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90" r:id="rId2"/>
    <p:sldId id="276" r:id="rId3"/>
    <p:sldId id="314" r:id="rId4"/>
    <p:sldId id="289" r:id="rId5"/>
    <p:sldId id="279" r:id="rId6"/>
    <p:sldId id="310" r:id="rId7"/>
    <p:sldId id="288" r:id="rId8"/>
    <p:sldId id="315" r:id="rId9"/>
    <p:sldId id="293" r:id="rId10"/>
    <p:sldId id="294" r:id="rId11"/>
    <p:sldId id="316" r:id="rId12"/>
    <p:sldId id="318" r:id="rId13"/>
    <p:sldId id="311" r:id="rId14"/>
    <p:sldId id="281" r:id="rId15"/>
    <p:sldId id="297" r:id="rId16"/>
    <p:sldId id="298" r:id="rId17"/>
    <p:sldId id="299" r:id="rId18"/>
    <p:sldId id="326" r:id="rId19"/>
    <p:sldId id="313" r:id="rId20"/>
    <p:sldId id="327" r:id="rId21"/>
    <p:sldId id="272" r:id="rId22"/>
    <p:sldId id="269" r:id="rId23"/>
    <p:sldId id="271" r:id="rId24"/>
    <p:sldId id="319" r:id="rId25"/>
    <p:sldId id="323" r:id="rId26"/>
    <p:sldId id="275" r:id="rId27"/>
    <p:sldId id="321" r:id="rId28"/>
    <p:sldId id="274" r:id="rId29"/>
    <p:sldId id="325" r:id="rId30"/>
    <p:sldId id="309" r:id="rId31"/>
    <p:sldId id="277" r:id="rId32"/>
    <p:sldId id="280"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3840" userDrawn="1">
          <p15:clr>
            <a:srgbClr val="A4A3A4"/>
          </p15:clr>
        </p15:guide>
        <p15:guide id="3" pos="240" userDrawn="1">
          <p15:clr>
            <a:srgbClr val="A4A3A4"/>
          </p15:clr>
        </p15:guide>
        <p15:guide id="4" pos="7440" userDrawn="1">
          <p15:clr>
            <a:srgbClr val="A4A3A4"/>
          </p15:clr>
        </p15:guide>
        <p15:guide id="5" orient="horz" pos="2376" userDrawn="1">
          <p15:clr>
            <a:srgbClr val="A4A3A4"/>
          </p15:clr>
        </p15:guide>
        <p15:guide id="6" orient="horz" pos="40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E78"/>
    <a:srgbClr val="FE543A"/>
    <a:srgbClr val="44546A"/>
    <a:srgbClr val="8497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64A396-D5C8-4B63-B9B2-53E3F470BB4B}" v="310" dt="2020-12-09T21:42:58.358"/>
    <p1510:client id="{14959CEC-AD67-3D34-3BA0-2227D5013D87}" v="2404" dt="2020-12-09T23:45:31.311"/>
    <p1510:client id="{2F218CD5-B5CD-B3BC-BC49-2B08A7138BDB}" v="3384" dt="2020-12-10T06:02:51.604"/>
    <p1510:client id="{39711965-DDB8-D058-D445-CD1F96F1D210}" v="13" dt="2020-12-09T21:27:17.932"/>
    <p1510:client id="{689D2CBE-BC6A-44C7-BE24-7F74170D6A8C}" v="7" dt="2020-12-09T21:10:06.452"/>
    <p1510:client id="{765BFABC-B322-FBAB-6784-6CFEC754BAA6}" v="1866" dt="2020-12-10T02:31:00.513"/>
    <p1510:client id="{7A0D20EE-8F05-B17C-6594-38D6DA67D885}" v="932" dt="2020-12-09T23:44:48.166"/>
    <p1510:client id="{B3F9C5D1-382E-4BE3-F250-6D696ACC45DD}" v="1428" dt="2020-12-10T02:29:45.861"/>
    <p1510:client id="{BBAFB2C6-5EE5-40F4-22C7-CD55F5C0F938}" v="4348" dt="2020-12-10T05:47:18.464"/>
    <p1510:client id="{CBE52DF2-912D-D091-350F-C3FABD33F9EC}" v="3340" dt="2020-12-10T05:48:06.938"/>
    <p1510:client id="{DDED698B-8E4D-8B9F-8F1A-E70C805E5727}" v="123" dt="2020-12-10T02:38:28.064"/>
    <p1510:client id="{E35C1969-14F1-42A5-4005-2EE16787924C}" v="1583" dt="2020-12-10T05:36:16.316"/>
    <p1510:client id="{F44D4191-8E2D-4E56-DC8C-60BF077D66E4}" v="910" dt="2020-12-09T21:37:33.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719"/>
  </p:normalViewPr>
  <p:slideViewPr>
    <p:cSldViewPr snapToGrid="0">
      <p:cViewPr varScale="1">
        <p:scale>
          <a:sx n="152" d="100"/>
          <a:sy n="152" d="100"/>
        </p:scale>
        <p:origin x="856" y="168"/>
      </p:cViewPr>
      <p:guideLst>
        <p:guide orient="horz" pos="744"/>
        <p:guide pos="3840"/>
        <p:guide pos="240"/>
        <p:guide pos="7440"/>
        <p:guide orient="horz" pos="2376"/>
        <p:guide orient="horz" pos="40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FD933-7CA3-4A7D-A42A-69DD67D2A423}" type="datetimeFigureOut">
              <a:rPr lang="en-US" smtClean="0"/>
              <a:t>12/10/20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41F50-D5AE-436E-BCA3-1E340CC677AD}" type="slidenum">
              <a:rPr lang="en-US" smtClean="0"/>
              <a:t>‹#›</a:t>
            </a:fld>
            <a:endParaRPr lang="en-US"/>
          </a:p>
        </p:txBody>
      </p:sp>
    </p:spTree>
    <p:extLst>
      <p:ext uri="{BB962C8B-B14F-4D97-AF65-F5344CB8AC3E}">
        <p14:creationId xmlns:p14="http://schemas.microsoft.com/office/powerpoint/2010/main" val="1028836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407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033ef1b31_7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b033ef1b31_7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150">
              <a:solidFill>
                <a:srgbClr val="161516"/>
              </a:solidFill>
              <a:highlight>
                <a:srgbClr val="FFFFFF"/>
              </a:highlight>
            </a:endParaRPr>
          </a:p>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23726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033ef1b31_7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b033ef1b31_7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150">
              <a:solidFill>
                <a:srgbClr val="161516"/>
              </a:solidFill>
              <a:highlight>
                <a:srgbClr val="FFFFFF"/>
              </a:highlight>
            </a:endParaRPr>
          </a:p>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8227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b033ef1b31_7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b033ef1b31_7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150">
              <a:solidFill>
                <a:srgbClr val="161516"/>
              </a:solidFill>
              <a:highlight>
                <a:srgbClr val="FFFFFF"/>
              </a:highlight>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b033ef1b31_7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b033ef1b31_7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150">
              <a:solidFill>
                <a:srgbClr val="161516"/>
              </a:solidFill>
              <a:highlight>
                <a:srgbClr val="FFFFFF"/>
              </a:highlight>
            </a:endParaRPr>
          </a:p>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78163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b033ef1b31_7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b033ef1b31_7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150">
              <a:solidFill>
                <a:srgbClr val="161516"/>
              </a:solidFill>
              <a:highlight>
                <a:srgbClr val="FFFFFF"/>
              </a:highlight>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b033ef1b31_7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b033ef1b31_7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150">
              <a:solidFill>
                <a:srgbClr val="161516"/>
              </a:solidFill>
              <a:highlight>
                <a:srgbClr val="FFFFFF"/>
              </a:highlight>
            </a:endParaRPr>
          </a:p>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87366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019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2F41F50-D5AE-436E-BCA3-1E340CC677AD}" type="slidenum">
              <a:rPr lang="en-US" smtClean="0"/>
              <a:t>32</a:t>
            </a:fld>
            <a:endParaRPr lang="en-US"/>
          </a:p>
        </p:txBody>
      </p:sp>
    </p:spTree>
    <p:extLst>
      <p:ext uri="{BB962C8B-B14F-4D97-AF65-F5344CB8AC3E}">
        <p14:creationId xmlns:p14="http://schemas.microsoft.com/office/powerpoint/2010/main" val="1103347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319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663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33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62F41F50-D5AE-436E-BCA3-1E340CC677AD}" type="slidenum">
              <a:rPr lang="en-US" smtClean="0"/>
              <a:t>20</a:t>
            </a:fld>
            <a:endParaRPr lang="en-US"/>
          </a:p>
        </p:txBody>
      </p:sp>
    </p:spTree>
    <p:extLst>
      <p:ext uri="{BB962C8B-B14F-4D97-AF65-F5344CB8AC3E}">
        <p14:creationId xmlns:p14="http://schemas.microsoft.com/office/powerpoint/2010/main" val="179499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841df6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0841df6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033ef1b31_7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b033ef1b31_7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150">
              <a:solidFill>
                <a:srgbClr val="161516"/>
              </a:solidFill>
              <a:highlight>
                <a:srgbClr val="FFFFFF"/>
              </a:highlight>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b050a35a7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b050a35a7e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150">
              <a:solidFill>
                <a:srgbClr val="161516"/>
              </a:solidFill>
              <a:highlight>
                <a:srgbClr val="FFFFFF"/>
              </a:highlight>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72CF-3FCB-4DEB-BC00-799F8F5ED5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32BE02-71D1-49BF-B343-0752617C12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0366C-CD2F-4933-8455-9F77A0E9E5EB}"/>
              </a:ext>
            </a:extLst>
          </p:cNvPr>
          <p:cNvSpPr>
            <a:spLocks noGrp="1"/>
          </p:cNvSpPr>
          <p:nvPr>
            <p:ph type="dt" sz="half" idx="10"/>
          </p:nvPr>
        </p:nvSpPr>
        <p:spPr/>
        <p:txBody>
          <a:bodyPr/>
          <a:lstStyle/>
          <a:p>
            <a:fld id="{8DC28E72-CFDD-4456-BA34-F3847C5991B0}" type="datetimeFigureOut">
              <a:rPr lang="en-US" smtClean="0"/>
              <a:t>12/10/20</a:t>
            </a:fld>
            <a:endParaRPr lang="en-US"/>
          </a:p>
        </p:txBody>
      </p:sp>
      <p:sp>
        <p:nvSpPr>
          <p:cNvPr id="5" name="Footer Placeholder 4">
            <a:extLst>
              <a:ext uri="{FF2B5EF4-FFF2-40B4-BE49-F238E27FC236}">
                <a16:creationId xmlns:a16="http://schemas.microsoft.com/office/drawing/2014/main" id="{661B618D-7B79-45AB-B4EF-7953FF996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A705D-C27B-4A38-AEE2-178DD8DB024F}"/>
              </a:ext>
            </a:extLst>
          </p:cNvPr>
          <p:cNvSpPr>
            <a:spLocks noGrp="1"/>
          </p:cNvSpPr>
          <p:nvPr>
            <p:ph type="sldNum" sz="quarter" idx="12"/>
          </p:nvPr>
        </p:nvSpPr>
        <p:spPr/>
        <p:txBody>
          <a:bodyPr/>
          <a:lstStyle/>
          <a:p>
            <a:fld id="{76E01AEF-6400-440A-BA2A-CA6B5BA5D071}" type="slidenum">
              <a:rPr lang="en-US" smtClean="0"/>
              <a:t>‹#›</a:t>
            </a:fld>
            <a:endParaRPr lang="en-US"/>
          </a:p>
        </p:txBody>
      </p:sp>
    </p:spTree>
    <p:extLst>
      <p:ext uri="{BB962C8B-B14F-4D97-AF65-F5344CB8AC3E}">
        <p14:creationId xmlns:p14="http://schemas.microsoft.com/office/powerpoint/2010/main" val="3316192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62940-19B5-458D-9C89-419466EAB0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BC042-EBC5-4A40-8472-D193538410A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A1F0C-FA1F-4432-BB56-8181218E3206}"/>
              </a:ext>
            </a:extLst>
          </p:cNvPr>
          <p:cNvSpPr>
            <a:spLocks noGrp="1"/>
          </p:cNvSpPr>
          <p:nvPr>
            <p:ph type="dt" sz="half" idx="10"/>
          </p:nvPr>
        </p:nvSpPr>
        <p:spPr/>
        <p:txBody>
          <a:bodyPr/>
          <a:lstStyle/>
          <a:p>
            <a:fld id="{8DC28E72-CFDD-4456-BA34-F3847C5991B0}" type="datetimeFigureOut">
              <a:rPr lang="en-US" smtClean="0"/>
              <a:t>12/10/20</a:t>
            </a:fld>
            <a:endParaRPr lang="en-US"/>
          </a:p>
        </p:txBody>
      </p:sp>
      <p:sp>
        <p:nvSpPr>
          <p:cNvPr id="5" name="Footer Placeholder 4">
            <a:extLst>
              <a:ext uri="{FF2B5EF4-FFF2-40B4-BE49-F238E27FC236}">
                <a16:creationId xmlns:a16="http://schemas.microsoft.com/office/drawing/2014/main" id="{8C02C7CB-5728-4DE1-9A12-BABA74F98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BBD71-F5EB-429B-8626-04490F17E4D5}"/>
              </a:ext>
            </a:extLst>
          </p:cNvPr>
          <p:cNvSpPr>
            <a:spLocks noGrp="1"/>
          </p:cNvSpPr>
          <p:nvPr>
            <p:ph type="sldNum" sz="quarter" idx="12"/>
          </p:nvPr>
        </p:nvSpPr>
        <p:spPr/>
        <p:txBody>
          <a:bodyPr/>
          <a:lstStyle/>
          <a:p>
            <a:fld id="{76E01AEF-6400-440A-BA2A-CA6B5BA5D071}" type="slidenum">
              <a:rPr lang="en-US" smtClean="0"/>
              <a:t>‹#›</a:t>
            </a:fld>
            <a:endParaRPr lang="en-US"/>
          </a:p>
        </p:txBody>
      </p:sp>
    </p:spTree>
    <p:extLst>
      <p:ext uri="{BB962C8B-B14F-4D97-AF65-F5344CB8AC3E}">
        <p14:creationId xmlns:p14="http://schemas.microsoft.com/office/powerpoint/2010/main" val="23576390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8F2092-5D3B-4EB5-A608-F93B11C3D4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934402-8132-4BFE-90EE-25815618004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889D6E-8078-444C-B64F-B48055A4C03A}"/>
              </a:ext>
            </a:extLst>
          </p:cNvPr>
          <p:cNvSpPr>
            <a:spLocks noGrp="1"/>
          </p:cNvSpPr>
          <p:nvPr>
            <p:ph type="dt" sz="half" idx="10"/>
          </p:nvPr>
        </p:nvSpPr>
        <p:spPr/>
        <p:txBody>
          <a:bodyPr/>
          <a:lstStyle/>
          <a:p>
            <a:fld id="{8DC28E72-CFDD-4456-BA34-F3847C5991B0}" type="datetimeFigureOut">
              <a:rPr lang="en-US" smtClean="0"/>
              <a:t>12/10/20</a:t>
            </a:fld>
            <a:endParaRPr lang="en-US"/>
          </a:p>
        </p:txBody>
      </p:sp>
      <p:sp>
        <p:nvSpPr>
          <p:cNvPr id="5" name="Footer Placeholder 4">
            <a:extLst>
              <a:ext uri="{FF2B5EF4-FFF2-40B4-BE49-F238E27FC236}">
                <a16:creationId xmlns:a16="http://schemas.microsoft.com/office/drawing/2014/main" id="{EE53E366-159E-440A-AC13-3F53EE593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E94A1-D45C-424D-8CD4-CD8455BD7393}"/>
              </a:ext>
            </a:extLst>
          </p:cNvPr>
          <p:cNvSpPr>
            <a:spLocks noGrp="1"/>
          </p:cNvSpPr>
          <p:nvPr>
            <p:ph type="sldNum" sz="quarter" idx="12"/>
          </p:nvPr>
        </p:nvSpPr>
        <p:spPr/>
        <p:txBody>
          <a:bodyPr/>
          <a:lstStyle/>
          <a:p>
            <a:fld id="{76E01AEF-6400-440A-BA2A-CA6B5BA5D071}" type="slidenum">
              <a:rPr lang="en-US" smtClean="0"/>
              <a:t>‹#›</a:t>
            </a:fld>
            <a:endParaRPr lang="en-US"/>
          </a:p>
        </p:txBody>
      </p:sp>
    </p:spTree>
    <p:extLst>
      <p:ext uri="{BB962C8B-B14F-4D97-AF65-F5344CB8AC3E}">
        <p14:creationId xmlns:p14="http://schemas.microsoft.com/office/powerpoint/2010/main" val="24284987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2358400" y="2655751"/>
            <a:ext cx="7475200" cy="15464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4800">
                <a:solidFill>
                  <a:srgbClr val="FFFFFF"/>
                </a:solidFill>
              </a:defRPr>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extLst>
      <p:ext uri="{BB962C8B-B14F-4D97-AF65-F5344CB8AC3E}">
        <p14:creationId xmlns:p14="http://schemas.microsoft.com/office/powerpoint/2010/main" val="17574501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75"/>
        <p:cNvGrpSpPr/>
        <p:nvPr/>
      </p:nvGrpSpPr>
      <p:grpSpPr>
        <a:xfrm>
          <a:off x="0" y="0"/>
          <a:ext cx="0" cy="0"/>
          <a:chOff x="0" y="0"/>
          <a:chExt cx="0" cy="0"/>
        </a:xfrm>
      </p:grpSpPr>
      <p:grpSp>
        <p:nvGrpSpPr>
          <p:cNvPr id="76" name="Google Shape;76;p17"/>
          <p:cNvGrpSpPr/>
          <p:nvPr/>
        </p:nvGrpSpPr>
        <p:grpSpPr>
          <a:xfrm>
            <a:off x="6673398" y="0"/>
            <a:ext cx="5518615" cy="6858189"/>
            <a:chOff x="5005048" y="0"/>
            <a:chExt cx="4138961" cy="5143642"/>
          </a:xfrm>
        </p:grpSpPr>
        <p:sp>
          <p:nvSpPr>
            <p:cNvPr id="77" name="Google Shape;77;p17"/>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31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Calibri"/>
                <a:ea typeface="Calibri"/>
                <a:cs typeface="Calibri"/>
                <a:sym typeface="Calibri"/>
              </a:endParaRPr>
            </a:p>
          </p:txBody>
        </p:sp>
        <p:sp>
          <p:nvSpPr>
            <p:cNvPr id="78" name="Google Shape;78;p17"/>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31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Calibri"/>
                <a:ea typeface="Calibri"/>
                <a:cs typeface="Calibri"/>
                <a:sym typeface="Calibri"/>
              </a:endParaRPr>
            </a:p>
          </p:txBody>
        </p:sp>
        <p:sp>
          <p:nvSpPr>
            <p:cNvPr id="79" name="Google Shape;79;p17"/>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31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Calibri"/>
                <a:ea typeface="Calibri"/>
                <a:cs typeface="Calibri"/>
                <a:sym typeface="Calibri"/>
              </a:endParaRPr>
            </a:p>
          </p:txBody>
        </p:sp>
      </p:grpSp>
      <p:sp>
        <p:nvSpPr>
          <p:cNvPr id="80" name="Google Shape;80;p17"/>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3000"/>
              <a:buNone/>
              <a:defRPr/>
            </a:lvl1pPr>
            <a:lvl2pPr lvl="1" algn="l">
              <a:lnSpc>
                <a:spcPct val="90000"/>
              </a:lnSpc>
              <a:spcBef>
                <a:spcPts val="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81" name="Google Shape;81;p17"/>
          <p:cNvSpPr txBox="1">
            <a:spLocks noGrp="1"/>
          </p:cNvSpPr>
          <p:nvPr>
            <p:ph type="body" idx="1"/>
          </p:nvPr>
        </p:nvSpPr>
        <p:spPr>
          <a:xfrm>
            <a:off x="1140400" y="1906867"/>
            <a:ext cx="3087600" cy="4426400"/>
          </a:xfrm>
          <a:prstGeom prst="rect">
            <a:avLst/>
          </a:prstGeom>
          <a:noFill/>
          <a:ln>
            <a:noFill/>
          </a:ln>
        </p:spPr>
        <p:txBody>
          <a:bodyPr spcFirstLastPara="1" wrap="square" lIns="0" tIns="0" rIns="0" bIns="0" anchor="t" anchorCtr="0">
            <a:noAutofit/>
          </a:bodyPr>
          <a:lstStyle>
            <a:lvl1pPr marL="609585" lvl="0" indent="-457189" algn="l">
              <a:lnSpc>
                <a:spcPct val="100000"/>
              </a:lnSpc>
              <a:spcBef>
                <a:spcPts val="0"/>
              </a:spcBef>
              <a:spcAft>
                <a:spcPts val="0"/>
              </a:spcAft>
              <a:buSzPts val="1800"/>
              <a:buChar char="●"/>
              <a:defRPr sz="2400"/>
            </a:lvl1pPr>
            <a:lvl2pPr marL="1219170" lvl="1" indent="-457189" algn="l">
              <a:lnSpc>
                <a:spcPct val="100000"/>
              </a:lnSpc>
              <a:spcBef>
                <a:spcPts val="800"/>
              </a:spcBef>
              <a:spcAft>
                <a:spcPts val="0"/>
              </a:spcAft>
              <a:buSzPts val="1800"/>
              <a:buChar char="○"/>
              <a:defRPr sz="2400"/>
            </a:lvl2pPr>
            <a:lvl3pPr marL="1828754" lvl="2" indent="-457189" algn="l">
              <a:lnSpc>
                <a:spcPct val="100000"/>
              </a:lnSpc>
              <a:spcBef>
                <a:spcPts val="800"/>
              </a:spcBef>
              <a:spcAft>
                <a:spcPts val="0"/>
              </a:spcAft>
              <a:buSzPts val="1800"/>
              <a:buChar char="■"/>
              <a:defRPr sz="2400"/>
            </a:lvl3pPr>
            <a:lvl4pPr marL="2438339" lvl="3" indent="-457189" algn="l">
              <a:lnSpc>
                <a:spcPct val="100000"/>
              </a:lnSpc>
              <a:spcBef>
                <a:spcPts val="800"/>
              </a:spcBef>
              <a:spcAft>
                <a:spcPts val="0"/>
              </a:spcAft>
              <a:buSzPts val="1800"/>
              <a:buChar char="●"/>
              <a:defRPr sz="2400"/>
            </a:lvl4pPr>
            <a:lvl5pPr marL="3047924" lvl="4" indent="-457189" algn="l">
              <a:lnSpc>
                <a:spcPct val="100000"/>
              </a:lnSpc>
              <a:spcBef>
                <a:spcPts val="800"/>
              </a:spcBef>
              <a:spcAft>
                <a:spcPts val="0"/>
              </a:spcAft>
              <a:buSzPts val="1800"/>
              <a:buChar char="○"/>
              <a:defRPr sz="2400"/>
            </a:lvl5pPr>
            <a:lvl6pPr marL="3657509" lvl="5" indent="-457189" algn="l">
              <a:lnSpc>
                <a:spcPct val="100000"/>
              </a:lnSpc>
              <a:spcBef>
                <a:spcPts val="800"/>
              </a:spcBef>
              <a:spcAft>
                <a:spcPts val="0"/>
              </a:spcAft>
              <a:buSzPts val="1800"/>
              <a:buChar char="■"/>
              <a:defRPr sz="2400"/>
            </a:lvl6pPr>
            <a:lvl7pPr marL="4267093" lvl="6" indent="-457189" algn="l">
              <a:lnSpc>
                <a:spcPct val="100000"/>
              </a:lnSpc>
              <a:spcBef>
                <a:spcPts val="800"/>
              </a:spcBef>
              <a:spcAft>
                <a:spcPts val="0"/>
              </a:spcAft>
              <a:buSzPts val="1800"/>
              <a:buChar char="●"/>
              <a:defRPr sz="2400"/>
            </a:lvl7pPr>
            <a:lvl8pPr marL="4876678" lvl="7" indent="-457189" algn="l">
              <a:lnSpc>
                <a:spcPct val="100000"/>
              </a:lnSpc>
              <a:spcBef>
                <a:spcPts val="800"/>
              </a:spcBef>
              <a:spcAft>
                <a:spcPts val="0"/>
              </a:spcAft>
              <a:buSzPts val="1800"/>
              <a:buChar char="○"/>
              <a:defRPr sz="2400"/>
            </a:lvl8pPr>
            <a:lvl9pPr marL="5486263" lvl="8" indent="-457189" algn="l">
              <a:lnSpc>
                <a:spcPct val="100000"/>
              </a:lnSpc>
              <a:spcBef>
                <a:spcPts val="800"/>
              </a:spcBef>
              <a:spcAft>
                <a:spcPts val="800"/>
              </a:spcAft>
              <a:buSzPts val="1800"/>
              <a:buChar char="■"/>
              <a:defRPr sz="2400"/>
            </a:lvl9pPr>
          </a:lstStyle>
          <a:p>
            <a:endParaRPr/>
          </a:p>
        </p:txBody>
      </p:sp>
      <p:sp>
        <p:nvSpPr>
          <p:cNvPr id="82" name="Google Shape;82;p17"/>
          <p:cNvSpPr txBox="1">
            <a:spLocks noGrp="1"/>
          </p:cNvSpPr>
          <p:nvPr>
            <p:ph type="body" idx="2"/>
          </p:nvPr>
        </p:nvSpPr>
        <p:spPr>
          <a:xfrm>
            <a:off x="4552281" y="1906867"/>
            <a:ext cx="3087600" cy="4426400"/>
          </a:xfrm>
          <a:prstGeom prst="rect">
            <a:avLst/>
          </a:prstGeom>
          <a:noFill/>
          <a:ln>
            <a:noFill/>
          </a:ln>
        </p:spPr>
        <p:txBody>
          <a:bodyPr spcFirstLastPara="1" wrap="square" lIns="0" tIns="0" rIns="0" bIns="0" anchor="t" anchorCtr="0">
            <a:noAutofit/>
          </a:bodyPr>
          <a:lstStyle>
            <a:lvl1pPr marL="609585" lvl="0" indent="-457189" algn="l">
              <a:lnSpc>
                <a:spcPct val="100000"/>
              </a:lnSpc>
              <a:spcBef>
                <a:spcPts val="0"/>
              </a:spcBef>
              <a:spcAft>
                <a:spcPts val="0"/>
              </a:spcAft>
              <a:buSzPts val="1800"/>
              <a:buChar char="●"/>
              <a:defRPr sz="2400"/>
            </a:lvl1pPr>
            <a:lvl2pPr marL="1219170" lvl="1" indent="-457189" algn="l">
              <a:lnSpc>
                <a:spcPct val="100000"/>
              </a:lnSpc>
              <a:spcBef>
                <a:spcPts val="800"/>
              </a:spcBef>
              <a:spcAft>
                <a:spcPts val="0"/>
              </a:spcAft>
              <a:buSzPts val="1800"/>
              <a:buChar char="○"/>
              <a:defRPr sz="2400"/>
            </a:lvl2pPr>
            <a:lvl3pPr marL="1828754" lvl="2" indent="-457189" algn="l">
              <a:lnSpc>
                <a:spcPct val="100000"/>
              </a:lnSpc>
              <a:spcBef>
                <a:spcPts val="800"/>
              </a:spcBef>
              <a:spcAft>
                <a:spcPts val="0"/>
              </a:spcAft>
              <a:buSzPts val="1800"/>
              <a:buChar char="■"/>
              <a:defRPr sz="2400"/>
            </a:lvl3pPr>
            <a:lvl4pPr marL="2438339" lvl="3" indent="-457189" algn="l">
              <a:lnSpc>
                <a:spcPct val="100000"/>
              </a:lnSpc>
              <a:spcBef>
                <a:spcPts val="800"/>
              </a:spcBef>
              <a:spcAft>
                <a:spcPts val="0"/>
              </a:spcAft>
              <a:buSzPts val="1800"/>
              <a:buChar char="●"/>
              <a:defRPr sz="2400"/>
            </a:lvl4pPr>
            <a:lvl5pPr marL="3047924" lvl="4" indent="-457189" algn="l">
              <a:lnSpc>
                <a:spcPct val="100000"/>
              </a:lnSpc>
              <a:spcBef>
                <a:spcPts val="800"/>
              </a:spcBef>
              <a:spcAft>
                <a:spcPts val="0"/>
              </a:spcAft>
              <a:buSzPts val="1800"/>
              <a:buChar char="○"/>
              <a:defRPr sz="2400"/>
            </a:lvl5pPr>
            <a:lvl6pPr marL="3657509" lvl="5" indent="-457189" algn="l">
              <a:lnSpc>
                <a:spcPct val="100000"/>
              </a:lnSpc>
              <a:spcBef>
                <a:spcPts val="800"/>
              </a:spcBef>
              <a:spcAft>
                <a:spcPts val="0"/>
              </a:spcAft>
              <a:buSzPts val="1800"/>
              <a:buChar char="■"/>
              <a:defRPr sz="2400"/>
            </a:lvl6pPr>
            <a:lvl7pPr marL="4267093" lvl="6" indent="-457189" algn="l">
              <a:lnSpc>
                <a:spcPct val="100000"/>
              </a:lnSpc>
              <a:spcBef>
                <a:spcPts val="800"/>
              </a:spcBef>
              <a:spcAft>
                <a:spcPts val="0"/>
              </a:spcAft>
              <a:buSzPts val="1800"/>
              <a:buChar char="●"/>
              <a:defRPr sz="2400"/>
            </a:lvl7pPr>
            <a:lvl8pPr marL="4876678" lvl="7" indent="-457189" algn="l">
              <a:lnSpc>
                <a:spcPct val="100000"/>
              </a:lnSpc>
              <a:spcBef>
                <a:spcPts val="800"/>
              </a:spcBef>
              <a:spcAft>
                <a:spcPts val="0"/>
              </a:spcAft>
              <a:buSzPts val="1800"/>
              <a:buChar char="○"/>
              <a:defRPr sz="2400"/>
            </a:lvl8pPr>
            <a:lvl9pPr marL="5486263" lvl="8" indent="-457189" algn="l">
              <a:lnSpc>
                <a:spcPct val="100000"/>
              </a:lnSpc>
              <a:spcBef>
                <a:spcPts val="800"/>
              </a:spcBef>
              <a:spcAft>
                <a:spcPts val="800"/>
              </a:spcAft>
              <a:buSzPts val="1800"/>
              <a:buChar char="■"/>
              <a:defRPr sz="2400"/>
            </a:lvl9pPr>
          </a:lstStyle>
          <a:p>
            <a:endParaRPr/>
          </a:p>
        </p:txBody>
      </p:sp>
      <p:sp>
        <p:nvSpPr>
          <p:cNvPr id="83" name="Google Shape;83;p17"/>
          <p:cNvSpPr txBox="1">
            <a:spLocks noGrp="1"/>
          </p:cNvSpPr>
          <p:nvPr>
            <p:ph type="body" idx="3"/>
          </p:nvPr>
        </p:nvSpPr>
        <p:spPr>
          <a:xfrm>
            <a:off x="7964163" y="1906867"/>
            <a:ext cx="3087600" cy="4426400"/>
          </a:xfrm>
          <a:prstGeom prst="rect">
            <a:avLst/>
          </a:prstGeom>
          <a:noFill/>
          <a:ln>
            <a:noFill/>
          </a:ln>
        </p:spPr>
        <p:txBody>
          <a:bodyPr spcFirstLastPara="1" wrap="square" lIns="0" tIns="0" rIns="0" bIns="0" anchor="t" anchorCtr="0">
            <a:noAutofit/>
          </a:bodyPr>
          <a:lstStyle>
            <a:lvl1pPr marL="609585" lvl="0" indent="-457189" algn="l">
              <a:lnSpc>
                <a:spcPct val="100000"/>
              </a:lnSpc>
              <a:spcBef>
                <a:spcPts val="0"/>
              </a:spcBef>
              <a:spcAft>
                <a:spcPts val="0"/>
              </a:spcAft>
              <a:buSzPts val="1800"/>
              <a:buChar char="●"/>
              <a:defRPr sz="2400"/>
            </a:lvl1pPr>
            <a:lvl2pPr marL="1219170" lvl="1" indent="-457189" algn="l">
              <a:lnSpc>
                <a:spcPct val="100000"/>
              </a:lnSpc>
              <a:spcBef>
                <a:spcPts val="800"/>
              </a:spcBef>
              <a:spcAft>
                <a:spcPts val="0"/>
              </a:spcAft>
              <a:buSzPts val="1800"/>
              <a:buChar char="○"/>
              <a:defRPr sz="2400"/>
            </a:lvl2pPr>
            <a:lvl3pPr marL="1828754" lvl="2" indent="-457189" algn="l">
              <a:lnSpc>
                <a:spcPct val="100000"/>
              </a:lnSpc>
              <a:spcBef>
                <a:spcPts val="800"/>
              </a:spcBef>
              <a:spcAft>
                <a:spcPts val="0"/>
              </a:spcAft>
              <a:buSzPts val="1800"/>
              <a:buChar char="■"/>
              <a:defRPr sz="2400"/>
            </a:lvl3pPr>
            <a:lvl4pPr marL="2438339" lvl="3" indent="-457189" algn="l">
              <a:lnSpc>
                <a:spcPct val="100000"/>
              </a:lnSpc>
              <a:spcBef>
                <a:spcPts val="800"/>
              </a:spcBef>
              <a:spcAft>
                <a:spcPts val="0"/>
              </a:spcAft>
              <a:buSzPts val="1800"/>
              <a:buChar char="●"/>
              <a:defRPr sz="2400"/>
            </a:lvl4pPr>
            <a:lvl5pPr marL="3047924" lvl="4" indent="-457189" algn="l">
              <a:lnSpc>
                <a:spcPct val="100000"/>
              </a:lnSpc>
              <a:spcBef>
                <a:spcPts val="800"/>
              </a:spcBef>
              <a:spcAft>
                <a:spcPts val="0"/>
              </a:spcAft>
              <a:buSzPts val="1800"/>
              <a:buChar char="○"/>
              <a:defRPr sz="2400"/>
            </a:lvl5pPr>
            <a:lvl6pPr marL="3657509" lvl="5" indent="-457189" algn="l">
              <a:lnSpc>
                <a:spcPct val="100000"/>
              </a:lnSpc>
              <a:spcBef>
                <a:spcPts val="800"/>
              </a:spcBef>
              <a:spcAft>
                <a:spcPts val="0"/>
              </a:spcAft>
              <a:buSzPts val="1800"/>
              <a:buChar char="■"/>
              <a:defRPr sz="2400"/>
            </a:lvl6pPr>
            <a:lvl7pPr marL="4267093" lvl="6" indent="-457189" algn="l">
              <a:lnSpc>
                <a:spcPct val="100000"/>
              </a:lnSpc>
              <a:spcBef>
                <a:spcPts val="800"/>
              </a:spcBef>
              <a:spcAft>
                <a:spcPts val="0"/>
              </a:spcAft>
              <a:buSzPts val="1800"/>
              <a:buChar char="●"/>
              <a:defRPr sz="2400"/>
            </a:lvl7pPr>
            <a:lvl8pPr marL="4876678" lvl="7" indent="-457189" algn="l">
              <a:lnSpc>
                <a:spcPct val="100000"/>
              </a:lnSpc>
              <a:spcBef>
                <a:spcPts val="800"/>
              </a:spcBef>
              <a:spcAft>
                <a:spcPts val="0"/>
              </a:spcAft>
              <a:buSzPts val="1800"/>
              <a:buChar char="○"/>
              <a:defRPr sz="2400"/>
            </a:lvl8pPr>
            <a:lvl9pPr marL="5486263" lvl="8" indent="-457189" algn="l">
              <a:lnSpc>
                <a:spcPct val="100000"/>
              </a:lnSpc>
              <a:spcBef>
                <a:spcPts val="800"/>
              </a:spcBef>
              <a:spcAft>
                <a:spcPts val="800"/>
              </a:spcAft>
              <a:buSzPts val="1800"/>
              <a:buChar char="■"/>
              <a:defRPr sz="2400"/>
            </a:lvl9pPr>
          </a:lstStyle>
          <a:p>
            <a:endParaRPr/>
          </a:p>
        </p:txBody>
      </p:sp>
      <p:sp>
        <p:nvSpPr>
          <p:cNvPr id="84" name="Google Shape;84;p17"/>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733" b="1"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733" b="1"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733" b="1"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733" b="1"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733" b="1"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733" b="1"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733" b="1"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733" b="1"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733" b="1" i="0" u="none" strike="noStrike" cap="none">
                <a:solidFill>
                  <a:schemeClr val="dk2"/>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890669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F237-7FA9-40EC-9817-F24C79E117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C1CA49-7A92-4B44-A273-13733B12D7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7D4C8-F648-4E7C-925C-1B550B44002B}"/>
              </a:ext>
            </a:extLst>
          </p:cNvPr>
          <p:cNvSpPr>
            <a:spLocks noGrp="1"/>
          </p:cNvSpPr>
          <p:nvPr>
            <p:ph type="dt" sz="half" idx="10"/>
          </p:nvPr>
        </p:nvSpPr>
        <p:spPr/>
        <p:txBody>
          <a:bodyPr/>
          <a:lstStyle/>
          <a:p>
            <a:fld id="{8DC28E72-CFDD-4456-BA34-F3847C5991B0}" type="datetimeFigureOut">
              <a:rPr lang="en-US" smtClean="0"/>
              <a:t>12/10/20</a:t>
            </a:fld>
            <a:endParaRPr lang="en-US"/>
          </a:p>
        </p:txBody>
      </p:sp>
      <p:sp>
        <p:nvSpPr>
          <p:cNvPr id="5" name="Footer Placeholder 4">
            <a:extLst>
              <a:ext uri="{FF2B5EF4-FFF2-40B4-BE49-F238E27FC236}">
                <a16:creationId xmlns:a16="http://schemas.microsoft.com/office/drawing/2014/main" id="{3E79F183-8EB8-4A8F-9CE8-C5031BD72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25648-E75F-45F1-9D1D-11872EFCED3F}"/>
              </a:ext>
            </a:extLst>
          </p:cNvPr>
          <p:cNvSpPr>
            <a:spLocks noGrp="1"/>
          </p:cNvSpPr>
          <p:nvPr>
            <p:ph type="sldNum" sz="quarter" idx="12"/>
          </p:nvPr>
        </p:nvSpPr>
        <p:spPr/>
        <p:txBody>
          <a:bodyPr/>
          <a:lstStyle/>
          <a:p>
            <a:fld id="{76E01AEF-6400-440A-BA2A-CA6B5BA5D071}" type="slidenum">
              <a:rPr lang="en-US" smtClean="0"/>
              <a:t>‹#›</a:t>
            </a:fld>
            <a:endParaRPr lang="en-US"/>
          </a:p>
        </p:txBody>
      </p:sp>
    </p:spTree>
    <p:extLst>
      <p:ext uri="{BB962C8B-B14F-4D97-AF65-F5344CB8AC3E}">
        <p14:creationId xmlns:p14="http://schemas.microsoft.com/office/powerpoint/2010/main" val="16079546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7FB0A-62CD-47A2-BA17-26538BAA03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99E90-00DD-48A0-8F46-8E109B5570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EC47A2-1AD1-48D8-8D44-004D7EF94244}"/>
              </a:ext>
            </a:extLst>
          </p:cNvPr>
          <p:cNvSpPr>
            <a:spLocks noGrp="1"/>
          </p:cNvSpPr>
          <p:nvPr>
            <p:ph type="dt" sz="half" idx="10"/>
          </p:nvPr>
        </p:nvSpPr>
        <p:spPr/>
        <p:txBody>
          <a:bodyPr/>
          <a:lstStyle/>
          <a:p>
            <a:fld id="{8DC28E72-CFDD-4456-BA34-F3847C5991B0}" type="datetimeFigureOut">
              <a:rPr lang="en-US" smtClean="0"/>
              <a:t>12/10/20</a:t>
            </a:fld>
            <a:endParaRPr lang="en-US"/>
          </a:p>
        </p:txBody>
      </p:sp>
      <p:sp>
        <p:nvSpPr>
          <p:cNvPr id="5" name="Footer Placeholder 4">
            <a:extLst>
              <a:ext uri="{FF2B5EF4-FFF2-40B4-BE49-F238E27FC236}">
                <a16:creationId xmlns:a16="http://schemas.microsoft.com/office/drawing/2014/main" id="{5526B309-6448-4A8D-8212-8D5A86E637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E13C0-2850-4F64-B863-F0537B2BBA49}"/>
              </a:ext>
            </a:extLst>
          </p:cNvPr>
          <p:cNvSpPr>
            <a:spLocks noGrp="1"/>
          </p:cNvSpPr>
          <p:nvPr>
            <p:ph type="sldNum" sz="quarter" idx="12"/>
          </p:nvPr>
        </p:nvSpPr>
        <p:spPr/>
        <p:txBody>
          <a:bodyPr/>
          <a:lstStyle/>
          <a:p>
            <a:fld id="{76E01AEF-6400-440A-BA2A-CA6B5BA5D071}" type="slidenum">
              <a:rPr lang="en-US" smtClean="0"/>
              <a:t>‹#›</a:t>
            </a:fld>
            <a:endParaRPr lang="en-US"/>
          </a:p>
        </p:txBody>
      </p:sp>
    </p:spTree>
    <p:extLst>
      <p:ext uri="{BB962C8B-B14F-4D97-AF65-F5344CB8AC3E}">
        <p14:creationId xmlns:p14="http://schemas.microsoft.com/office/powerpoint/2010/main" val="38504367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293E-600B-41C5-B1DB-60C96CF4E3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E36D6-7254-4769-A241-FAFA7E0C9FA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9BB4CC-DDBB-49A5-9025-D932CEE8DB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F45E1F-D583-4F00-8BF0-BBE9E927F189}"/>
              </a:ext>
            </a:extLst>
          </p:cNvPr>
          <p:cNvSpPr>
            <a:spLocks noGrp="1"/>
          </p:cNvSpPr>
          <p:nvPr>
            <p:ph type="dt" sz="half" idx="10"/>
          </p:nvPr>
        </p:nvSpPr>
        <p:spPr/>
        <p:txBody>
          <a:bodyPr/>
          <a:lstStyle/>
          <a:p>
            <a:fld id="{8DC28E72-CFDD-4456-BA34-F3847C5991B0}" type="datetimeFigureOut">
              <a:rPr lang="en-US" smtClean="0"/>
              <a:t>12/10/20</a:t>
            </a:fld>
            <a:endParaRPr lang="en-US"/>
          </a:p>
        </p:txBody>
      </p:sp>
      <p:sp>
        <p:nvSpPr>
          <p:cNvPr id="6" name="Footer Placeholder 5">
            <a:extLst>
              <a:ext uri="{FF2B5EF4-FFF2-40B4-BE49-F238E27FC236}">
                <a16:creationId xmlns:a16="http://schemas.microsoft.com/office/drawing/2014/main" id="{04386CF8-4048-4BBA-AE8B-1EEAAD9E78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8D034F-AA42-4304-B405-747D358810FF}"/>
              </a:ext>
            </a:extLst>
          </p:cNvPr>
          <p:cNvSpPr>
            <a:spLocks noGrp="1"/>
          </p:cNvSpPr>
          <p:nvPr>
            <p:ph type="sldNum" sz="quarter" idx="12"/>
          </p:nvPr>
        </p:nvSpPr>
        <p:spPr/>
        <p:txBody>
          <a:bodyPr/>
          <a:lstStyle/>
          <a:p>
            <a:fld id="{76E01AEF-6400-440A-BA2A-CA6B5BA5D071}" type="slidenum">
              <a:rPr lang="en-US" smtClean="0"/>
              <a:t>‹#›</a:t>
            </a:fld>
            <a:endParaRPr lang="en-US"/>
          </a:p>
        </p:txBody>
      </p:sp>
    </p:spTree>
    <p:extLst>
      <p:ext uri="{BB962C8B-B14F-4D97-AF65-F5344CB8AC3E}">
        <p14:creationId xmlns:p14="http://schemas.microsoft.com/office/powerpoint/2010/main" val="3573161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2800-B9FD-4BFD-874E-0764459C15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27773A-3CB4-4745-BC58-953526FE2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63069FA-706D-47E3-A636-459F34F6F7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4422F8-1A47-4B96-B0A1-B1A34A6A4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C1CEC6D-44FA-4DFF-80C7-D0AE9B0372E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A6705F-CC92-4149-8C3D-E5D90A8F9898}"/>
              </a:ext>
            </a:extLst>
          </p:cNvPr>
          <p:cNvSpPr>
            <a:spLocks noGrp="1"/>
          </p:cNvSpPr>
          <p:nvPr>
            <p:ph type="dt" sz="half" idx="10"/>
          </p:nvPr>
        </p:nvSpPr>
        <p:spPr/>
        <p:txBody>
          <a:bodyPr/>
          <a:lstStyle/>
          <a:p>
            <a:fld id="{8DC28E72-CFDD-4456-BA34-F3847C5991B0}" type="datetimeFigureOut">
              <a:rPr lang="en-US" smtClean="0"/>
              <a:t>12/10/20</a:t>
            </a:fld>
            <a:endParaRPr lang="en-US"/>
          </a:p>
        </p:txBody>
      </p:sp>
      <p:sp>
        <p:nvSpPr>
          <p:cNvPr id="8" name="Footer Placeholder 7">
            <a:extLst>
              <a:ext uri="{FF2B5EF4-FFF2-40B4-BE49-F238E27FC236}">
                <a16:creationId xmlns:a16="http://schemas.microsoft.com/office/drawing/2014/main" id="{7601C08E-1B42-431B-B094-138E9A23DE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5AEE6-07DA-4ED9-B1AF-A3EA06BD6B90}"/>
              </a:ext>
            </a:extLst>
          </p:cNvPr>
          <p:cNvSpPr>
            <a:spLocks noGrp="1"/>
          </p:cNvSpPr>
          <p:nvPr>
            <p:ph type="sldNum" sz="quarter" idx="12"/>
          </p:nvPr>
        </p:nvSpPr>
        <p:spPr/>
        <p:txBody>
          <a:bodyPr/>
          <a:lstStyle/>
          <a:p>
            <a:fld id="{76E01AEF-6400-440A-BA2A-CA6B5BA5D071}" type="slidenum">
              <a:rPr lang="en-US" smtClean="0"/>
              <a:t>‹#›</a:t>
            </a:fld>
            <a:endParaRPr lang="en-US"/>
          </a:p>
        </p:txBody>
      </p:sp>
    </p:spTree>
    <p:extLst>
      <p:ext uri="{BB962C8B-B14F-4D97-AF65-F5344CB8AC3E}">
        <p14:creationId xmlns:p14="http://schemas.microsoft.com/office/powerpoint/2010/main" val="25216105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C78A-BE7D-4E9A-84E7-D465571A5D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1529A-5145-4BAA-8CF5-8EF8C79D9A49}"/>
              </a:ext>
            </a:extLst>
          </p:cNvPr>
          <p:cNvSpPr>
            <a:spLocks noGrp="1"/>
          </p:cNvSpPr>
          <p:nvPr>
            <p:ph type="dt" sz="half" idx="10"/>
          </p:nvPr>
        </p:nvSpPr>
        <p:spPr/>
        <p:txBody>
          <a:bodyPr/>
          <a:lstStyle/>
          <a:p>
            <a:fld id="{8DC28E72-CFDD-4456-BA34-F3847C5991B0}" type="datetimeFigureOut">
              <a:rPr lang="en-US" smtClean="0"/>
              <a:t>12/10/20</a:t>
            </a:fld>
            <a:endParaRPr lang="en-US"/>
          </a:p>
        </p:txBody>
      </p:sp>
      <p:sp>
        <p:nvSpPr>
          <p:cNvPr id="4" name="Footer Placeholder 3">
            <a:extLst>
              <a:ext uri="{FF2B5EF4-FFF2-40B4-BE49-F238E27FC236}">
                <a16:creationId xmlns:a16="http://schemas.microsoft.com/office/drawing/2014/main" id="{B03B8987-0101-4B21-84DC-DF33622BD1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58F78-8C99-43F5-AC99-B2214DC37335}"/>
              </a:ext>
            </a:extLst>
          </p:cNvPr>
          <p:cNvSpPr>
            <a:spLocks noGrp="1"/>
          </p:cNvSpPr>
          <p:nvPr>
            <p:ph type="sldNum" sz="quarter" idx="12"/>
          </p:nvPr>
        </p:nvSpPr>
        <p:spPr/>
        <p:txBody>
          <a:bodyPr/>
          <a:lstStyle/>
          <a:p>
            <a:fld id="{76E01AEF-6400-440A-BA2A-CA6B5BA5D071}" type="slidenum">
              <a:rPr lang="en-US" smtClean="0"/>
              <a:t>‹#›</a:t>
            </a:fld>
            <a:endParaRPr lang="en-US"/>
          </a:p>
        </p:txBody>
      </p:sp>
    </p:spTree>
    <p:extLst>
      <p:ext uri="{BB962C8B-B14F-4D97-AF65-F5344CB8AC3E}">
        <p14:creationId xmlns:p14="http://schemas.microsoft.com/office/powerpoint/2010/main" val="5049592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C5627B-1DCF-4C50-A61B-2461D10DBA0E}"/>
              </a:ext>
            </a:extLst>
          </p:cNvPr>
          <p:cNvSpPr>
            <a:spLocks noGrp="1"/>
          </p:cNvSpPr>
          <p:nvPr>
            <p:ph type="dt" sz="half" idx="10"/>
          </p:nvPr>
        </p:nvSpPr>
        <p:spPr/>
        <p:txBody>
          <a:bodyPr/>
          <a:lstStyle/>
          <a:p>
            <a:fld id="{8DC28E72-CFDD-4456-BA34-F3847C5991B0}" type="datetimeFigureOut">
              <a:rPr lang="en-US" smtClean="0"/>
              <a:t>12/10/20</a:t>
            </a:fld>
            <a:endParaRPr lang="en-US"/>
          </a:p>
        </p:txBody>
      </p:sp>
      <p:sp>
        <p:nvSpPr>
          <p:cNvPr id="3" name="Footer Placeholder 2">
            <a:extLst>
              <a:ext uri="{FF2B5EF4-FFF2-40B4-BE49-F238E27FC236}">
                <a16:creationId xmlns:a16="http://schemas.microsoft.com/office/drawing/2014/main" id="{EC1B1991-2150-437F-873C-E8BD960FDD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EB4474-BAA4-4649-B33D-14885E1C2DA4}"/>
              </a:ext>
            </a:extLst>
          </p:cNvPr>
          <p:cNvSpPr>
            <a:spLocks noGrp="1"/>
          </p:cNvSpPr>
          <p:nvPr>
            <p:ph type="sldNum" sz="quarter" idx="12"/>
          </p:nvPr>
        </p:nvSpPr>
        <p:spPr/>
        <p:txBody>
          <a:bodyPr/>
          <a:lstStyle/>
          <a:p>
            <a:fld id="{76E01AEF-6400-440A-BA2A-CA6B5BA5D071}" type="slidenum">
              <a:rPr lang="en-US" smtClean="0"/>
              <a:t>‹#›</a:t>
            </a:fld>
            <a:endParaRPr lang="en-US"/>
          </a:p>
        </p:txBody>
      </p:sp>
    </p:spTree>
    <p:extLst>
      <p:ext uri="{BB962C8B-B14F-4D97-AF65-F5344CB8AC3E}">
        <p14:creationId xmlns:p14="http://schemas.microsoft.com/office/powerpoint/2010/main" val="33888376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CE59-D8C1-4B20-A7D7-E105C24C69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91203A-605F-494D-9AA8-4CEB442593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440CE9-6EB0-45ED-AD14-9443C654B6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E4D122-C13B-4E7C-B58F-95CCE7029CD6}"/>
              </a:ext>
            </a:extLst>
          </p:cNvPr>
          <p:cNvSpPr>
            <a:spLocks noGrp="1"/>
          </p:cNvSpPr>
          <p:nvPr>
            <p:ph type="dt" sz="half" idx="10"/>
          </p:nvPr>
        </p:nvSpPr>
        <p:spPr/>
        <p:txBody>
          <a:bodyPr/>
          <a:lstStyle/>
          <a:p>
            <a:fld id="{8DC28E72-CFDD-4456-BA34-F3847C5991B0}" type="datetimeFigureOut">
              <a:rPr lang="en-US" smtClean="0"/>
              <a:t>12/10/20</a:t>
            </a:fld>
            <a:endParaRPr lang="en-US"/>
          </a:p>
        </p:txBody>
      </p:sp>
      <p:sp>
        <p:nvSpPr>
          <p:cNvPr id="6" name="Footer Placeholder 5">
            <a:extLst>
              <a:ext uri="{FF2B5EF4-FFF2-40B4-BE49-F238E27FC236}">
                <a16:creationId xmlns:a16="http://schemas.microsoft.com/office/drawing/2014/main" id="{65E27428-B90E-4878-8F7D-6A08DDD3B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0082F2-9877-4BF3-B10C-3E95794CDFE6}"/>
              </a:ext>
            </a:extLst>
          </p:cNvPr>
          <p:cNvSpPr>
            <a:spLocks noGrp="1"/>
          </p:cNvSpPr>
          <p:nvPr>
            <p:ph type="sldNum" sz="quarter" idx="12"/>
          </p:nvPr>
        </p:nvSpPr>
        <p:spPr/>
        <p:txBody>
          <a:bodyPr/>
          <a:lstStyle/>
          <a:p>
            <a:fld id="{76E01AEF-6400-440A-BA2A-CA6B5BA5D071}" type="slidenum">
              <a:rPr lang="en-US" smtClean="0"/>
              <a:t>‹#›</a:t>
            </a:fld>
            <a:endParaRPr lang="en-US"/>
          </a:p>
        </p:txBody>
      </p:sp>
    </p:spTree>
    <p:extLst>
      <p:ext uri="{BB962C8B-B14F-4D97-AF65-F5344CB8AC3E}">
        <p14:creationId xmlns:p14="http://schemas.microsoft.com/office/powerpoint/2010/main" val="14787112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C47A-B6B6-4D8E-B87C-1610F16ACB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075D7-F6E4-45CC-B22D-D97C35469C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2CEB0F-708C-4DEA-8262-00F10E0BDC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09FF36-8CDB-468E-9417-3A61DD8732FC}"/>
              </a:ext>
            </a:extLst>
          </p:cNvPr>
          <p:cNvSpPr>
            <a:spLocks noGrp="1"/>
          </p:cNvSpPr>
          <p:nvPr>
            <p:ph type="dt" sz="half" idx="10"/>
          </p:nvPr>
        </p:nvSpPr>
        <p:spPr/>
        <p:txBody>
          <a:bodyPr/>
          <a:lstStyle/>
          <a:p>
            <a:fld id="{8DC28E72-CFDD-4456-BA34-F3847C5991B0}" type="datetimeFigureOut">
              <a:rPr lang="en-US" smtClean="0"/>
              <a:t>12/10/20</a:t>
            </a:fld>
            <a:endParaRPr lang="en-US"/>
          </a:p>
        </p:txBody>
      </p:sp>
      <p:sp>
        <p:nvSpPr>
          <p:cNvPr id="6" name="Footer Placeholder 5">
            <a:extLst>
              <a:ext uri="{FF2B5EF4-FFF2-40B4-BE49-F238E27FC236}">
                <a16:creationId xmlns:a16="http://schemas.microsoft.com/office/drawing/2014/main" id="{ED0B6030-C480-4626-AE83-F9B3E1A396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1089C-9D9D-43D0-8741-F0A07FC013A3}"/>
              </a:ext>
            </a:extLst>
          </p:cNvPr>
          <p:cNvSpPr>
            <a:spLocks noGrp="1"/>
          </p:cNvSpPr>
          <p:nvPr>
            <p:ph type="sldNum" sz="quarter" idx="12"/>
          </p:nvPr>
        </p:nvSpPr>
        <p:spPr/>
        <p:txBody>
          <a:bodyPr/>
          <a:lstStyle/>
          <a:p>
            <a:fld id="{76E01AEF-6400-440A-BA2A-CA6B5BA5D071}" type="slidenum">
              <a:rPr lang="en-US" smtClean="0"/>
              <a:t>‹#›</a:t>
            </a:fld>
            <a:endParaRPr lang="en-US"/>
          </a:p>
        </p:txBody>
      </p:sp>
    </p:spTree>
    <p:extLst>
      <p:ext uri="{BB962C8B-B14F-4D97-AF65-F5344CB8AC3E}">
        <p14:creationId xmlns:p14="http://schemas.microsoft.com/office/powerpoint/2010/main" val="17637166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8D4F42-55C3-4B2B-8427-6999208C63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D7C7F-5B9F-435A-A2CF-A8354F9BE2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D4791E-B2EA-4093-A397-10CF009A6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C28E72-CFDD-4456-BA34-F3847C5991B0}" type="datetimeFigureOut">
              <a:rPr lang="en-US" smtClean="0"/>
              <a:t>12/10/20</a:t>
            </a:fld>
            <a:endParaRPr lang="en-US"/>
          </a:p>
        </p:txBody>
      </p:sp>
      <p:sp>
        <p:nvSpPr>
          <p:cNvPr id="5" name="Footer Placeholder 4">
            <a:extLst>
              <a:ext uri="{FF2B5EF4-FFF2-40B4-BE49-F238E27FC236}">
                <a16:creationId xmlns:a16="http://schemas.microsoft.com/office/drawing/2014/main" id="{81C3A367-022E-4E33-B1DF-82C3BD624C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C8E59D-4A9D-46C9-AC3C-0CB7889302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01AEF-6400-440A-BA2A-CA6B5BA5D071}" type="slidenum">
              <a:rPr lang="en-US" smtClean="0"/>
              <a:t>‹#›</a:t>
            </a:fld>
            <a:endParaRPr lang="en-US"/>
          </a:p>
        </p:txBody>
      </p:sp>
    </p:spTree>
    <p:extLst>
      <p:ext uri="{BB962C8B-B14F-4D97-AF65-F5344CB8AC3E}">
        <p14:creationId xmlns:p14="http://schemas.microsoft.com/office/powerpoint/2010/main" val="2882010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1" r:id="rId12"/>
    <p:sldLayoutId id="2147483682" r:id="rId13"/>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hyperlink" Target="https://data.cityofchicago.org/Public-Safety/Crimes-2001-to-Present/ijzp-q8t2" TargetMode="External"/><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hyperlink" Target="https://www.ncdc.noaa.gov/cdo-web/search" TargetMode="External"/><Relationship Id="rId16"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hyperlink" Target="https://data.cityofchicago.org/Environment-Sustainable-Development/CDPH-Environmental-Complaints/fypr-ksnz" TargetMode="External"/><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hyperlink" Target="https://data.cityofchicago.org/Administration-Finance/Ordinance-Violations/6br9-quuz" TargetMode="External"/><Relationship Id="rId9" Type="http://schemas.openxmlformats.org/officeDocument/2006/relationships/image" Target="../media/image7.sv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p:nvSpPr>
          <p:cNvPr id="59" name="Rectangle 5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Google Shape;51;p12"/>
          <p:cNvSpPr txBox="1">
            <a:spLocks noGrp="1"/>
          </p:cNvSpPr>
          <p:nvPr>
            <p:ph type="ctrTitle"/>
          </p:nvPr>
        </p:nvSpPr>
        <p:spPr>
          <a:xfrm>
            <a:off x="685429" y="2014934"/>
            <a:ext cx="6206719" cy="1423359"/>
          </a:xfrm>
          <a:prstGeom prst="rect">
            <a:avLst/>
          </a:prstGeom>
        </p:spPr>
        <p:txBody>
          <a:bodyPr spcFirstLastPara="1" vert="horz" lIns="121900" tIns="121900" rIns="121900" bIns="121900" rtlCol="0" anchorCtr="0">
            <a:normAutofit fontScale="90000"/>
          </a:bodyPr>
          <a:lstStyle/>
          <a:p>
            <a:pPr algn="l">
              <a:spcBef>
                <a:spcPct val="0"/>
              </a:spcBef>
              <a:spcAft>
                <a:spcPts val="600"/>
              </a:spcAft>
              <a:buClrTx/>
              <a:buSzTx/>
            </a:pPr>
            <a:r>
              <a:rPr lang="en-US" sz="3600" b="1" dirty="0">
                <a:latin typeface="Georgia"/>
                <a:ea typeface="+mn-ea"/>
                <a:cs typeface="+mn-cs"/>
              </a:rPr>
              <a:t>City of Chicago </a:t>
            </a:r>
            <a:br>
              <a:rPr lang="en-US" sz="3600" b="1" dirty="0">
                <a:latin typeface="Georgia"/>
                <a:ea typeface="+mn-ea"/>
                <a:cs typeface="+mn-cs"/>
              </a:rPr>
            </a:br>
            <a:r>
              <a:rPr lang="en-US" sz="3600" b="1" dirty="0">
                <a:latin typeface="Georgia"/>
                <a:ea typeface="+mn-ea"/>
                <a:cs typeface="+mn-cs"/>
              </a:rPr>
              <a:t>– Admin Reporting System</a:t>
            </a:r>
          </a:p>
        </p:txBody>
      </p:sp>
      <p:pic>
        <p:nvPicPr>
          <p:cNvPr id="3" name="Picture 2">
            <a:extLst>
              <a:ext uri="{FF2B5EF4-FFF2-40B4-BE49-F238E27FC236}">
                <a16:creationId xmlns:a16="http://schemas.microsoft.com/office/drawing/2014/main" id="{F33C677F-980F-4FCE-8C94-6DBDE955F4C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10304" r="-2" b="-2"/>
          <a:stretch/>
        </p:blipFill>
        <p:spPr bwMode="auto">
          <a:xfrm>
            <a:off x="7115177" y="115193"/>
            <a:ext cx="4950618" cy="6627614"/>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Connector 57">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4C1494-2771-4AC9-AA4E-AA09B13EDD33}"/>
              </a:ext>
            </a:extLst>
          </p:cNvPr>
          <p:cNvSpPr/>
          <p:nvPr/>
        </p:nvSpPr>
        <p:spPr>
          <a:xfrm>
            <a:off x="5402102" y="5030029"/>
            <a:ext cx="1850590" cy="1455915"/>
          </a:xfrm>
          <a:prstGeom prst="rect">
            <a:avLst/>
          </a:prstGeom>
        </p:spPr>
        <p:txBody>
          <a:bodyPr vert="horz" lIns="91440" tIns="45720" rIns="91440" bIns="45720" rtlCol="0" anchor="t">
            <a:normAutofit/>
          </a:bodyPr>
          <a:lstStyle/>
          <a:p>
            <a:pPr>
              <a:lnSpc>
                <a:spcPct val="90000"/>
              </a:lnSpc>
              <a:spcAft>
                <a:spcPts val="600"/>
              </a:spcAft>
            </a:pPr>
            <a:r>
              <a:rPr lang="en-US" sz="1400" b="1" u="sng">
                <a:solidFill>
                  <a:schemeClr val="bg1"/>
                </a:solidFill>
                <a:latin typeface="Georgia"/>
              </a:rPr>
              <a:t>Group 1:</a:t>
            </a:r>
            <a:endParaRPr lang="en-US" sz="1400">
              <a:solidFill>
                <a:schemeClr val="bg1"/>
              </a:solidFill>
              <a:latin typeface="Georgia"/>
            </a:endParaRPr>
          </a:p>
          <a:p>
            <a:pPr indent="-228600">
              <a:lnSpc>
                <a:spcPct val="90000"/>
              </a:lnSpc>
              <a:spcAft>
                <a:spcPts val="600"/>
              </a:spcAft>
              <a:buFont typeface="Arial" panose="020B0604020202020204" pitchFamily="34" charset="0"/>
              <a:buChar char="•"/>
            </a:pPr>
            <a:r>
              <a:rPr lang="en-US" sz="1400" b="1">
                <a:solidFill>
                  <a:schemeClr val="bg1"/>
                </a:solidFill>
                <a:latin typeface="Georgia"/>
              </a:rPr>
              <a:t>Jiekai Ma</a:t>
            </a:r>
            <a:endParaRPr lang="en-US" sz="1400">
              <a:solidFill>
                <a:schemeClr val="bg1"/>
              </a:solidFill>
              <a:latin typeface="Georgia"/>
            </a:endParaRPr>
          </a:p>
          <a:p>
            <a:pPr indent="-228600">
              <a:lnSpc>
                <a:spcPct val="90000"/>
              </a:lnSpc>
              <a:spcAft>
                <a:spcPts val="600"/>
              </a:spcAft>
              <a:buFont typeface="Arial" panose="020B0604020202020204" pitchFamily="34" charset="0"/>
              <a:buChar char="•"/>
            </a:pPr>
            <a:r>
              <a:rPr lang="en-US" sz="1400" b="1">
                <a:solidFill>
                  <a:schemeClr val="bg1"/>
                </a:solidFill>
                <a:latin typeface="Georgia"/>
              </a:rPr>
              <a:t>Curtis Zhuang</a:t>
            </a:r>
            <a:endParaRPr lang="en-US" sz="1400">
              <a:solidFill>
                <a:schemeClr val="bg1"/>
              </a:solidFill>
              <a:latin typeface="Georgia"/>
            </a:endParaRPr>
          </a:p>
          <a:p>
            <a:pPr indent="-228600">
              <a:lnSpc>
                <a:spcPct val="90000"/>
              </a:lnSpc>
              <a:spcAft>
                <a:spcPts val="600"/>
              </a:spcAft>
              <a:buFont typeface="Arial" panose="020B0604020202020204" pitchFamily="34" charset="0"/>
              <a:buChar char="•"/>
            </a:pPr>
            <a:r>
              <a:rPr lang="en-US" sz="1400" b="1">
                <a:solidFill>
                  <a:schemeClr val="bg1"/>
                </a:solidFill>
                <a:latin typeface="Georgia"/>
              </a:rPr>
              <a:t>Karim Itani</a:t>
            </a:r>
            <a:endParaRPr lang="en-US" sz="1400">
              <a:solidFill>
                <a:schemeClr val="bg1"/>
              </a:solidFill>
              <a:latin typeface="Georgia"/>
            </a:endParaRPr>
          </a:p>
          <a:p>
            <a:pPr indent="-228600">
              <a:lnSpc>
                <a:spcPct val="90000"/>
              </a:lnSpc>
              <a:spcAft>
                <a:spcPts val="600"/>
              </a:spcAft>
              <a:buFont typeface="Arial" panose="020B0604020202020204" pitchFamily="34" charset="0"/>
              <a:buChar char="•"/>
            </a:pPr>
            <a:r>
              <a:rPr lang="en-US" sz="1400" b="1">
                <a:solidFill>
                  <a:schemeClr val="bg1"/>
                </a:solidFill>
                <a:latin typeface="Georgia"/>
              </a:rPr>
              <a:t>Arpit Parihar</a:t>
            </a:r>
            <a:endParaRPr lang="en-US" sz="1400">
              <a:solidFill>
                <a:schemeClr val="bg1"/>
              </a:solidFill>
              <a:latin typeface="Georgia"/>
            </a:endParaRPr>
          </a:p>
        </p:txBody>
      </p:sp>
      <p:sp>
        <p:nvSpPr>
          <p:cNvPr id="10" name="TextBox 9">
            <a:extLst>
              <a:ext uri="{FF2B5EF4-FFF2-40B4-BE49-F238E27FC236}">
                <a16:creationId xmlns:a16="http://schemas.microsoft.com/office/drawing/2014/main" id="{DF63C353-8872-4CF6-97AF-4F7F37ADA619}"/>
              </a:ext>
            </a:extLst>
          </p:cNvPr>
          <p:cNvSpPr txBox="1"/>
          <p:nvPr/>
        </p:nvSpPr>
        <p:spPr>
          <a:xfrm>
            <a:off x="687622" y="3285341"/>
            <a:ext cx="5252719" cy="59261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1600" b="1" kern="1200">
                <a:solidFill>
                  <a:schemeClr val="bg1"/>
                </a:solidFill>
                <a:latin typeface="Georgia"/>
                <a:ea typeface="+mj-ea"/>
                <a:cs typeface="+mj-cs"/>
              </a:rPr>
              <a:t>Database Design and Analysis</a:t>
            </a:r>
            <a:r>
              <a:rPr lang="en-US" sz="1600" b="1">
                <a:solidFill>
                  <a:schemeClr val="bg1"/>
                </a:solidFill>
                <a:latin typeface="Georgia"/>
                <a:ea typeface="+mj-ea"/>
                <a:cs typeface="+mj-cs"/>
              </a:rPr>
              <a:t> for MScA 31012</a:t>
            </a:r>
            <a:endParaRPr lang="en-US" sz="1600" b="1" kern="1200">
              <a:solidFill>
                <a:schemeClr val="bg1"/>
              </a:solidFill>
              <a:latin typeface="Georgia"/>
              <a:ea typeface="+mj-ea"/>
              <a:cs typeface="+mj-cs"/>
            </a:endParaRPr>
          </a:p>
        </p:txBody>
      </p:sp>
      <p:cxnSp>
        <p:nvCxnSpPr>
          <p:cNvPr id="4" name="Straight Connector 3">
            <a:extLst>
              <a:ext uri="{FF2B5EF4-FFF2-40B4-BE49-F238E27FC236}">
                <a16:creationId xmlns:a16="http://schemas.microsoft.com/office/drawing/2014/main" id="{BDADDADC-0D95-45D7-9016-C4EF3C0A957B}"/>
              </a:ext>
            </a:extLst>
          </p:cNvPr>
          <p:cNvCxnSpPr/>
          <p:nvPr/>
        </p:nvCxnSpPr>
        <p:spPr>
          <a:xfrm>
            <a:off x="692226" y="3323522"/>
            <a:ext cx="54134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7490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79655A-4D0C-49F4-A212-8BFD0EBF578F}"/>
              </a:ext>
            </a:extLst>
          </p:cNvPr>
          <p:cNvSpPr txBox="1"/>
          <p:nvPr/>
        </p:nvSpPr>
        <p:spPr>
          <a:xfrm>
            <a:off x="387000" y="539496"/>
            <a:ext cx="11430000"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Design Considerations</a:t>
            </a:r>
          </a:p>
        </p:txBody>
      </p:sp>
      <p:sp>
        <p:nvSpPr>
          <p:cNvPr id="2" name="Rectangle 1">
            <a:extLst>
              <a:ext uri="{FF2B5EF4-FFF2-40B4-BE49-F238E27FC236}">
                <a16:creationId xmlns:a16="http://schemas.microsoft.com/office/drawing/2014/main" id="{1FE3B229-D908-4CD9-8D53-5C8BE842D76A}"/>
              </a:ext>
            </a:extLst>
          </p:cNvPr>
          <p:cNvSpPr/>
          <p:nvPr/>
        </p:nvSpPr>
        <p:spPr>
          <a:xfrm>
            <a:off x="191562" y="1155742"/>
            <a:ext cx="11628000" cy="5224764"/>
          </a:xfrm>
          <a:prstGeom prst="rect">
            <a:avLst/>
          </a:prstGeom>
        </p:spPr>
        <p:txBody>
          <a:bodyPr wrap="square" lIns="91440" tIns="45720" rIns="91440" bIns="45720" anchor="t">
            <a:spAutoFit/>
          </a:bodyPr>
          <a:lstStyle/>
          <a:p>
            <a:pPr algn="just"/>
            <a:r>
              <a:rPr lang="en-US" sz="2400" b="1" dirty="0">
                <a:latin typeface="Calibri"/>
                <a:ea typeface="+mn-lt"/>
                <a:cs typeface="+mn-lt"/>
              </a:rPr>
              <a:t>Database Design Factors</a:t>
            </a:r>
            <a:endParaRPr lang="en-US" sz="2400" dirty="0">
              <a:latin typeface="Calibri"/>
              <a:cs typeface="Calibri Light"/>
            </a:endParaRPr>
          </a:p>
          <a:p>
            <a:pPr algn="just">
              <a:lnSpc>
                <a:spcPct val="150000"/>
              </a:lnSpc>
            </a:pPr>
            <a:r>
              <a:rPr lang="en-US" sz="2000" b="1" dirty="0">
                <a:latin typeface="Calibri"/>
                <a:cs typeface="Calibri"/>
              </a:rPr>
              <a:t>Business</a:t>
            </a:r>
            <a:endParaRPr lang="en-US" sz="2000" dirty="0">
              <a:ea typeface="+mn-lt"/>
              <a:cs typeface="+mn-lt"/>
            </a:endParaRPr>
          </a:p>
          <a:p>
            <a:pPr marL="742950" lvl="1" indent="-285750" algn="just">
              <a:lnSpc>
                <a:spcPct val="150000"/>
              </a:lnSpc>
              <a:buFont typeface="Arial,Sans-Serif"/>
              <a:buChar char="•"/>
            </a:pPr>
            <a:r>
              <a:rPr lang="en-US" sz="1600" dirty="0">
                <a:latin typeface="Calibri"/>
                <a:cs typeface="Calibri"/>
              </a:rPr>
              <a:t>Database intended to be used by city officials; the user base is moderate in size</a:t>
            </a:r>
            <a:endParaRPr lang="en-US" sz="1600" dirty="0">
              <a:latin typeface="Calibri"/>
              <a:ea typeface="+mn-lt"/>
              <a:cs typeface="+mn-lt"/>
            </a:endParaRPr>
          </a:p>
          <a:p>
            <a:pPr marL="742950" lvl="1" indent="-285750" algn="just">
              <a:lnSpc>
                <a:spcPct val="150000"/>
              </a:lnSpc>
              <a:buFont typeface="Arial,Sans-Serif"/>
              <a:buChar char="•"/>
            </a:pPr>
            <a:r>
              <a:rPr lang="en-US" sz="1600" dirty="0">
                <a:latin typeface="Calibri"/>
                <a:cs typeface="Calibri"/>
              </a:rPr>
              <a:t>Meant for usage primarily within Chicago, so widespread availability is not a consideration</a:t>
            </a:r>
            <a:endParaRPr lang="en-US" sz="1600" dirty="0"/>
          </a:p>
          <a:p>
            <a:pPr algn="just">
              <a:lnSpc>
                <a:spcPct val="150000"/>
              </a:lnSpc>
            </a:pPr>
            <a:r>
              <a:rPr lang="en-US" sz="2000" b="1" dirty="0">
                <a:latin typeface="Calibri"/>
                <a:cs typeface="Calibri"/>
              </a:rPr>
              <a:t>Speed</a:t>
            </a:r>
            <a:endParaRPr lang="en-US" sz="2000" dirty="0">
              <a:latin typeface="Calibri"/>
              <a:cs typeface="Calibri"/>
            </a:endParaRPr>
          </a:p>
          <a:p>
            <a:pPr marL="742950" lvl="1" indent="-285750" algn="just">
              <a:lnSpc>
                <a:spcPct val="150000"/>
              </a:lnSpc>
              <a:buFont typeface="Arial"/>
              <a:buChar char="•"/>
            </a:pPr>
            <a:r>
              <a:rPr lang="en-US" sz="1600" dirty="0">
                <a:latin typeface="Calibri"/>
                <a:cs typeface="Calibri"/>
              </a:rPr>
              <a:t>The type of the project database is OLTP </a:t>
            </a:r>
            <a:endParaRPr lang="en-US" sz="1600" dirty="0">
              <a:latin typeface="Calibri"/>
              <a:cs typeface="Calibri Light"/>
            </a:endParaRPr>
          </a:p>
          <a:p>
            <a:pPr marL="742950" lvl="1" indent="-285750" algn="just">
              <a:lnSpc>
                <a:spcPct val="150000"/>
              </a:lnSpc>
              <a:buFont typeface="Arial"/>
              <a:buChar char="•"/>
            </a:pPr>
            <a:r>
              <a:rPr lang="en-US" sz="1600" dirty="0">
                <a:latin typeface="Calibri"/>
                <a:cs typeface="Calibri"/>
              </a:rPr>
              <a:t>The model is normalized in 3NF to assure high speed and low storage space consumption</a:t>
            </a:r>
            <a:endParaRPr lang="en-US" sz="1600" dirty="0">
              <a:latin typeface="Calibri"/>
              <a:cs typeface="Calibri Light"/>
            </a:endParaRPr>
          </a:p>
          <a:p>
            <a:pPr algn="just">
              <a:lnSpc>
                <a:spcPct val="150000"/>
              </a:lnSpc>
            </a:pPr>
            <a:r>
              <a:rPr lang="en-US" sz="2000" b="1" dirty="0">
                <a:latin typeface="Calibri"/>
                <a:ea typeface="+mn-lt"/>
                <a:cs typeface="+mn-lt"/>
              </a:rPr>
              <a:t>Security </a:t>
            </a:r>
            <a:endParaRPr lang="en-US" dirty="0"/>
          </a:p>
          <a:p>
            <a:pPr marL="742950" lvl="1" indent="-285750" algn="just">
              <a:lnSpc>
                <a:spcPct val="150000"/>
              </a:lnSpc>
              <a:buFont typeface="Arial"/>
              <a:buChar char="•"/>
            </a:pPr>
            <a:r>
              <a:rPr lang="en-US" sz="1600" dirty="0">
                <a:latin typeface="Calibri"/>
                <a:ea typeface="+mn-lt"/>
                <a:cs typeface="+mn-lt"/>
              </a:rPr>
              <a:t>Separate table for separate entities to keep data secure; updating one table won't influence another</a:t>
            </a:r>
          </a:p>
          <a:p>
            <a:pPr marL="742950" lvl="1" indent="-285750" algn="just">
              <a:lnSpc>
                <a:spcPct val="150000"/>
              </a:lnSpc>
              <a:buFont typeface="Arial"/>
              <a:buChar char="•"/>
            </a:pPr>
            <a:r>
              <a:rPr lang="en-US" sz="1600" dirty="0">
                <a:latin typeface="Calibri"/>
                <a:ea typeface="+mn-lt"/>
                <a:cs typeface="+mn-lt"/>
              </a:rPr>
              <a:t>Restrict data type and set auto-increment primary key to avoid data redundancy</a:t>
            </a:r>
          </a:p>
          <a:p>
            <a:pPr algn="just">
              <a:lnSpc>
                <a:spcPct val="150000"/>
              </a:lnSpc>
            </a:pPr>
            <a:r>
              <a:rPr lang="en-US" sz="2000" b="1" dirty="0">
                <a:latin typeface="Calibri"/>
                <a:ea typeface="+mn-lt"/>
                <a:cs typeface="+mn-lt"/>
              </a:rPr>
              <a:t>Scalability</a:t>
            </a:r>
          </a:p>
          <a:p>
            <a:pPr marL="742950" lvl="1" indent="-285750" algn="just">
              <a:lnSpc>
                <a:spcPct val="150000"/>
              </a:lnSpc>
              <a:buFont typeface="Arial"/>
              <a:buChar char="•"/>
            </a:pPr>
            <a:r>
              <a:rPr lang="en-US" sz="1600" dirty="0">
                <a:latin typeface="Calibri"/>
                <a:ea typeface="+mn-lt"/>
                <a:cs typeface="+mn-lt"/>
              </a:rPr>
              <a:t>More records can be added to separate tables vertically</a:t>
            </a:r>
          </a:p>
          <a:p>
            <a:pPr marL="742950" lvl="1" indent="-285750" algn="just">
              <a:lnSpc>
                <a:spcPct val="150000"/>
              </a:lnSpc>
              <a:buFont typeface="Arial"/>
              <a:buChar char="•"/>
            </a:pPr>
            <a:r>
              <a:rPr lang="en-US" sz="1600" dirty="0">
                <a:latin typeface="Calibri"/>
                <a:ea typeface="+mn-lt"/>
                <a:cs typeface="+mn-lt"/>
              </a:rPr>
              <a:t>Changes in data are reflected in individual tables, and don't have to made multiple times</a:t>
            </a:r>
          </a:p>
        </p:txBody>
      </p:sp>
      <p:grpSp>
        <p:nvGrpSpPr>
          <p:cNvPr id="13" name="Group 12">
            <a:extLst>
              <a:ext uri="{FF2B5EF4-FFF2-40B4-BE49-F238E27FC236}">
                <a16:creationId xmlns:a16="http://schemas.microsoft.com/office/drawing/2014/main" id="{29764048-AF01-4BC2-88CE-2D50EBAE58D7}"/>
              </a:ext>
            </a:extLst>
          </p:cNvPr>
          <p:cNvGrpSpPr/>
          <p:nvPr/>
        </p:nvGrpSpPr>
        <p:grpSpPr>
          <a:xfrm>
            <a:off x="430243" y="86410"/>
            <a:ext cx="6670323" cy="362417"/>
            <a:chOff x="430243" y="86410"/>
            <a:chExt cx="6670323" cy="362417"/>
          </a:xfrm>
        </p:grpSpPr>
        <p:sp>
          <p:nvSpPr>
            <p:cNvPr id="14" name="箭头: V 形 1">
              <a:extLst>
                <a:ext uri="{FF2B5EF4-FFF2-40B4-BE49-F238E27FC236}">
                  <a16:creationId xmlns:a16="http://schemas.microsoft.com/office/drawing/2014/main" id="{2A689C10-CE2A-4140-B5A6-8231FCBF421D}"/>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15" name="箭头: V 形 2">
              <a:extLst>
                <a:ext uri="{FF2B5EF4-FFF2-40B4-BE49-F238E27FC236}">
                  <a16:creationId xmlns:a16="http://schemas.microsoft.com/office/drawing/2014/main" id="{E3C370FF-2451-4783-AFE2-D37DF94EB77B}"/>
                </a:ext>
              </a:extLst>
            </p:cNvPr>
            <p:cNvSpPr/>
            <p:nvPr/>
          </p:nvSpPr>
          <p:spPr>
            <a:xfrm>
              <a:off x="1731217" y="86412"/>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16" name="箭头: V 形 3">
              <a:extLst>
                <a:ext uri="{FF2B5EF4-FFF2-40B4-BE49-F238E27FC236}">
                  <a16:creationId xmlns:a16="http://schemas.microsoft.com/office/drawing/2014/main" id="{09E99B67-F23C-4C09-A7D4-E21A1C7B0844}"/>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17" name="箭头: V 形 4">
              <a:extLst>
                <a:ext uri="{FF2B5EF4-FFF2-40B4-BE49-F238E27FC236}">
                  <a16:creationId xmlns:a16="http://schemas.microsoft.com/office/drawing/2014/main" id="{1E1D46CA-7568-479C-AD47-6B97D225F652}"/>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19" name="箭头: V 形 6">
              <a:extLst>
                <a:ext uri="{FF2B5EF4-FFF2-40B4-BE49-F238E27FC236}">
                  <a16:creationId xmlns:a16="http://schemas.microsoft.com/office/drawing/2014/main" id="{1D55AD71-434C-4B02-9433-956C49DE81AA}"/>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22" name="Date Placeholder 10">
            <a:extLst>
              <a:ext uri="{FF2B5EF4-FFF2-40B4-BE49-F238E27FC236}">
                <a16:creationId xmlns:a16="http://schemas.microsoft.com/office/drawing/2014/main" id="{3677BCEE-3CB4-44AC-991C-B7D6C82FFAEB}"/>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23" name="Slide Number Placeholder 11">
            <a:extLst>
              <a:ext uri="{FF2B5EF4-FFF2-40B4-BE49-F238E27FC236}">
                <a16:creationId xmlns:a16="http://schemas.microsoft.com/office/drawing/2014/main" id="{5AAEE6BA-0EAC-4DFC-80D9-F8ACC51A7EE7}"/>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10</a:t>
            </a:fld>
            <a:endParaRPr lang="en-US"/>
          </a:p>
        </p:txBody>
      </p:sp>
    </p:spTree>
    <p:extLst>
      <p:ext uri="{BB962C8B-B14F-4D97-AF65-F5344CB8AC3E}">
        <p14:creationId xmlns:p14="http://schemas.microsoft.com/office/powerpoint/2010/main" val="22795013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901DB-FBED-457D-8793-ED646C93AC04}"/>
              </a:ext>
            </a:extLst>
          </p:cNvPr>
          <p:cNvSpPr>
            <a:spLocks noGrp="1"/>
          </p:cNvSpPr>
          <p:nvPr>
            <p:ph type="ctrTitle"/>
          </p:nvPr>
        </p:nvSpPr>
        <p:spPr>
          <a:xfrm>
            <a:off x="384048" y="539496"/>
            <a:ext cx="10515600" cy="443198"/>
          </a:xfrm>
          <a:noFill/>
        </p:spPr>
        <p:txBody>
          <a:bodyPr wrap="square" lIns="0" tIns="0" rIns="0" bIns="0" rtlCol="0" anchor="t">
            <a:spAutoFit/>
          </a:bodyPr>
          <a:lstStyle/>
          <a:p>
            <a:pPr algn="l"/>
            <a:r>
              <a:rPr lang="en-US" sz="3200" b="1" dirty="0">
                <a:solidFill>
                  <a:schemeClr val="tx1">
                    <a:lumMod val="85000"/>
                    <a:lumOff val="15000"/>
                  </a:schemeClr>
                </a:solidFill>
                <a:latin typeface="Century Gothic"/>
                <a:ea typeface="+mn-ea"/>
                <a:cs typeface="+mn-cs"/>
              </a:rPr>
              <a:t>DDL and DML Queries for Data Processing </a:t>
            </a:r>
            <a:endParaRPr lang="zh-CN" altLang="en-US" sz="3200" b="1" dirty="0">
              <a:solidFill>
                <a:schemeClr val="tx1">
                  <a:lumMod val="85000"/>
                  <a:lumOff val="15000"/>
                </a:schemeClr>
              </a:solidFill>
              <a:latin typeface="Century Gothic"/>
              <a:ea typeface="+mn-ea"/>
              <a:cs typeface="+mn-cs"/>
            </a:endParaRPr>
          </a:p>
        </p:txBody>
      </p:sp>
      <p:grpSp>
        <p:nvGrpSpPr>
          <p:cNvPr id="13" name="组合 12">
            <a:extLst>
              <a:ext uri="{FF2B5EF4-FFF2-40B4-BE49-F238E27FC236}">
                <a16:creationId xmlns:a16="http://schemas.microsoft.com/office/drawing/2014/main" id="{48A4CD8F-9155-4FA9-AFDB-D69E2887BD86}"/>
              </a:ext>
            </a:extLst>
          </p:cNvPr>
          <p:cNvGrpSpPr/>
          <p:nvPr/>
        </p:nvGrpSpPr>
        <p:grpSpPr>
          <a:xfrm>
            <a:off x="2023640" y="1344307"/>
            <a:ext cx="3399099" cy="4993703"/>
            <a:chOff x="2023640" y="1344307"/>
            <a:chExt cx="3399099" cy="4993703"/>
          </a:xfrm>
        </p:grpSpPr>
        <p:pic>
          <p:nvPicPr>
            <p:cNvPr id="7" name="图片 9" descr="文本&#10;&#10;已自动生成说明">
              <a:extLst>
                <a:ext uri="{FF2B5EF4-FFF2-40B4-BE49-F238E27FC236}">
                  <a16:creationId xmlns:a16="http://schemas.microsoft.com/office/drawing/2014/main" id="{9DD78A47-C5F4-400B-81C3-3CAA508C6896}"/>
                </a:ext>
              </a:extLst>
            </p:cNvPr>
            <p:cNvPicPr>
              <a:picLocks noChangeAspect="1"/>
            </p:cNvPicPr>
            <p:nvPr/>
          </p:nvPicPr>
          <p:blipFill>
            <a:blip r:embed="rId2"/>
            <a:stretch>
              <a:fillRect/>
            </a:stretch>
          </p:blipFill>
          <p:spPr>
            <a:xfrm>
              <a:off x="2023640" y="1344307"/>
              <a:ext cx="3399099" cy="4555210"/>
            </a:xfrm>
            <a:prstGeom prst="rect">
              <a:avLst/>
            </a:prstGeom>
          </p:spPr>
        </p:pic>
        <p:sp>
          <p:nvSpPr>
            <p:cNvPr id="11" name="文本框 10">
              <a:extLst>
                <a:ext uri="{FF2B5EF4-FFF2-40B4-BE49-F238E27FC236}">
                  <a16:creationId xmlns:a16="http://schemas.microsoft.com/office/drawing/2014/main" id="{8A6D1595-BD3F-4C8E-BCE0-4BE7D3FDB359}"/>
                </a:ext>
              </a:extLst>
            </p:cNvPr>
            <p:cNvSpPr txBox="1"/>
            <p:nvPr/>
          </p:nvSpPr>
          <p:spPr>
            <a:xfrm>
              <a:off x="2351590" y="596867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b="1">
                  <a:latin typeface="Calibri"/>
                  <a:cs typeface="Calibri"/>
                </a:rPr>
                <a:t>DDL (Part)</a:t>
              </a:r>
              <a:endParaRPr lang="zh-CN" b="1">
                <a:latin typeface="Calibri"/>
                <a:cs typeface="Calibri"/>
              </a:endParaRPr>
            </a:p>
          </p:txBody>
        </p:sp>
      </p:grpSp>
      <p:grpSp>
        <p:nvGrpSpPr>
          <p:cNvPr id="15" name="组合 14">
            <a:extLst>
              <a:ext uri="{FF2B5EF4-FFF2-40B4-BE49-F238E27FC236}">
                <a16:creationId xmlns:a16="http://schemas.microsoft.com/office/drawing/2014/main" id="{3D8C57E4-5673-4AB6-9047-B6654F893BB7}"/>
              </a:ext>
            </a:extLst>
          </p:cNvPr>
          <p:cNvGrpSpPr/>
          <p:nvPr/>
        </p:nvGrpSpPr>
        <p:grpSpPr>
          <a:xfrm>
            <a:off x="6528122" y="1723607"/>
            <a:ext cx="4913452" cy="4286453"/>
            <a:chOff x="6528122" y="1723607"/>
            <a:chExt cx="4913452" cy="4286453"/>
          </a:xfrm>
        </p:grpSpPr>
        <p:pic>
          <p:nvPicPr>
            <p:cNvPr id="10" name="图片 10" descr="图片包含 图形用户界面, 文本&#10;&#10;已自动生成说明">
              <a:extLst>
                <a:ext uri="{FF2B5EF4-FFF2-40B4-BE49-F238E27FC236}">
                  <a16:creationId xmlns:a16="http://schemas.microsoft.com/office/drawing/2014/main" id="{98DE6741-0876-4763-BCCB-632D4EA1BDFA}"/>
                </a:ext>
              </a:extLst>
            </p:cNvPr>
            <p:cNvPicPr>
              <a:picLocks noChangeAspect="1"/>
            </p:cNvPicPr>
            <p:nvPr/>
          </p:nvPicPr>
          <p:blipFill>
            <a:blip r:embed="rId3"/>
            <a:stretch>
              <a:fillRect/>
            </a:stretch>
          </p:blipFill>
          <p:spPr>
            <a:xfrm>
              <a:off x="6528122" y="1723607"/>
              <a:ext cx="4913452" cy="4105265"/>
            </a:xfrm>
            <a:prstGeom prst="rect">
              <a:avLst/>
            </a:prstGeom>
          </p:spPr>
        </p:pic>
        <p:sp>
          <p:nvSpPr>
            <p:cNvPr id="17" name="文本框 16">
              <a:extLst>
                <a:ext uri="{FF2B5EF4-FFF2-40B4-BE49-F238E27FC236}">
                  <a16:creationId xmlns:a16="http://schemas.microsoft.com/office/drawing/2014/main" id="{554917A0-9392-47DC-8E51-BFA33E38D2F6}"/>
                </a:ext>
              </a:extLst>
            </p:cNvPr>
            <p:cNvSpPr txBox="1"/>
            <p:nvPr/>
          </p:nvSpPr>
          <p:spPr>
            <a:xfrm>
              <a:off x="7695235" y="564072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b="1">
                  <a:latin typeface="Calibri"/>
                  <a:cs typeface="Calibri"/>
                </a:rPr>
                <a:t>DML (Part)</a:t>
              </a:r>
              <a:endParaRPr lang="zh-CN" b="1">
                <a:latin typeface="Calibri"/>
                <a:cs typeface="Calibri"/>
              </a:endParaRPr>
            </a:p>
          </p:txBody>
        </p:sp>
      </p:grpSp>
      <p:grpSp>
        <p:nvGrpSpPr>
          <p:cNvPr id="19" name="Group 18">
            <a:extLst>
              <a:ext uri="{FF2B5EF4-FFF2-40B4-BE49-F238E27FC236}">
                <a16:creationId xmlns:a16="http://schemas.microsoft.com/office/drawing/2014/main" id="{8915B260-CE35-4E81-8BE7-0517700318BC}"/>
              </a:ext>
            </a:extLst>
          </p:cNvPr>
          <p:cNvGrpSpPr/>
          <p:nvPr/>
        </p:nvGrpSpPr>
        <p:grpSpPr>
          <a:xfrm>
            <a:off x="430243" y="86410"/>
            <a:ext cx="6670323" cy="362417"/>
            <a:chOff x="430243" y="86410"/>
            <a:chExt cx="6670323" cy="362417"/>
          </a:xfrm>
        </p:grpSpPr>
        <p:sp>
          <p:nvSpPr>
            <p:cNvPr id="20" name="箭头: V 形 1">
              <a:extLst>
                <a:ext uri="{FF2B5EF4-FFF2-40B4-BE49-F238E27FC236}">
                  <a16:creationId xmlns:a16="http://schemas.microsoft.com/office/drawing/2014/main" id="{C630F796-D8DE-4BFB-8B4D-6EB7CFF421AE}"/>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21" name="箭头: V 形 2">
              <a:extLst>
                <a:ext uri="{FF2B5EF4-FFF2-40B4-BE49-F238E27FC236}">
                  <a16:creationId xmlns:a16="http://schemas.microsoft.com/office/drawing/2014/main" id="{17E5BB29-F505-4095-B69A-86CB52E661D6}"/>
                </a:ext>
              </a:extLst>
            </p:cNvPr>
            <p:cNvSpPr/>
            <p:nvPr/>
          </p:nvSpPr>
          <p:spPr>
            <a:xfrm>
              <a:off x="1731217" y="86412"/>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22" name="箭头: V 形 3">
              <a:extLst>
                <a:ext uri="{FF2B5EF4-FFF2-40B4-BE49-F238E27FC236}">
                  <a16:creationId xmlns:a16="http://schemas.microsoft.com/office/drawing/2014/main" id="{2E0A5404-D4B7-4956-B2B6-CCF1DB5E03C6}"/>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23" name="箭头: V 形 4">
              <a:extLst>
                <a:ext uri="{FF2B5EF4-FFF2-40B4-BE49-F238E27FC236}">
                  <a16:creationId xmlns:a16="http://schemas.microsoft.com/office/drawing/2014/main" id="{73323491-D94C-424D-A1A9-9AD8DD35C90A}"/>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24" name="箭头: V 形 6">
              <a:extLst>
                <a:ext uri="{FF2B5EF4-FFF2-40B4-BE49-F238E27FC236}">
                  <a16:creationId xmlns:a16="http://schemas.microsoft.com/office/drawing/2014/main" id="{AFEB5DF5-A8F9-4A14-9839-CA2C9EFABFE0}"/>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25" name="Date Placeholder 10">
            <a:extLst>
              <a:ext uri="{FF2B5EF4-FFF2-40B4-BE49-F238E27FC236}">
                <a16:creationId xmlns:a16="http://schemas.microsoft.com/office/drawing/2014/main" id="{B797607B-1CE3-4BE1-9CCE-D53A1FD84B02}"/>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26" name="Slide Number Placeholder 11">
            <a:extLst>
              <a:ext uri="{FF2B5EF4-FFF2-40B4-BE49-F238E27FC236}">
                <a16:creationId xmlns:a16="http://schemas.microsoft.com/office/drawing/2014/main" id="{EBC6A9E7-4CEB-458F-919E-3687371B9149}"/>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11</a:t>
            </a:fld>
            <a:endParaRPr lang="en-US"/>
          </a:p>
        </p:txBody>
      </p:sp>
    </p:spTree>
    <p:extLst>
      <p:ext uri="{BB962C8B-B14F-4D97-AF65-F5344CB8AC3E}">
        <p14:creationId xmlns:p14="http://schemas.microsoft.com/office/powerpoint/2010/main" val="4735061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9032-2F38-400E-B01D-5972C103D5AA}"/>
              </a:ext>
            </a:extLst>
          </p:cNvPr>
          <p:cNvSpPr>
            <a:spLocks noGrp="1"/>
          </p:cNvSpPr>
          <p:nvPr>
            <p:ph type="title"/>
          </p:nvPr>
        </p:nvSpPr>
        <p:spPr>
          <a:xfrm>
            <a:off x="384048" y="539496"/>
            <a:ext cx="10515600" cy="443198"/>
          </a:xfrm>
          <a:noFill/>
        </p:spPr>
        <p:txBody>
          <a:bodyPr wrap="square" lIns="0" tIns="0" rIns="0" bIns="0" rtlCol="0" anchor="t">
            <a:spAutoFit/>
          </a:bodyPr>
          <a:lstStyle/>
          <a:p>
            <a:r>
              <a:rPr lang="en-US" sz="3200" b="1" dirty="0">
                <a:solidFill>
                  <a:schemeClr val="tx1">
                    <a:lumMod val="85000"/>
                    <a:lumOff val="15000"/>
                  </a:schemeClr>
                </a:solidFill>
                <a:latin typeface="Century Gothic"/>
                <a:ea typeface="+mn-ea"/>
                <a:cs typeface="+mn-cs"/>
              </a:rPr>
              <a:t>Production Database</a:t>
            </a:r>
          </a:p>
        </p:txBody>
      </p:sp>
      <p:grpSp>
        <p:nvGrpSpPr>
          <p:cNvPr id="11" name="组合 10">
            <a:extLst>
              <a:ext uri="{FF2B5EF4-FFF2-40B4-BE49-F238E27FC236}">
                <a16:creationId xmlns:a16="http://schemas.microsoft.com/office/drawing/2014/main" id="{EA28D6BB-886F-49C8-B947-A2F1FD869E05}"/>
              </a:ext>
            </a:extLst>
          </p:cNvPr>
          <p:cNvGrpSpPr/>
          <p:nvPr/>
        </p:nvGrpSpPr>
        <p:grpSpPr>
          <a:xfrm>
            <a:off x="6313718" y="1043665"/>
            <a:ext cx="5846036" cy="5722955"/>
            <a:chOff x="6554857" y="1043665"/>
            <a:chExt cx="5633834" cy="5722955"/>
          </a:xfrm>
        </p:grpSpPr>
        <p:pic>
          <p:nvPicPr>
            <p:cNvPr id="8" name="图片 8" descr="图示&#10;&#10;已自动生成说明">
              <a:extLst>
                <a:ext uri="{FF2B5EF4-FFF2-40B4-BE49-F238E27FC236}">
                  <a16:creationId xmlns:a16="http://schemas.microsoft.com/office/drawing/2014/main" id="{EAE23545-1039-4BAB-85B2-6B81902ACCB4}"/>
                </a:ext>
              </a:extLst>
            </p:cNvPr>
            <p:cNvPicPr>
              <a:picLocks noChangeAspect="1"/>
            </p:cNvPicPr>
            <p:nvPr/>
          </p:nvPicPr>
          <p:blipFill rotWithShape="1">
            <a:blip r:embed="rId2"/>
            <a:srcRect t="2896" r="-160" b="-152"/>
            <a:stretch/>
          </p:blipFill>
          <p:spPr>
            <a:xfrm>
              <a:off x="6554857" y="1043665"/>
              <a:ext cx="5633834" cy="5722955"/>
            </a:xfrm>
            <a:prstGeom prst="rect">
              <a:avLst/>
            </a:prstGeom>
          </p:spPr>
        </p:pic>
        <p:sp>
          <p:nvSpPr>
            <p:cNvPr id="9" name="文本框 8">
              <a:extLst>
                <a:ext uri="{FF2B5EF4-FFF2-40B4-BE49-F238E27FC236}">
                  <a16:creationId xmlns:a16="http://schemas.microsoft.com/office/drawing/2014/main" id="{5B34D8E3-7971-4F23-BFA3-84621F00461A}"/>
                </a:ext>
              </a:extLst>
            </p:cNvPr>
            <p:cNvSpPr txBox="1"/>
            <p:nvPr/>
          </p:nvSpPr>
          <p:spPr>
            <a:xfrm>
              <a:off x="8860540" y="620800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latin typeface="Calibri"/>
                  <a:cs typeface="Calibri Light"/>
                </a:rPr>
                <a:t>EER Model</a:t>
              </a:r>
            </a:p>
          </p:txBody>
        </p:sp>
      </p:grpSp>
      <p:sp>
        <p:nvSpPr>
          <p:cNvPr id="13" name="Rectangle 1">
            <a:extLst>
              <a:ext uri="{FF2B5EF4-FFF2-40B4-BE49-F238E27FC236}">
                <a16:creationId xmlns:a16="http://schemas.microsoft.com/office/drawing/2014/main" id="{80B1BBA0-9173-4C7B-B188-C5B6A34F5048}"/>
              </a:ext>
            </a:extLst>
          </p:cNvPr>
          <p:cNvSpPr/>
          <p:nvPr/>
        </p:nvSpPr>
        <p:spPr>
          <a:xfrm>
            <a:off x="210853" y="1126805"/>
            <a:ext cx="6110735" cy="6332759"/>
          </a:xfrm>
          <a:prstGeom prst="rect">
            <a:avLst/>
          </a:prstGeom>
        </p:spPr>
        <p:txBody>
          <a:bodyPr wrap="square" lIns="91440" tIns="45720" rIns="91440" bIns="45720" anchor="t">
            <a:spAutoFit/>
          </a:bodyPr>
          <a:lstStyle/>
          <a:p>
            <a:pPr algn="just"/>
            <a:r>
              <a:rPr lang="en-US" b="1">
                <a:latin typeface="Calibri"/>
                <a:cs typeface="Calibri Light"/>
              </a:rPr>
              <a:t>Weather: </a:t>
            </a:r>
            <a:endParaRPr lang="zh-CN" altLang="en-US"/>
          </a:p>
          <a:p>
            <a:endParaRPr lang="en-US" b="1">
              <a:latin typeface="Calibri"/>
              <a:cs typeface="Calibri Light"/>
            </a:endParaRPr>
          </a:p>
          <a:p>
            <a:r>
              <a:rPr lang="en-US">
                <a:latin typeface="Calibri"/>
                <a:cs typeface="Calibri Light"/>
              </a:rPr>
              <a:t>Daily weather records from 2014 to 2019 in every neighborhood of Chicago</a:t>
            </a:r>
            <a:endParaRPr lang="en-US">
              <a:cs typeface="Calibri Light"/>
            </a:endParaRPr>
          </a:p>
          <a:p>
            <a:pPr algn="just"/>
            <a:endParaRPr lang="en-US" b="1">
              <a:latin typeface="Calibri"/>
              <a:cs typeface="Calibri Light"/>
            </a:endParaRPr>
          </a:p>
          <a:p>
            <a:pPr algn="just"/>
            <a:r>
              <a:rPr lang="en-US" b="1">
                <a:latin typeface="Calibri"/>
                <a:cs typeface="Calibri Light"/>
              </a:rPr>
              <a:t>Crime:</a:t>
            </a:r>
          </a:p>
          <a:p>
            <a:pPr algn="just"/>
            <a:endParaRPr lang="en-US" b="1">
              <a:latin typeface="Calibri"/>
              <a:ea typeface="+mn-lt"/>
              <a:cs typeface="Calibri Light"/>
            </a:endParaRPr>
          </a:p>
          <a:p>
            <a:r>
              <a:rPr lang="en-US">
                <a:latin typeface="Calibri"/>
                <a:ea typeface="+mn-lt"/>
                <a:cs typeface="Calibri Light"/>
              </a:rPr>
              <a:t>Crime case records from 2014 to 2019 in Chicago Area</a:t>
            </a:r>
            <a:r>
              <a:rPr lang="en-US" b="1" dirty="0">
                <a:latin typeface="Calibri"/>
                <a:ea typeface="+mn-lt"/>
                <a:cs typeface="Calibri Light"/>
              </a:rPr>
              <a:t> </a:t>
            </a:r>
          </a:p>
          <a:p>
            <a:pPr algn="just"/>
            <a:endParaRPr lang="en-US" b="1">
              <a:latin typeface="Calibri"/>
              <a:ea typeface="+mn-lt"/>
              <a:cs typeface="Calibri Light"/>
            </a:endParaRPr>
          </a:p>
          <a:p>
            <a:pPr algn="just"/>
            <a:r>
              <a:rPr lang="en-US" b="1">
                <a:latin typeface="Calibri"/>
                <a:ea typeface="+mn-lt"/>
                <a:cs typeface="Calibri Light"/>
              </a:rPr>
              <a:t>Violation:</a:t>
            </a:r>
            <a:endParaRPr lang="en-US"/>
          </a:p>
          <a:p>
            <a:pPr algn="just"/>
            <a:endParaRPr lang="en-US" b="1">
              <a:latin typeface="Calibri"/>
              <a:ea typeface="+mn-lt"/>
              <a:cs typeface="Calibri Light"/>
            </a:endParaRPr>
          </a:p>
          <a:p>
            <a:r>
              <a:rPr lang="en-US">
                <a:latin typeface="Calibri"/>
                <a:ea typeface="+mn-lt"/>
                <a:cs typeface="Calibri"/>
              </a:rPr>
              <a:t>Violation case records from 2014 to 2019 in Chicago Area</a:t>
            </a:r>
            <a:r>
              <a:rPr lang="en-US" b="1" dirty="0">
                <a:latin typeface="Calibri"/>
                <a:ea typeface="+mn-lt"/>
                <a:cs typeface="Calibri"/>
              </a:rPr>
              <a:t> </a:t>
            </a:r>
            <a:endParaRPr lang="en-US" dirty="0">
              <a:cs typeface="Calibri Light"/>
            </a:endParaRPr>
          </a:p>
          <a:p>
            <a:pPr algn="just"/>
            <a:endParaRPr lang="en-US" b="1">
              <a:latin typeface="Calibri"/>
              <a:ea typeface="+mn-lt"/>
              <a:cs typeface="Calibri Light"/>
            </a:endParaRPr>
          </a:p>
          <a:p>
            <a:pPr algn="just"/>
            <a:r>
              <a:rPr lang="en-US" b="1">
                <a:latin typeface="Calibri"/>
                <a:ea typeface="+mn-lt"/>
                <a:cs typeface="Calibri Light"/>
              </a:rPr>
              <a:t>Complaints:</a:t>
            </a:r>
          </a:p>
          <a:p>
            <a:endParaRPr lang="en-US" b="1">
              <a:latin typeface="Calibri"/>
              <a:ea typeface="+mn-lt"/>
              <a:cs typeface="Calibri Light"/>
            </a:endParaRPr>
          </a:p>
          <a:p>
            <a:r>
              <a:rPr lang="en-US">
                <a:latin typeface="Calibri"/>
                <a:ea typeface="+mn-lt"/>
                <a:cs typeface="Calibri"/>
              </a:rPr>
              <a:t>Environment_compaints case records from 2014 to 2019 in Chicago Area</a:t>
            </a:r>
            <a:r>
              <a:rPr lang="en-US" b="1" dirty="0">
                <a:latin typeface="Calibri"/>
                <a:ea typeface="+mn-lt"/>
                <a:cs typeface="Calibri"/>
              </a:rPr>
              <a:t> </a:t>
            </a:r>
            <a:endParaRPr lang="en-US" dirty="0">
              <a:cs typeface="Calibri Light"/>
            </a:endParaRPr>
          </a:p>
          <a:p>
            <a:pPr algn="just"/>
            <a:endParaRPr lang="en-US" sz="2400" b="1">
              <a:latin typeface="Calibri"/>
              <a:ea typeface="+mn-lt"/>
              <a:cs typeface="Calibri Light"/>
            </a:endParaRPr>
          </a:p>
          <a:p>
            <a:pPr algn="just">
              <a:lnSpc>
                <a:spcPct val="150000"/>
              </a:lnSpc>
            </a:pPr>
            <a:endParaRPr lang="en-US" sz="2000">
              <a:latin typeface="Calibri"/>
              <a:ea typeface="+mn-lt"/>
              <a:cs typeface="Calibri"/>
            </a:endParaRPr>
          </a:p>
          <a:p>
            <a:pPr algn="just">
              <a:lnSpc>
                <a:spcPct val="150000"/>
              </a:lnSpc>
            </a:pPr>
            <a:endParaRPr lang="en-US" sz="1600">
              <a:latin typeface="Calibri"/>
              <a:ea typeface="+mn-lt"/>
              <a:cs typeface="+mn-lt"/>
            </a:endParaRPr>
          </a:p>
          <a:p>
            <a:pPr marL="742950" lvl="1" indent="-285750" algn="just">
              <a:lnSpc>
                <a:spcPct val="150000"/>
              </a:lnSpc>
              <a:buFont typeface="Arial"/>
              <a:buChar char="•"/>
            </a:pPr>
            <a:endParaRPr lang="en-US" sz="1600">
              <a:latin typeface="Calibri"/>
              <a:ea typeface="+mn-lt"/>
              <a:cs typeface="+mn-lt"/>
            </a:endParaRPr>
          </a:p>
        </p:txBody>
      </p:sp>
      <p:grpSp>
        <p:nvGrpSpPr>
          <p:cNvPr id="15" name="Group 14">
            <a:extLst>
              <a:ext uri="{FF2B5EF4-FFF2-40B4-BE49-F238E27FC236}">
                <a16:creationId xmlns:a16="http://schemas.microsoft.com/office/drawing/2014/main" id="{22FF199D-361C-4348-A18C-2D49B2D8D0D5}"/>
              </a:ext>
            </a:extLst>
          </p:cNvPr>
          <p:cNvGrpSpPr/>
          <p:nvPr/>
        </p:nvGrpSpPr>
        <p:grpSpPr>
          <a:xfrm>
            <a:off x="430243" y="86410"/>
            <a:ext cx="6670323" cy="362417"/>
            <a:chOff x="430243" y="86410"/>
            <a:chExt cx="6670323" cy="362417"/>
          </a:xfrm>
        </p:grpSpPr>
        <p:sp>
          <p:nvSpPr>
            <p:cNvPr id="17" name="箭头: V 形 1">
              <a:extLst>
                <a:ext uri="{FF2B5EF4-FFF2-40B4-BE49-F238E27FC236}">
                  <a16:creationId xmlns:a16="http://schemas.microsoft.com/office/drawing/2014/main" id="{E03F2C08-2388-4B55-9B52-E2E4B319398D}"/>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19" name="箭头: V 形 2">
              <a:extLst>
                <a:ext uri="{FF2B5EF4-FFF2-40B4-BE49-F238E27FC236}">
                  <a16:creationId xmlns:a16="http://schemas.microsoft.com/office/drawing/2014/main" id="{C1D96C2C-13C0-488F-8D94-7F3CAB70FDA6}"/>
                </a:ext>
              </a:extLst>
            </p:cNvPr>
            <p:cNvSpPr/>
            <p:nvPr/>
          </p:nvSpPr>
          <p:spPr>
            <a:xfrm>
              <a:off x="1731217" y="86412"/>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20" name="箭头: V 形 3">
              <a:extLst>
                <a:ext uri="{FF2B5EF4-FFF2-40B4-BE49-F238E27FC236}">
                  <a16:creationId xmlns:a16="http://schemas.microsoft.com/office/drawing/2014/main" id="{B227B653-419E-48F4-8DEB-7E2EB183301F}"/>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21" name="箭头: V 形 4">
              <a:extLst>
                <a:ext uri="{FF2B5EF4-FFF2-40B4-BE49-F238E27FC236}">
                  <a16:creationId xmlns:a16="http://schemas.microsoft.com/office/drawing/2014/main" id="{4E9F6710-1ECC-44BF-AC67-8C58C36B8A39}"/>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22" name="箭头: V 形 6">
              <a:extLst>
                <a:ext uri="{FF2B5EF4-FFF2-40B4-BE49-F238E27FC236}">
                  <a16:creationId xmlns:a16="http://schemas.microsoft.com/office/drawing/2014/main" id="{B09C992D-94E9-466B-BE89-D2EFFB3D41D0}"/>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23" name="Date Placeholder 10">
            <a:extLst>
              <a:ext uri="{FF2B5EF4-FFF2-40B4-BE49-F238E27FC236}">
                <a16:creationId xmlns:a16="http://schemas.microsoft.com/office/drawing/2014/main" id="{7A42FA87-58A4-4431-8672-C4EEBF18E2B4}"/>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24" name="Slide Number Placeholder 11">
            <a:extLst>
              <a:ext uri="{FF2B5EF4-FFF2-40B4-BE49-F238E27FC236}">
                <a16:creationId xmlns:a16="http://schemas.microsoft.com/office/drawing/2014/main" id="{DF18839A-C8A6-48C4-BD93-B555FEAF7FD2}"/>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12</a:t>
            </a:fld>
            <a:endParaRPr lang="en-US"/>
          </a:p>
        </p:txBody>
      </p:sp>
    </p:spTree>
    <p:extLst>
      <p:ext uri="{BB962C8B-B14F-4D97-AF65-F5344CB8AC3E}">
        <p14:creationId xmlns:p14="http://schemas.microsoft.com/office/powerpoint/2010/main" val="22058877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CA8121-06FC-4C1C-A105-01E863DFC715}"/>
              </a:ext>
            </a:extLst>
          </p:cNvPr>
          <p:cNvPicPr>
            <a:picLocks noChangeAspect="1"/>
          </p:cNvPicPr>
          <p:nvPr/>
        </p:nvPicPr>
        <p:blipFill rotWithShape="1">
          <a:blip r:embed="rId3">
            <a:extLst>
              <a:ext uri="{28A0092B-C50C-407E-A947-70E740481C1C}">
                <a14:useLocalDpi xmlns:a14="http://schemas.microsoft.com/office/drawing/2010/main" val="0"/>
              </a:ext>
            </a:extLst>
          </a:blip>
          <a:srcRect l="11943" t="743" r="4313" b="1"/>
          <a:stretch/>
        </p:blipFill>
        <p:spPr>
          <a:xfrm>
            <a:off x="-2" y="10"/>
            <a:ext cx="8668512" cy="6857990"/>
          </a:xfrm>
          <a:prstGeom prst="rect">
            <a:avLst/>
          </a:prstGeom>
        </p:spPr>
      </p:pic>
      <p:sp>
        <p:nvSpPr>
          <p:cNvPr id="59" name="Rectangle 5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51;p12">
            <a:extLst>
              <a:ext uri="{FF2B5EF4-FFF2-40B4-BE49-F238E27FC236}">
                <a16:creationId xmlns:a16="http://schemas.microsoft.com/office/drawing/2014/main" id="{06DCA816-BD53-4220-8049-CB84FF7688A8}"/>
              </a:ext>
            </a:extLst>
          </p:cNvPr>
          <p:cNvSpPr txBox="1">
            <a:spLocks/>
          </p:cNvSpPr>
          <p:nvPr/>
        </p:nvSpPr>
        <p:spPr>
          <a:xfrm>
            <a:off x="7737087" y="1363972"/>
            <a:ext cx="3670239" cy="3204134"/>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a:latin typeface="Times New Roman"/>
                <a:cs typeface="Times New Roman"/>
              </a:rPr>
              <a:t>Part 3 </a:t>
            </a:r>
            <a:endParaRPr lang="en-US" altLang="zh-CN" sz="3600">
              <a:latin typeface="Times New Roman"/>
              <a:cs typeface="Times New Roman"/>
            </a:endParaRPr>
          </a:p>
          <a:p>
            <a:pPr>
              <a:spcAft>
                <a:spcPts val="600"/>
              </a:spcAft>
            </a:pPr>
            <a:r>
              <a:rPr lang="en-US" sz="3600" b="1">
                <a:latin typeface="Times New Roman"/>
                <a:cs typeface="Times New Roman"/>
              </a:rPr>
              <a:t>Data Overview</a:t>
            </a:r>
            <a:endParaRPr lang="en-US" sz="3600">
              <a:latin typeface="Times New Roman"/>
              <a:cs typeface="Times New Roman"/>
            </a:endParaRPr>
          </a:p>
        </p:txBody>
      </p:sp>
      <p:sp>
        <p:nvSpPr>
          <p:cNvPr id="61" name="Rectangle 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152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79655A-4D0C-49F4-A212-8BFD0EBF578F}"/>
              </a:ext>
            </a:extLst>
          </p:cNvPr>
          <p:cNvSpPr txBox="1"/>
          <p:nvPr/>
        </p:nvSpPr>
        <p:spPr>
          <a:xfrm>
            <a:off x="381000" y="539496"/>
            <a:ext cx="11430000"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Crime Data Snapshot</a:t>
            </a:r>
          </a:p>
        </p:txBody>
      </p:sp>
      <p:sp>
        <p:nvSpPr>
          <p:cNvPr id="142" name="Rectangle 141">
            <a:extLst>
              <a:ext uri="{FF2B5EF4-FFF2-40B4-BE49-F238E27FC236}">
                <a16:creationId xmlns:a16="http://schemas.microsoft.com/office/drawing/2014/main" id="{4A04EDE6-5B87-41E8-A694-47A39EDEF635}"/>
              </a:ext>
            </a:extLst>
          </p:cNvPr>
          <p:cNvSpPr/>
          <p:nvPr/>
        </p:nvSpPr>
        <p:spPr>
          <a:xfrm>
            <a:off x="1213824" y="1705082"/>
            <a:ext cx="3048084" cy="195335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a:cs typeface="Times New Roman"/>
            </a:endParaRPr>
          </a:p>
        </p:txBody>
      </p:sp>
      <p:grpSp>
        <p:nvGrpSpPr>
          <p:cNvPr id="6" name="Group 5">
            <a:extLst>
              <a:ext uri="{FF2B5EF4-FFF2-40B4-BE49-F238E27FC236}">
                <a16:creationId xmlns:a16="http://schemas.microsoft.com/office/drawing/2014/main" id="{D1047340-E8D0-4B0C-83A2-B365564E20F9}"/>
              </a:ext>
            </a:extLst>
          </p:cNvPr>
          <p:cNvGrpSpPr/>
          <p:nvPr/>
        </p:nvGrpSpPr>
        <p:grpSpPr>
          <a:xfrm>
            <a:off x="1734142" y="2268563"/>
            <a:ext cx="2103909" cy="959876"/>
            <a:chOff x="1685914" y="2142644"/>
            <a:chExt cx="2103909" cy="959876"/>
          </a:xfrm>
        </p:grpSpPr>
        <p:sp>
          <p:nvSpPr>
            <p:cNvPr id="143" name="TextBox 142">
              <a:extLst>
                <a:ext uri="{FF2B5EF4-FFF2-40B4-BE49-F238E27FC236}">
                  <a16:creationId xmlns:a16="http://schemas.microsoft.com/office/drawing/2014/main" id="{283A1C97-FE6E-4C18-BE1E-9B889685EB39}"/>
                </a:ext>
              </a:extLst>
            </p:cNvPr>
            <p:cNvSpPr txBox="1"/>
            <p:nvPr/>
          </p:nvSpPr>
          <p:spPr>
            <a:xfrm>
              <a:off x="1685914" y="2794743"/>
              <a:ext cx="2103909" cy="307777"/>
            </a:xfrm>
            <a:prstGeom prst="rect">
              <a:avLst/>
            </a:prstGeom>
            <a:noFill/>
          </p:spPr>
          <p:txBody>
            <a:bodyPr wrap="none" lIns="0" tIns="0" rIns="0" bIns="0" rtlCol="0" anchor="t">
              <a:spAutoFit/>
            </a:bodyPr>
            <a:lstStyle/>
            <a:p>
              <a:pPr algn="ctr"/>
              <a:r>
                <a:rPr lang="en-US" sz="2000" b="1">
                  <a:solidFill>
                    <a:srgbClr val="000000"/>
                  </a:solidFill>
                  <a:latin typeface="Calibri"/>
                  <a:cs typeface="Calibri"/>
                </a:rPr>
                <a:t>Total Crime Records</a:t>
              </a:r>
            </a:p>
          </p:txBody>
        </p:sp>
        <p:sp>
          <p:nvSpPr>
            <p:cNvPr id="144" name="TextBox 143">
              <a:extLst>
                <a:ext uri="{FF2B5EF4-FFF2-40B4-BE49-F238E27FC236}">
                  <a16:creationId xmlns:a16="http://schemas.microsoft.com/office/drawing/2014/main" id="{1ACF706B-30D4-4840-ADC7-03B818005C5F}"/>
                </a:ext>
              </a:extLst>
            </p:cNvPr>
            <p:cNvSpPr txBox="1"/>
            <p:nvPr/>
          </p:nvSpPr>
          <p:spPr>
            <a:xfrm>
              <a:off x="1800111" y="2142644"/>
              <a:ext cx="1875514" cy="553998"/>
            </a:xfrm>
            <a:prstGeom prst="rect">
              <a:avLst/>
            </a:prstGeom>
            <a:noFill/>
          </p:spPr>
          <p:txBody>
            <a:bodyPr wrap="none" lIns="0" tIns="0" rIns="0" bIns="0" rtlCol="0">
              <a:spAutoFit/>
            </a:bodyPr>
            <a:lstStyle/>
            <a:p>
              <a:pPr algn="ctr"/>
              <a:r>
                <a:rPr lang="en-US" sz="3600" b="1">
                  <a:solidFill>
                    <a:srgbClr val="000000"/>
                  </a:solidFill>
                  <a:latin typeface="Calibri"/>
                  <a:cs typeface="Calibri"/>
                </a:rPr>
                <a:t>1,606,700</a:t>
              </a:r>
            </a:p>
          </p:txBody>
        </p:sp>
      </p:grpSp>
      <p:grpSp>
        <p:nvGrpSpPr>
          <p:cNvPr id="145" name="Group 144">
            <a:extLst>
              <a:ext uri="{FF2B5EF4-FFF2-40B4-BE49-F238E27FC236}">
                <a16:creationId xmlns:a16="http://schemas.microsoft.com/office/drawing/2014/main" id="{960DDD1A-CFAE-4694-884B-57AF59FA39CB}"/>
              </a:ext>
            </a:extLst>
          </p:cNvPr>
          <p:cNvGrpSpPr/>
          <p:nvPr/>
        </p:nvGrpSpPr>
        <p:grpSpPr>
          <a:xfrm>
            <a:off x="2443035" y="1349827"/>
            <a:ext cx="589661" cy="589660"/>
            <a:chOff x="1072536" y="1083143"/>
            <a:chExt cx="788715" cy="788715"/>
          </a:xfrm>
        </p:grpSpPr>
        <p:sp>
          <p:nvSpPr>
            <p:cNvPr id="146" name="Oval 145">
              <a:extLst>
                <a:ext uri="{FF2B5EF4-FFF2-40B4-BE49-F238E27FC236}">
                  <a16:creationId xmlns:a16="http://schemas.microsoft.com/office/drawing/2014/main" id="{D087B645-8FD7-437B-A15D-35F3E83A5C72}"/>
                </a:ext>
              </a:extLst>
            </p:cNvPr>
            <p:cNvSpPr/>
            <p:nvPr/>
          </p:nvSpPr>
          <p:spPr>
            <a:xfrm>
              <a:off x="1072536" y="1083143"/>
              <a:ext cx="788715" cy="788715"/>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a:cs typeface="Times New Roman"/>
              </a:endParaRPr>
            </a:p>
          </p:txBody>
        </p:sp>
        <p:grpSp>
          <p:nvGrpSpPr>
            <p:cNvPr id="147" name="Group 146">
              <a:extLst>
                <a:ext uri="{FF2B5EF4-FFF2-40B4-BE49-F238E27FC236}">
                  <a16:creationId xmlns:a16="http://schemas.microsoft.com/office/drawing/2014/main" id="{93B3B414-71BD-4B92-868A-E8D10BACEF48}"/>
                </a:ext>
              </a:extLst>
            </p:cNvPr>
            <p:cNvGrpSpPr/>
            <p:nvPr/>
          </p:nvGrpSpPr>
          <p:grpSpPr>
            <a:xfrm>
              <a:off x="1276148" y="1369137"/>
              <a:ext cx="381490" cy="216726"/>
              <a:chOff x="3283332" y="3275035"/>
              <a:chExt cx="479215" cy="272245"/>
            </a:xfrm>
          </p:grpSpPr>
          <p:sp>
            <p:nvSpPr>
              <p:cNvPr id="148" name="Freeform 11">
                <a:extLst>
                  <a:ext uri="{FF2B5EF4-FFF2-40B4-BE49-F238E27FC236}">
                    <a16:creationId xmlns:a16="http://schemas.microsoft.com/office/drawing/2014/main" id="{C6F00CD6-6673-422A-B90C-52D5D5C2CB08}"/>
                  </a:ext>
                </a:extLst>
              </p:cNvPr>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a:cs typeface="Times New Roman"/>
                </a:endParaRPr>
              </a:p>
            </p:txBody>
          </p:sp>
          <p:sp>
            <p:nvSpPr>
              <p:cNvPr id="149" name="Freeform 12">
                <a:extLst>
                  <a:ext uri="{FF2B5EF4-FFF2-40B4-BE49-F238E27FC236}">
                    <a16:creationId xmlns:a16="http://schemas.microsoft.com/office/drawing/2014/main" id="{B8026F1B-531E-442D-B8D4-0C4631F17B6B}"/>
                  </a:ext>
                </a:extLst>
              </p:cNvPr>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a:cs typeface="Times New Roman"/>
                </a:endParaRPr>
              </a:p>
            </p:txBody>
          </p:sp>
          <p:sp>
            <p:nvSpPr>
              <p:cNvPr id="150" name="Freeform 13">
                <a:extLst>
                  <a:ext uri="{FF2B5EF4-FFF2-40B4-BE49-F238E27FC236}">
                    <a16:creationId xmlns:a16="http://schemas.microsoft.com/office/drawing/2014/main" id="{C4FBD313-02D0-4F96-9E27-22E0490762C5}"/>
                  </a:ext>
                </a:extLst>
              </p:cNvPr>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a:cs typeface="Times New Roman"/>
                </a:endParaRPr>
              </a:p>
            </p:txBody>
          </p:sp>
          <p:sp>
            <p:nvSpPr>
              <p:cNvPr id="151" name="Freeform 14">
                <a:extLst>
                  <a:ext uri="{FF2B5EF4-FFF2-40B4-BE49-F238E27FC236}">
                    <a16:creationId xmlns:a16="http://schemas.microsoft.com/office/drawing/2014/main" id="{803E4438-F1BA-4635-A8A5-F99BAAD87C9A}"/>
                  </a:ext>
                </a:extLst>
              </p:cNvPr>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a:cs typeface="Times New Roman"/>
                </a:endParaRPr>
              </a:p>
            </p:txBody>
          </p:sp>
        </p:grpSp>
      </p:grpSp>
      <p:sp>
        <p:nvSpPr>
          <p:cNvPr id="88" name="Rectangle 87">
            <a:extLst>
              <a:ext uri="{FF2B5EF4-FFF2-40B4-BE49-F238E27FC236}">
                <a16:creationId xmlns:a16="http://schemas.microsoft.com/office/drawing/2014/main" id="{A79DD780-13E3-41D8-9D99-A4EEB4B69AF5}"/>
              </a:ext>
            </a:extLst>
          </p:cNvPr>
          <p:cNvSpPr/>
          <p:nvPr/>
        </p:nvSpPr>
        <p:spPr>
          <a:xfrm>
            <a:off x="4607911" y="1725379"/>
            <a:ext cx="3012132" cy="193996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a:cs typeface="Times New Roman"/>
            </a:endParaRPr>
          </a:p>
        </p:txBody>
      </p:sp>
      <p:grpSp>
        <p:nvGrpSpPr>
          <p:cNvPr id="89" name="Group 88">
            <a:extLst>
              <a:ext uri="{FF2B5EF4-FFF2-40B4-BE49-F238E27FC236}">
                <a16:creationId xmlns:a16="http://schemas.microsoft.com/office/drawing/2014/main" id="{78ECD375-2C9C-4DE4-9070-3D2A139DC45D}"/>
              </a:ext>
            </a:extLst>
          </p:cNvPr>
          <p:cNvGrpSpPr/>
          <p:nvPr/>
        </p:nvGrpSpPr>
        <p:grpSpPr>
          <a:xfrm>
            <a:off x="5819147" y="1349827"/>
            <a:ext cx="589661" cy="589661"/>
            <a:chOff x="9332459" y="909911"/>
            <a:chExt cx="648489" cy="648489"/>
          </a:xfrm>
        </p:grpSpPr>
        <p:sp>
          <p:nvSpPr>
            <p:cNvPr id="115" name="Oval 114">
              <a:extLst>
                <a:ext uri="{FF2B5EF4-FFF2-40B4-BE49-F238E27FC236}">
                  <a16:creationId xmlns:a16="http://schemas.microsoft.com/office/drawing/2014/main" id="{2AF4095F-DE1E-4F5B-9E2E-F8F035296751}"/>
                </a:ext>
              </a:extLst>
            </p:cNvPr>
            <p:cNvSpPr/>
            <p:nvPr/>
          </p:nvSpPr>
          <p:spPr>
            <a:xfrm>
              <a:off x="9332459" y="909911"/>
              <a:ext cx="648489" cy="648489"/>
            </a:xfrm>
            <a:prstGeom prst="ellipse">
              <a:avLst/>
            </a:prstGeom>
            <a:solidFill>
              <a:schemeClr val="accent4"/>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a:cs typeface="Times New Roman"/>
              </a:endParaRPr>
            </a:p>
          </p:txBody>
        </p:sp>
        <p:grpSp>
          <p:nvGrpSpPr>
            <p:cNvPr id="116" name="Group 115">
              <a:extLst>
                <a:ext uri="{FF2B5EF4-FFF2-40B4-BE49-F238E27FC236}">
                  <a16:creationId xmlns:a16="http://schemas.microsoft.com/office/drawing/2014/main" id="{CD8CBFF9-17E5-4439-BDAD-3E14D6214243}"/>
                </a:ext>
              </a:extLst>
            </p:cNvPr>
            <p:cNvGrpSpPr/>
            <p:nvPr/>
          </p:nvGrpSpPr>
          <p:grpSpPr>
            <a:xfrm>
              <a:off x="9530773" y="1108248"/>
              <a:ext cx="251915" cy="251919"/>
              <a:chOff x="8208963" y="3762375"/>
              <a:chExt cx="306387" cy="306388"/>
            </a:xfrm>
          </p:grpSpPr>
          <p:sp>
            <p:nvSpPr>
              <p:cNvPr id="117" name="Freeform 27">
                <a:extLst>
                  <a:ext uri="{FF2B5EF4-FFF2-40B4-BE49-F238E27FC236}">
                    <a16:creationId xmlns:a16="http://schemas.microsoft.com/office/drawing/2014/main" id="{137E0D5D-118A-42B6-8376-61A15C03531A}"/>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a:cs typeface="Times New Roman"/>
                </a:endParaRPr>
              </a:p>
            </p:txBody>
          </p:sp>
          <p:sp>
            <p:nvSpPr>
              <p:cNvPr id="118" name="Freeform 28">
                <a:extLst>
                  <a:ext uri="{FF2B5EF4-FFF2-40B4-BE49-F238E27FC236}">
                    <a16:creationId xmlns:a16="http://schemas.microsoft.com/office/drawing/2014/main" id="{53BDE29E-704D-4793-BB48-9A08EA8400CC}"/>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a:cs typeface="Times New Roman"/>
                </a:endParaRPr>
              </a:p>
            </p:txBody>
          </p:sp>
          <p:sp>
            <p:nvSpPr>
              <p:cNvPr id="119" name="Freeform 29">
                <a:extLst>
                  <a:ext uri="{FF2B5EF4-FFF2-40B4-BE49-F238E27FC236}">
                    <a16:creationId xmlns:a16="http://schemas.microsoft.com/office/drawing/2014/main" id="{D8D04AC5-8A70-47EC-B20B-BBA84E2ADFE9}"/>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a:cs typeface="Times New Roman"/>
                </a:endParaRPr>
              </a:p>
            </p:txBody>
          </p:sp>
          <p:sp>
            <p:nvSpPr>
              <p:cNvPr id="120" name="Freeform 30">
                <a:extLst>
                  <a:ext uri="{FF2B5EF4-FFF2-40B4-BE49-F238E27FC236}">
                    <a16:creationId xmlns:a16="http://schemas.microsoft.com/office/drawing/2014/main" id="{CBD696E5-199E-4D53-BAFF-FF5CE981A049}"/>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a:cs typeface="Times New Roman"/>
                </a:endParaRPr>
              </a:p>
            </p:txBody>
          </p:sp>
        </p:grpSp>
      </p:grpSp>
      <p:cxnSp>
        <p:nvCxnSpPr>
          <p:cNvPr id="91" name="Straight Connector 90">
            <a:extLst>
              <a:ext uri="{FF2B5EF4-FFF2-40B4-BE49-F238E27FC236}">
                <a16:creationId xmlns:a16="http://schemas.microsoft.com/office/drawing/2014/main" id="{03D9EF58-66B0-4290-81BF-6415FD0F7DDF}"/>
              </a:ext>
            </a:extLst>
          </p:cNvPr>
          <p:cNvCxnSpPr>
            <a:cxnSpLocks/>
          </p:cNvCxnSpPr>
          <p:nvPr/>
        </p:nvCxnSpPr>
        <p:spPr>
          <a:xfrm>
            <a:off x="6096000" y="2021983"/>
            <a:ext cx="0" cy="14681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E6DC294E-9066-4A59-8FE1-4DAA902CD57E}"/>
              </a:ext>
            </a:extLst>
          </p:cNvPr>
          <p:cNvGrpSpPr/>
          <p:nvPr/>
        </p:nvGrpSpPr>
        <p:grpSpPr>
          <a:xfrm>
            <a:off x="5236382" y="1916643"/>
            <a:ext cx="335036" cy="1540644"/>
            <a:chOff x="8638497" y="1574753"/>
            <a:chExt cx="368461" cy="1694349"/>
          </a:xfrm>
        </p:grpSpPr>
        <p:sp>
          <p:nvSpPr>
            <p:cNvPr id="100" name="TextBox 99">
              <a:extLst>
                <a:ext uri="{FF2B5EF4-FFF2-40B4-BE49-F238E27FC236}">
                  <a16:creationId xmlns:a16="http://schemas.microsoft.com/office/drawing/2014/main" id="{1FE5C39A-C9FB-4410-B987-6F9EC0ABE997}"/>
                </a:ext>
              </a:extLst>
            </p:cNvPr>
            <p:cNvSpPr txBox="1"/>
            <p:nvPr/>
          </p:nvSpPr>
          <p:spPr>
            <a:xfrm>
              <a:off x="8654302" y="1574753"/>
              <a:ext cx="352656" cy="236938"/>
            </a:xfrm>
            <a:prstGeom prst="rect">
              <a:avLst/>
            </a:prstGeom>
            <a:noFill/>
          </p:spPr>
          <p:txBody>
            <a:bodyPr wrap="none" lIns="0" tIns="0" rIns="0" bIns="0" rtlCol="0">
              <a:spAutoFit/>
            </a:bodyPr>
            <a:lstStyle/>
            <a:p>
              <a:r>
                <a:rPr lang="en-US" sz="1400" b="1">
                  <a:solidFill>
                    <a:srgbClr val="000000"/>
                  </a:solidFill>
                  <a:latin typeface="Calibri"/>
                  <a:cs typeface="Calibri"/>
                </a:rPr>
                <a:t>Year</a:t>
              </a:r>
            </a:p>
          </p:txBody>
        </p:sp>
        <p:grpSp>
          <p:nvGrpSpPr>
            <p:cNvPr id="101" name="Group 100">
              <a:extLst>
                <a:ext uri="{FF2B5EF4-FFF2-40B4-BE49-F238E27FC236}">
                  <a16:creationId xmlns:a16="http://schemas.microsoft.com/office/drawing/2014/main" id="{A8932DF7-5C4E-4437-AB55-031D62BC3361}"/>
                </a:ext>
              </a:extLst>
            </p:cNvPr>
            <p:cNvGrpSpPr/>
            <p:nvPr/>
          </p:nvGrpSpPr>
          <p:grpSpPr>
            <a:xfrm>
              <a:off x="8638497" y="1925545"/>
              <a:ext cx="349478" cy="1343557"/>
              <a:chOff x="8431947" y="1925545"/>
              <a:chExt cx="349478" cy="1343557"/>
            </a:xfrm>
          </p:grpSpPr>
          <p:sp>
            <p:nvSpPr>
              <p:cNvPr id="104" name="TextBox 103">
                <a:extLst>
                  <a:ext uri="{FF2B5EF4-FFF2-40B4-BE49-F238E27FC236}">
                    <a16:creationId xmlns:a16="http://schemas.microsoft.com/office/drawing/2014/main" id="{D0E836C5-5394-48F3-8036-C36BDA81DC22}"/>
                  </a:ext>
                </a:extLst>
              </p:cNvPr>
              <p:cNvSpPr txBox="1"/>
              <p:nvPr/>
            </p:nvSpPr>
            <p:spPr>
              <a:xfrm>
                <a:off x="8435377" y="1925545"/>
                <a:ext cx="345534"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2015</a:t>
                </a:r>
              </a:p>
            </p:txBody>
          </p:sp>
          <p:sp>
            <p:nvSpPr>
              <p:cNvPr id="111" name="TextBox 110">
                <a:extLst>
                  <a:ext uri="{FF2B5EF4-FFF2-40B4-BE49-F238E27FC236}">
                    <a16:creationId xmlns:a16="http://schemas.microsoft.com/office/drawing/2014/main" id="{AA65B47E-C531-4AFB-A72E-E1DA4974A540}"/>
                  </a:ext>
                </a:extLst>
              </p:cNvPr>
              <p:cNvSpPr txBox="1"/>
              <p:nvPr/>
            </p:nvSpPr>
            <p:spPr>
              <a:xfrm>
                <a:off x="8435890" y="2208427"/>
                <a:ext cx="345535" cy="203090"/>
              </a:xfrm>
              <a:prstGeom prst="rect">
                <a:avLst/>
              </a:prstGeom>
              <a:noFill/>
            </p:spPr>
            <p:txBody>
              <a:bodyPr wrap="none" lIns="0" tIns="0" rIns="0" bIns="0" rtlCol="0">
                <a:spAutoFit/>
              </a:bodyPr>
              <a:lstStyle/>
              <a:p>
                <a:r>
                  <a:rPr lang="en-US" sz="1200" b="1">
                    <a:solidFill>
                      <a:srgbClr val="000000"/>
                    </a:solidFill>
                    <a:latin typeface="Calibri"/>
                    <a:cs typeface="Calibri"/>
                  </a:rPr>
                  <a:t>2016</a:t>
                </a:r>
              </a:p>
            </p:txBody>
          </p:sp>
          <p:sp>
            <p:nvSpPr>
              <p:cNvPr id="112" name="TextBox 111">
                <a:extLst>
                  <a:ext uri="{FF2B5EF4-FFF2-40B4-BE49-F238E27FC236}">
                    <a16:creationId xmlns:a16="http://schemas.microsoft.com/office/drawing/2014/main" id="{2DBCFE16-A6E1-4466-BBD8-6627B1073406}"/>
                  </a:ext>
                </a:extLst>
              </p:cNvPr>
              <p:cNvSpPr txBox="1"/>
              <p:nvPr/>
            </p:nvSpPr>
            <p:spPr>
              <a:xfrm>
                <a:off x="8431947" y="2491310"/>
                <a:ext cx="345534" cy="203090"/>
              </a:xfrm>
              <a:prstGeom prst="rect">
                <a:avLst/>
              </a:prstGeom>
              <a:noFill/>
            </p:spPr>
            <p:txBody>
              <a:bodyPr wrap="none" lIns="0" tIns="0" rIns="0" bIns="0" rtlCol="0">
                <a:spAutoFit/>
              </a:bodyPr>
              <a:lstStyle/>
              <a:p>
                <a:r>
                  <a:rPr lang="en-US" sz="1200" b="1">
                    <a:solidFill>
                      <a:srgbClr val="000000"/>
                    </a:solidFill>
                    <a:latin typeface="Calibri"/>
                    <a:cs typeface="Calibri"/>
                  </a:rPr>
                  <a:t>2017</a:t>
                </a:r>
              </a:p>
            </p:txBody>
          </p:sp>
          <p:sp>
            <p:nvSpPr>
              <p:cNvPr id="114" name="TextBox 113">
                <a:extLst>
                  <a:ext uri="{FF2B5EF4-FFF2-40B4-BE49-F238E27FC236}">
                    <a16:creationId xmlns:a16="http://schemas.microsoft.com/office/drawing/2014/main" id="{94205EF6-8826-4042-A924-6029571A6B38}"/>
                  </a:ext>
                </a:extLst>
              </p:cNvPr>
              <p:cNvSpPr txBox="1"/>
              <p:nvPr/>
            </p:nvSpPr>
            <p:spPr>
              <a:xfrm>
                <a:off x="8431947" y="2780913"/>
                <a:ext cx="345534" cy="203089"/>
              </a:xfrm>
              <a:prstGeom prst="rect">
                <a:avLst/>
              </a:prstGeom>
              <a:noFill/>
            </p:spPr>
            <p:txBody>
              <a:bodyPr wrap="none" lIns="0" tIns="0" rIns="0" bIns="0" rtlCol="0">
                <a:spAutoFit/>
              </a:bodyPr>
              <a:lstStyle/>
              <a:p>
                <a:r>
                  <a:rPr lang="en-US" sz="1200" b="1">
                    <a:solidFill>
                      <a:srgbClr val="000000"/>
                    </a:solidFill>
                    <a:latin typeface="Calibri"/>
                    <a:cs typeface="Calibri"/>
                  </a:rPr>
                  <a:t>2018</a:t>
                </a:r>
              </a:p>
            </p:txBody>
          </p:sp>
          <p:sp>
            <p:nvSpPr>
              <p:cNvPr id="79" name="TextBox 78">
                <a:extLst>
                  <a:ext uri="{FF2B5EF4-FFF2-40B4-BE49-F238E27FC236}">
                    <a16:creationId xmlns:a16="http://schemas.microsoft.com/office/drawing/2014/main" id="{B8F20749-8FA5-4E6B-96A2-3E396AF912CF}"/>
                  </a:ext>
                </a:extLst>
              </p:cNvPr>
              <p:cNvSpPr txBox="1"/>
              <p:nvPr/>
            </p:nvSpPr>
            <p:spPr>
              <a:xfrm>
                <a:off x="8431947" y="3066013"/>
                <a:ext cx="345534" cy="203089"/>
              </a:xfrm>
              <a:prstGeom prst="rect">
                <a:avLst/>
              </a:prstGeom>
              <a:noFill/>
            </p:spPr>
            <p:txBody>
              <a:bodyPr wrap="none" lIns="0" tIns="0" rIns="0" bIns="0" rtlCol="0">
                <a:spAutoFit/>
              </a:bodyPr>
              <a:lstStyle/>
              <a:p>
                <a:r>
                  <a:rPr lang="en-US" sz="1200" b="1">
                    <a:solidFill>
                      <a:srgbClr val="000000"/>
                    </a:solidFill>
                    <a:latin typeface="Calibri"/>
                    <a:cs typeface="Calibri"/>
                  </a:rPr>
                  <a:t>2019</a:t>
                </a:r>
              </a:p>
            </p:txBody>
          </p:sp>
        </p:grpSp>
      </p:grpSp>
      <p:grpSp>
        <p:nvGrpSpPr>
          <p:cNvPr id="93" name="Group 92">
            <a:extLst>
              <a:ext uri="{FF2B5EF4-FFF2-40B4-BE49-F238E27FC236}">
                <a16:creationId xmlns:a16="http://schemas.microsoft.com/office/drawing/2014/main" id="{9FD5C623-272D-4A25-88FD-66061260D445}"/>
              </a:ext>
            </a:extLst>
          </p:cNvPr>
          <p:cNvGrpSpPr/>
          <p:nvPr/>
        </p:nvGrpSpPr>
        <p:grpSpPr>
          <a:xfrm>
            <a:off x="6541301" y="1916643"/>
            <a:ext cx="503491" cy="1536070"/>
            <a:chOff x="10044354" y="1574753"/>
            <a:chExt cx="553721" cy="1689319"/>
          </a:xfrm>
        </p:grpSpPr>
        <p:sp>
          <p:nvSpPr>
            <p:cNvPr id="94" name="TextBox 93">
              <a:extLst>
                <a:ext uri="{FF2B5EF4-FFF2-40B4-BE49-F238E27FC236}">
                  <a16:creationId xmlns:a16="http://schemas.microsoft.com/office/drawing/2014/main" id="{4C7EBD2C-B761-4A27-8174-FF04BB169EE2}"/>
                </a:ext>
              </a:extLst>
            </p:cNvPr>
            <p:cNvSpPr txBox="1"/>
            <p:nvPr/>
          </p:nvSpPr>
          <p:spPr>
            <a:xfrm>
              <a:off x="10109436" y="1574753"/>
              <a:ext cx="483043" cy="236938"/>
            </a:xfrm>
            <a:prstGeom prst="rect">
              <a:avLst/>
            </a:prstGeom>
            <a:noFill/>
          </p:spPr>
          <p:txBody>
            <a:bodyPr wrap="none" lIns="0" tIns="0" rIns="0" bIns="0" rtlCol="0">
              <a:spAutoFit/>
            </a:bodyPr>
            <a:lstStyle/>
            <a:p>
              <a:r>
                <a:rPr lang="en-US" sz="1400" b="1">
                  <a:solidFill>
                    <a:srgbClr val="000000"/>
                  </a:solidFill>
                  <a:latin typeface="Calibri"/>
                  <a:cs typeface="Calibri"/>
                </a:rPr>
                <a:t>Crime</a:t>
              </a:r>
            </a:p>
          </p:txBody>
        </p:sp>
        <p:grpSp>
          <p:nvGrpSpPr>
            <p:cNvPr id="95" name="Group 94">
              <a:extLst>
                <a:ext uri="{FF2B5EF4-FFF2-40B4-BE49-F238E27FC236}">
                  <a16:creationId xmlns:a16="http://schemas.microsoft.com/office/drawing/2014/main" id="{57668251-FEF5-4B3B-93CE-B4F6AA06BE4B}"/>
                </a:ext>
              </a:extLst>
            </p:cNvPr>
            <p:cNvGrpSpPr/>
            <p:nvPr/>
          </p:nvGrpSpPr>
          <p:grpSpPr>
            <a:xfrm>
              <a:off x="10044354" y="1925545"/>
              <a:ext cx="553721" cy="1338527"/>
              <a:chOff x="10002235" y="1925545"/>
              <a:chExt cx="553721" cy="1338527"/>
            </a:xfrm>
          </p:grpSpPr>
          <p:sp>
            <p:nvSpPr>
              <p:cNvPr id="96" name="TextBox 95">
                <a:extLst>
                  <a:ext uri="{FF2B5EF4-FFF2-40B4-BE49-F238E27FC236}">
                    <a16:creationId xmlns:a16="http://schemas.microsoft.com/office/drawing/2014/main" id="{FAEBF114-CC6A-4365-AFB3-0628AD6639B9}"/>
                  </a:ext>
                </a:extLst>
              </p:cNvPr>
              <p:cNvSpPr txBox="1"/>
              <p:nvPr/>
            </p:nvSpPr>
            <p:spPr>
              <a:xfrm>
                <a:off x="10024965" y="1925545"/>
                <a:ext cx="518302" cy="203089"/>
              </a:xfrm>
              <a:prstGeom prst="rect">
                <a:avLst/>
              </a:prstGeom>
              <a:noFill/>
            </p:spPr>
            <p:txBody>
              <a:bodyPr wrap="none" lIns="0" tIns="0" rIns="0" bIns="0" rtlCol="0">
                <a:spAutoFit/>
              </a:bodyPr>
              <a:lstStyle/>
              <a:p>
                <a:r>
                  <a:rPr lang="en-US" sz="1200" b="1">
                    <a:solidFill>
                      <a:srgbClr val="000000"/>
                    </a:solidFill>
                    <a:latin typeface="Calibri"/>
                    <a:cs typeface="Calibri"/>
                  </a:rPr>
                  <a:t>- 4.03%</a:t>
                </a:r>
              </a:p>
            </p:txBody>
          </p:sp>
          <p:sp>
            <p:nvSpPr>
              <p:cNvPr id="97" name="TextBox 96">
                <a:extLst>
                  <a:ext uri="{FF2B5EF4-FFF2-40B4-BE49-F238E27FC236}">
                    <a16:creationId xmlns:a16="http://schemas.microsoft.com/office/drawing/2014/main" id="{5B0073E1-CB2C-4D9D-89BF-674FBF65A2FF}"/>
                  </a:ext>
                </a:extLst>
              </p:cNvPr>
              <p:cNvSpPr txBox="1"/>
              <p:nvPr/>
            </p:nvSpPr>
            <p:spPr>
              <a:xfrm>
                <a:off x="10004158" y="2201504"/>
                <a:ext cx="551798" cy="203089"/>
              </a:xfrm>
              <a:prstGeom prst="rect">
                <a:avLst/>
              </a:prstGeom>
              <a:noFill/>
            </p:spPr>
            <p:txBody>
              <a:bodyPr wrap="none" lIns="0" tIns="0" rIns="0" bIns="0" rtlCol="0">
                <a:spAutoFit/>
              </a:bodyPr>
              <a:lstStyle/>
              <a:p>
                <a:r>
                  <a:rPr lang="en-US" sz="1200" b="1">
                    <a:solidFill>
                      <a:srgbClr val="000000"/>
                    </a:solidFill>
                    <a:latin typeface="Calibri"/>
                    <a:cs typeface="Calibri"/>
                  </a:rPr>
                  <a:t>+ 1.89%</a:t>
                </a:r>
              </a:p>
            </p:txBody>
          </p:sp>
          <p:sp>
            <p:nvSpPr>
              <p:cNvPr id="98" name="TextBox 97">
                <a:extLst>
                  <a:ext uri="{FF2B5EF4-FFF2-40B4-BE49-F238E27FC236}">
                    <a16:creationId xmlns:a16="http://schemas.microsoft.com/office/drawing/2014/main" id="{40F1202F-AC71-46DD-8FF4-81BB48CFDC4D}"/>
                  </a:ext>
                </a:extLst>
              </p:cNvPr>
              <p:cNvSpPr txBox="1"/>
              <p:nvPr/>
            </p:nvSpPr>
            <p:spPr>
              <a:xfrm>
                <a:off x="10002235" y="2468204"/>
                <a:ext cx="518302" cy="203089"/>
              </a:xfrm>
              <a:prstGeom prst="rect">
                <a:avLst/>
              </a:prstGeom>
              <a:noFill/>
            </p:spPr>
            <p:txBody>
              <a:bodyPr wrap="none" lIns="0" tIns="0" rIns="0" bIns="0" rtlCol="0">
                <a:spAutoFit/>
              </a:bodyPr>
              <a:lstStyle/>
              <a:p>
                <a:r>
                  <a:rPr lang="en-US" sz="1200" b="1">
                    <a:solidFill>
                      <a:srgbClr val="000000"/>
                    </a:solidFill>
                    <a:latin typeface="Calibri"/>
                    <a:cs typeface="Calibri"/>
                  </a:rPr>
                  <a:t>- 0.28%</a:t>
                </a:r>
              </a:p>
            </p:txBody>
          </p:sp>
          <p:sp>
            <p:nvSpPr>
              <p:cNvPr id="99" name="TextBox 98">
                <a:extLst>
                  <a:ext uri="{FF2B5EF4-FFF2-40B4-BE49-F238E27FC236}">
                    <a16:creationId xmlns:a16="http://schemas.microsoft.com/office/drawing/2014/main" id="{15EB4BF7-8E13-4602-8F74-254BDD8F6EE2}"/>
                  </a:ext>
                </a:extLst>
              </p:cNvPr>
              <p:cNvSpPr txBox="1"/>
              <p:nvPr/>
            </p:nvSpPr>
            <p:spPr>
              <a:xfrm>
                <a:off x="10002235" y="2757808"/>
                <a:ext cx="518302" cy="203089"/>
              </a:xfrm>
              <a:prstGeom prst="rect">
                <a:avLst/>
              </a:prstGeom>
              <a:noFill/>
            </p:spPr>
            <p:txBody>
              <a:bodyPr wrap="none" lIns="0" tIns="0" rIns="0" bIns="0" rtlCol="0">
                <a:spAutoFit/>
              </a:bodyPr>
              <a:lstStyle/>
              <a:p>
                <a:r>
                  <a:rPr lang="en-US" sz="1200" b="1">
                    <a:solidFill>
                      <a:srgbClr val="000000"/>
                    </a:solidFill>
                    <a:latin typeface="Calibri"/>
                    <a:cs typeface="Calibri"/>
                  </a:rPr>
                  <a:t>- 0.17%</a:t>
                </a:r>
              </a:p>
            </p:txBody>
          </p:sp>
          <p:sp>
            <p:nvSpPr>
              <p:cNvPr id="80" name="TextBox 79">
                <a:extLst>
                  <a:ext uri="{FF2B5EF4-FFF2-40B4-BE49-F238E27FC236}">
                    <a16:creationId xmlns:a16="http://schemas.microsoft.com/office/drawing/2014/main" id="{1939264E-8060-49B1-8B4B-D813CD4D2D9E}"/>
                  </a:ext>
                </a:extLst>
              </p:cNvPr>
              <p:cNvSpPr txBox="1"/>
              <p:nvPr/>
            </p:nvSpPr>
            <p:spPr>
              <a:xfrm>
                <a:off x="10002235" y="3060983"/>
                <a:ext cx="518302" cy="203089"/>
              </a:xfrm>
              <a:prstGeom prst="rect">
                <a:avLst/>
              </a:prstGeom>
              <a:noFill/>
            </p:spPr>
            <p:txBody>
              <a:bodyPr wrap="none" lIns="0" tIns="0" rIns="0" bIns="0" rtlCol="0">
                <a:spAutoFit/>
              </a:bodyPr>
              <a:lstStyle/>
              <a:p>
                <a:r>
                  <a:rPr lang="en-US" sz="1200" b="1">
                    <a:solidFill>
                      <a:srgbClr val="000000"/>
                    </a:solidFill>
                    <a:latin typeface="Calibri"/>
                    <a:cs typeface="Calibri"/>
                  </a:rPr>
                  <a:t>- 2.94%</a:t>
                </a:r>
              </a:p>
            </p:txBody>
          </p:sp>
        </p:grpSp>
      </p:grpSp>
      <p:sp>
        <p:nvSpPr>
          <p:cNvPr id="70" name="Rectangle 69">
            <a:extLst>
              <a:ext uri="{FF2B5EF4-FFF2-40B4-BE49-F238E27FC236}">
                <a16:creationId xmlns:a16="http://schemas.microsoft.com/office/drawing/2014/main" id="{F0BF8C67-E84F-4A8A-8F4B-0EAEF47AA170}"/>
              </a:ext>
            </a:extLst>
          </p:cNvPr>
          <p:cNvSpPr/>
          <p:nvPr/>
        </p:nvSpPr>
        <p:spPr>
          <a:xfrm>
            <a:off x="7966045" y="1716519"/>
            <a:ext cx="3012132" cy="193996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a:cs typeface="Times New Roman"/>
            </a:endParaRPr>
          </a:p>
        </p:txBody>
      </p:sp>
      <p:grpSp>
        <p:nvGrpSpPr>
          <p:cNvPr id="72" name="Group 71">
            <a:extLst>
              <a:ext uri="{FF2B5EF4-FFF2-40B4-BE49-F238E27FC236}">
                <a16:creationId xmlns:a16="http://schemas.microsoft.com/office/drawing/2014/main" id="{3EF55B99-3CC2-47E5-B84C-05363387BB30}"/>
              </a:ext>
            </a:extLst>
          </p:cNvPr>
          <p:cNvGrpSpPr/>
          <p:nvPr/>
        </p:nvGrpSpPr>
        <p:grpSpPr>
          <a:xfrm>
            <a:off x="9177310" y="1349827"/>
            <a:ext cx="589661" cy="589661"/>
            <a:chOff x="3752994" y="2076676"/>
            <a:chExt cx="702967" cy="702967"/>
          </a:xfrm>
        </p:grpSpPr>
        <p:sp>
          <p:nvSpPr>
            <p:cNvPr id="75" name="Oval 74">
              <a:extLst>
                <a:ext uri="{FF2B5EF4-FFF2-40B4-BE49-F238E27FC236}">
                  <a16:creationId xmlns:a16="http://schemas.microsoft.com/office/drawing/2014/main" id="{7AA76941-120B-4499-978E-10670AB7F5CF}"/>
                </a:ext>
              </a:extLst>
            </p:cNvPr>
            <p:cNvSpPr/>
            <p:nvPr/>
          </p:nvSpPr>
          <p:spPr>
            <a:xfrm>
              <a:off x="3752994" y="2076676"/>
              <a:ext cx="702967" cy="702967"/>
            </a:xfrm>
            <a:prstGeom prst="ellipse">
              <a:avLst/>
            </a:prstGeom>
            <a:solidFill>
              <a:schemeClr val="tx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a:cs typeface="Times New Roman"/>
              </a:endParaRPr>
            </a:p>
          </p:txBody>
        </p:sp>
        <p:grpSp>
          <p:nvGrpSpPr>
            <p:cNvPr id="76" name="Group 75">
              <a:extLst>
                <a:ext uri="{FF2B5EF4-FFF2-40B4-BE49-F238E27FC236}">
                  <a16:creationId xmlns:a16="http://schemas.microsoft.com/office/drawing/2014/main" id="{AB864134-5363-4956-B86A-2A6F26C726AA}"/>
                </a:ext>
              </a:extLst>
            </p:cNvPr>
            <p:cNvGrpSpPr/>
            <p:nvPr/>
          </p:nvGrpSpPr>
          <p:grpSpPr>
            <a:xfrm>
              <a:off x="3919769" y="2340342"/>
              <a:ext cx="369417" cy="175634"/>
              <a:chOff x="4254500" y="2100263"/>
              <a:chExt cx="1906588" cy="906463"/>
            </a:xfrm>
          </p:grpSpPr>
          <p:sp>
            <p:nvSpPr>
              <p:cNvPr id="77" name="Freeform 5">
                <a:extLst>
                  <a:ext uri="{FF2B5EF4-FFF2-40B4-BE49-F238E27FC236}">
                    <a16:creationId xmlns:a16="http://schemas.microsoft.com/office/drawing/2014/main" id="{2440F9B9-A690-4F21-9A93-5DA206F3A392}"/>
                  </a:ext>
                </a:extLst>
              </p:cNvPr>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a:cs typeface="Times New Roman"/>
                </a:endParaRPr>
              </a:p>
            </p:txBody>
          </p:sp>
          <p:sp>
            <p:nvSpPr>
              <p:cNvPr id="78" name="Freeform 6">
                <a:extLst>
                  <a:ext uri="{FF2B5EF4-FFF2-40B4-BE49-F238E27FC236}">
                    <a16:creationId xmlns:a16="http://schemas.microsoft.com/office/drawing/2014/main" id="{E61D1565-25AC-4E47-BE37-574535901803}"/>
                  </a:ext>
                </a:extLst>
              </p:cNvPr>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a:cs typeface="Times New Roman"/>
                </a:endParaRPr>
              </a:p>
            </p:txBody>
          </p:sp>
          <p:sp>
            <p:nvSpPr>
              <p:cNvPr id="81" name="Freeform 7">
                <a:extLst>
                  <a:ext uri="{FF2B5EF4-FFF2-40B4-BE49-F238E27FC236}">
                    <a16:creationId xmlns:a16="http://schemas.microsoft.com/office/drawing/2014/main" id="{2E020C80-4730-4D7E-AB5F-9539A898A45B}"/>
                  </a:ext>
                </a:extLst>
              </p:cNvPr>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a:cs typeface="Times New Roman"/>
                </a:endParaRPr>
              </a:p>
            </p:txBody>
          </p:sp>
        </p:grpSp>
      </p:grpSp>
      <p:grpSp>
        <p:nvGrpSpPr>
          <p:cNvPr id="5" name="Group 4">
            <a:extLst>
              <a:ext uri="{FF2B5EF4-FFF2-40B4-BE49-F238E27FC236}">
                <a16:creationId xmlns:a16="http://schemas.microsoft.com/office/drawing/2014/main" id="{62EFE367-481F-4FB1-85B2-2A6DBD2E850E}"/>
              </a:ext>
            </a:extLst>
          </p:cNvPr>
          <p:cNvGrpSpPr/>
          <p:nvPr/>
        </p:nvGrpSpPr>
        <p:grpSpPr>
          <a:xfrm>
            <a:off x="8583124" y="2090790"/>
            <a:ext cx="1874430" cy="1206250"/>
            <a:chOff x="8534896" y="2049717"/>
            <a:chExt cx="1874430" cy="1206250"/>
          </a:xfrm>
        </p:grpSpPr>
        <p:sp>
          <p:nvSpPr>
            <p:cNvPr id="73" name="TextBox 72">
              <a:extLst>
                <a:ext uri="{FF2B5EF4-FFF2-40B4-BE49-F238E27FC236}">
                  <a16:creationId xmlns:a16="http://schemas.microsoft.com/office/drawing/2014/main" id="{3DF4D73B-2BF3-4794-B5DD-694C114EB82B}"/>
                </a:ext>
              </a:extLst>
            </p:cNvPr>
            <p:cNvSpPr txBox="1"/>
            <p:nvPr/>
          </p:nvSpPr>
          <p:spPr>
            <a:xfrm>
              <a:off x="8534896" y="2640414"/>
              <a:ext cx="1874430" cy="615553"/>
            </a:xfrm>
            <a:prstGeom prst="rect">
              <a:avLst/>
            </a:prstGeom>
            <a:noFill/>
          </p:spPr>
          <p:txBody>
            <a:bodyPr wrap="square" lIns="0" tIns="0" rIns="0" bIns="0" rtlCol="0" anchor="t">
              <a:spAutoFit/>
            </a:bodyPr>
            <a:lstStyle/>
            <a:p>
              <a:pPr algn="ctr"/>
              <a:r>
                <a:rPr lang="en-US" sz="2000" b="1">
                  <a:solidFill>
                    <a:srgbClr val="000000"/>
                  </a:solidFill>
                  <a:latin typeface="Calibri"/>
                  <a:cs typeface="Calibri"/>
                </a:rPr>
                <a:t>  Arrests </a:t>
              </a:r>
              <a:endParaRPr lang="en-US">
                <a:solidFill>
                  <a:srgbClr val="000000"/>
                </a:solidFill>
                <a:latin typeface="Calibri Light"/>
                <a:cs typeface="Calibri Light"/>
              </a:endParaRPr>
            </a:p>
            <a:p>
              <a:pPr algn="ctr"/>
              <a:r>
                <a:rPr lang="en-US" sz="2000" b="1">
                  <a:solidFill>
                    <a:srgbClr val="000000"/>
                  </a:solidFill>
                  <a:latin typeface="Calibri"/>
                  <a:cs typeface="Calibri"/>
                </a:rPr>
                <a:t> 22.7%</a:t>
              </a:r>
              <a:endParaRPr lang="en-US">
                <a:cs typeface="Calibri Light"/>
              </a:endParaRPr>
            </a:p>
          </p:txBody>
        </p:sp>
        <p:sp>
          <p:nvSpPr>
            <p:cNvPr id="74" name="TextBox 73">
              <a:extLst>
                <a:ext uri="{FF2B5EF4-FFF2-40B4-BE49-F238E27FC236}">
                  <a16:creationId xmlns:a16="http://schemas.microsoft.com/office/drawing/2014/main" id="{E712A0B8-1829-4B3A-AB58-87B5284DAD15}"/>
                </a:ext>
              </a:extLst>
            </p:cNvPr>
            <p:cNvSpPr txBox="1"/>
            <p:nvPr/>
          </p:nvSpPr>
          <p:spPr>
            <a:xfrm>
              <a:off x="8710686" y="2049717"/>
              <a:ext cx="1522853" cy="553998"/>
            </a:xfrm>
            <a:prstGeom prst="rect">
              <a:avLst/>
            </a:prstGeom>
            <a:noFill/>
          </p:spPr>
          <p:txBody>
            <a:bodyPr wrap="none" lIns="0" tIns="0" rIns="0" bIns="0" rtlCol="0">
              <a:spAutoFit/>
            </a:bodyPr>
            <a:lstStyle/>
            <a:p>
              <a:pPr algn="ctr"/>
              <a:r>
                <a:rPr lang="en-US" sz="3600" b="1">
                  <a:solidFill>
                    <a:srgbClr val="000000"/>
                  </a:solidFill>
                  <a:latin typeface="Calibri"/>
                  <a:cs typeface="Calibri"/>
                </a:rPr>
                <a:t>364,719</a:t>
              </a:r>
            </a:p>
          </p:txBody>
        </p:sp>
      </p:grpSp>
      <p:grpSp>
        <p:nvGrpSpPr>
          <p:cNvPr id="154" name="Group 153">
            <a:extLst>
              <a:ext uri="{FF2B5EF4-FFF2-40B4-BE49-F238E27FC236}">
                <a16:creationId xmlns:a16="http://schemas.microsoft.com/office/drawing/2014/main" id="{C62767BC-78F1-4843-9034-06405DB2036A}"/>
              </a:ext>
            </a:extLst>
          </p:cNvPr>
          <p:cNvGrpSpPr/>
          <p:nvPr/>
        </p:nvGrpSpPr>
        <p:grpSpPr>
          <a:xfrm>
            <a:off x="1342188" y="4082607"/>
            <a:ext cx="4458983" cy="2121101"/>
            <a:chOff x="867913" y="3748096"/>
            <a:chExt cx="4903841" cy="2332715"/>
          </a:xfrm>
        </p:grpSpPr>
        <p:sp>
          <p:nvSpPr>
            <p:cNvPr id="155" name="Rectangle 154">
              <a:extLst>
                <a:ext uri="{FF2B5EF4-FFF2-40B4-BE49-F238E27FC236}">
                  <a16:creationId xmlns:a16="http://schemas.microsoft.com/office/drawing/2014/main" id="{A2FA3627-3A00-4E8B-958A-2B0B9720AB24}"/>
                </a:ext>
              </a:extLst>
            </p:cNvPr>
            <p:cNvSpPr/>
            <p:nvPr/>
          </p:nvSpPr>
          <p:spPr>
            <a:xfrm>
              <a:off x="867913" y="3748096"/>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alibri"/>
                <a:cs typeface="Calibri"/>
              </a:endParaRPr>
            </a:p>
          </p:txBody>
        </p:sp>
        <p:grpSp>
          <p:nvGrpSpPr>
            <p:cNvPr id="156" name="Group 155">
              <a:extLst>
                <a:ext uri="{FF2B5EF4-FFF2-40B4-BE49-F238E27FC236}">
                  <a16:creationId xmlns:a16="http://schemas.microsoft.com/office/drawing/2014/main" id="{A0AF5BE9-52E8-41FA-A2DE-D0D7936585A0}"/>
                </a:ext>
              </a:extLst>
            </p:cNvPr>
            <p:cNvGrpSpPr/>
            <p:nvPr/>
          </p:nvGrpSpPr>
          <p:grpSpPr>
            <a:xfrm>
              <a:off x="1042424" y="4447933"/>
              <a:ext cx="4295963" cy="1353928"/>
              <a:chOff x="967454" y="4118032"/>
              <a:chExt cx="4295963" cy="1353928"/>
            </a:xfrm>
          </p:grpSpPr>
          <p:sp>
            <p:nvSpPr>
              <p:cNvPr id="158" name="TextBox 157">
                <a:extLst>
                  <a:ext uri="{FF2B5EF4-FFF2-40B4-BE49-F238E27FC236}">
                    <a16:creationId xmlns:a16="http://schemas.microsoft.com/office/drawing/2014/main" id="{64F2F06E-00C7-47B5-9EAC-EF1AB83F716A}"/>
                  </a:ext>
                </a:extLst>
              </p:cNvPr>
              <p:cNvSpPr txBox="1"/>
              <p:nvPr/>
            </p:nvSpPr>
            <p:spPr>
              <a:xfrm>
                <a:off x="3809000" y="4118032"/>
                <a:ext cx="1454417" cy="1353928"/>
              </a:xfrm>
              <a:prstGeom prst="rect">
                <a:avLst/>
              </a:prstGeom>
              <a:noFill/>
            </p:spPr>
            <p:txBody>
              <a:bodyPr wrap="none" lIns="0" tIns="0" rIns="0" bIns="0" rtlCol="0" anchor="ctr">
                <a:spAutoFit/>
              </a:bodyPr>
              <a:lstStyle/>
              <a:p>
                <a:r>
                  <a:rPr lang="en-US" sz="1600" b="1">
                    <a:latin typeface="Calibri"/>
                    <a:ea typeface="+mn-lt"/>
                    <a:cs typeface="+mn-lt"/>
                  </a:rPr>
                  <a:t>60624 – 92,655</a:t>
                </a:r>
              </a:p>
              <a:p>
                <a:r>
                  <a:rPr lang="en-US" sz="1600" b="1">
                    <a:latin typeface="Calibri"/>
                    <a:ea typeface="+mn-lt"/>
                    <a:cs typeface="+mn-lt"/>
                  </a:rPr>
                  <a:t>60619 – 77,766</a:t>
                </a:r>
              </a:p>
              <a:p>
                <a:r>
                  <a:rPr lang="en-US" sz="1600" b="1">
                    <a:latin typeface="Calibri"/>
                    <a:ea typeface="+mn-lt"/>
                    <a:cs typeface="+mn-lt"/>
                  </a:rPr>
                  <a:t>60621 – 61,586</a:t>
                </a:r>
              </a:p>
              <a:p>
                <a:r>
                  <a:rPr lang="en-US" sz="1600" b="1">
                    <a:latin typeface="Calibri"/>
                    <a:ea typeface="+mn-lt"/>
                    <a:cs typeface="+mn-lt"/>
                  </a:rPr>
                  <a:t>60620 – 61,519</a:t>
                </a:r>
              </a:p>
              <a:p>
                <a:r>
                  <a:rPr lang="en-US" sz="1600" b="1">
                    <a:latin typeface="Calibri"/>
                    <a:ea typeface="+mn-lt"/>
                    <a:cs typeface="+mn-lt"/>
                  </a:rPr>
                  <a:t>60644 – 53,524</a:t>
                </a:r>
                <a:endParaRPr lang="en-US" b="1">
                  <a:latin typeface="Calibri"/>
                  <a:ea typeface="+mn-lt"/>
                  <a:cs typeface="+mn-lt"/>
                </a:endParaRPr>
              </a:p>
            </p:txBody>
          </p:sp>
          <p:cxnSp>
            <p:nvCxnSpPr>
              <p:cNvPr id="159" name="Straight Connector 158">
                <a:extLst>
                  <a:ext uri="{FF2B5EF4-FFF2-40B4-BE49-F238E27FC236}">
                    <a16:creationId xmlns:a16="http://schemas.microsoft.com/office/drawing/2014/main" id="{623584F9-A2FE-47DE-94BA-AE3A560B1A6F}"/>
                  </a:ext>
                </a:extLst>
              </p:cNvPr>
              <p:cNvCxnSpPr/>
              <p:nvPr/>
            </p:nvCxnSpPr>
            <p:spPr>
              <a:xfrm>
                <a:off x="3595605" y="4432374"/>
                <a:ext cx="0" cy="814387"/>
              </a:xfrm>
              <a:prstGeom prst="line">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64B1758C-9D80-4E19-9CDD-974910139B40}"/>
                  </a:ext>
                </a:extLst>
              </p:cNvPr>
              <p:cNvSpPr txBox="1"/>
              <p:nvPr/>
            </p:nvSpPr>
            <p:spPr>
              <a:xfrm>
                <a:off x="967454" y="4326295"/>
                <a:ext cx="2507227" cy="812358"/>
              </a:xfrm>
              <a:prstGeom prst="rect">
                <a:avLst/>
              </a:prstGeom>
              <a:noFill/>
            </p:spPr>
            <p:txBody>
              <a:bodyPr wrap="square" lIns="0" tIns="0" rIns="0" bIns="0" rtlCol="0" anchor="t">
                <a:spAutoFit/>
              </a:bodyPr>
              <a:lstStyle/>
              <a:p>
                <a:pPr algn="ctr"/>
                <a:r>
                  <a:rPr lang="en-US" sz="1600" b="1">
                    <a:solidFill>
                      <a:srgbClr val="30353F"/>
                    </a:solidFill>
                    <a:latin typeface="Calibri"/>
                    <a:cs typeface="Calibri"/>
                  </a:rPr>
                  <a:t>40% of the community areas are affected by 80% of all the crime in Chicago</a:t>
                </a:r>
                <a:endParaRPr lang="zh-CN" altLang="en-US"/>
              </a:p>
            </p:txBody>
          </p:sp>
        </p:grpSp>
        <p:sp>
          <p:nvSpPr>
            <p:cNvPr id="157" name="TextBox 156">
              <a:extLst>
                <a:ext uri="{FF2B5EF4-FFF2-40B4-BE49-F238E27FC236}">
                  <a16:creationId xmlns:a16="http://schemas.microsoft.com/office/drawing/2014/main" id="{D295DAEB-2E65-468A-9A57-4385E8440468}"/>
                </a:ext>
              </a:extLst>
            </p:cNvPr>
            <p:cNvSpPr txBox="1"/>
            <p:nvPr/>
          </p:nvSpPr>
          <p:spPr>
            <a:xfrm>
              <a:off x="1841275" y="3983719"/>
              <a:ext cx="3083787" cy="406179"/>
            </a:xfrm>
            <a:prstGeom prst="rect">
              <a:avLst/>
            </a:prstGeom>
            <a:noFill/>
          </p:spPr>
          <p:txBody>
            <a:bodyPr wrap="none" lIns="0" tIns="0" rIns="0" bIns="0" rtlCol="0" anchor="t">
              <a:spAutoFit/>
            </a:bodyPr>
            <a:lstStyle/>
            <a:p>
              <a:pPr>
                <a:tabLst>
                  <a:tab pos="347663" algn="l"/>
                </a:tabLst>
              </a:pPr>
              <a:r>
                <a:rPr lang="en-US" sz="2400" b="1">
                  <a:solidFill>
                    <a:srgbClr val="30353F"/>
                  </a:solidFill>
                  <a:latin typeface="Calibri"/>
                  <a:cs typeface="Calibri"/>
                </a:rPr>
                <a:t>Top Community Areas</a:t>
              </a:r>
            </a:p>
          </p:txBody>
        </p:sp>
      </p:grpSp>
      <p:grpSp>
        <p:nvGrpSpPr>
          <p:cNvPr id="84" name="Group 83">
            <a:extLst>
              <a:ext uri="{FF2B5EF4-FFF2-40B4-BE49-F238E27FC236}">
                <a16:creationId xmlns:a16="http://schemas.microsoft.com/office/drawing/2014/main" id="{EBD1D3F8-F4D4-4D86-9C2D-982F87E421D5}"/>
              </a:ext>
            </a:extLst>
          </p:cNvPr>
          <p:cNvGrpSpPr/>
          <p:nvPr/>
        </p:nvGrpSpPr>
        <p:grpSpPr>
          <a:xfrm>
            <a:off x="6381108" y="4024734"/>
            <a:ext cx="4458983" cy="2121101"/>
            <a:chOff x="867913" y="3684449"/>
            <a:chExt cx="4903841" cy="2332715"/>
          </a:xfrm>
        </p:grpSpPr>
        <p:sp>
          <p:nvSpPr>
            <p:cNvPr id="85" name="Rectangle 84">
              <a:extLst>
                <a:ext uri="{FF2B5EF4-FFF2-40B4-BE49-F238E27FC236}">
                  <a16:creationId xmlns:a16="http://schemas.microsoft.com/office/drawing/2014/main" id="{EA222AEB-CB31-41AF-98F3-151E50BA18D4}"/>
                </a:ext>
              </a:extLst>
            </p:cNvPr>
            <p:cNvSpPr/>
            <p:nvPr/>
          </p:nvSpPr>
          <p:spPr>
            <a:xfrm>
              <a:off x="867913" y="3684449"/>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alibri"/>
                <a:cs typeface="Calibri"/>
              </a:endParaRPr>
            </a:p>
          </p:txBody>
        </p:sp>
        <p:grpSp>
          <p:nvGrpSpPr>
            <p:cNvPr id="86" name="Group 85">
              <a:extLst>
                <a:ext uri="{FF2B5EF4-FFF2-40B4-BE49-F238E27FC236}">
                  <a16:creationId xmlns:a16="http://schemas.microsoft.com/office/drawing/2014/main" id="{C8B1C029-A278-43FD-A475-69F9367F8D09}"/>
                </a:ext>
              </a:extLst>
            </p:cNvPr>
            <p:cNvGrpSpPr/>
            <p:nvPr/>
          </p:nvGrpSpPr>
          <p:grpSpPr>
            <a:xfrm>
              <a:off x="1077091" y="4504642"/>
              <a:ext cx="4642940" cy="1390673"/>
              <a:chOff x="1002121" y="4174741"/>
              <a:chExt cx="4642940" cy="1390673"/>
            </a:xfrm>
          </p:grpSpPr>
          <p:cxnSp>
            <p:nvCxnSpPr>
              <p:cNvPr id="102" name="Straight Connector 101">
                <a:extLst>
                  <a:ext uri="{FF2B5EF4-FFF2-40B4-BE49-F238E27FC236}">
                    <a16:creationId xmlns:a16="http://schemas.microsoft.com/office/drawing/2014/main" id="{6A7AA909-8C4A-43E3-B085-B3203FB5574B}"/>
                  </a:ext>
                </a:extLst>
              </p:cNvPr>
              <p:cNvCxnSpPr>
                <a:cxnSpLocks/>
              </p:cNvCxnSpPr>
              <p:nvPr/>
            </p:nvCxnSpPr>
            <p:spPr>
              <a:xfrm>
                <a:off x="3244862" y="4584552"/>
                <a:ext cx="0" cy="980862"/>
              </a:xfrm>
              <a:prstGeom prst="line">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94179C9-5152-4AD7-AA69-3C4FB288E487}"/>
                  </a:ext>
                </a:extLst>
              </p:cNvPr>
              <p:cNvSpPr txBox="1"/>
              <p:nvPr/>
            </p:nvSpPr>
            <p:spPr>
              <a:xfrm>
                <a:off x="1002121" y="4655154"/>
                <a:ext cx="2295334" cy="710813"/>
              </a:xfrm>
              <a:prstGeom prst="rect">
                <a:avLst/>
              </a:prstGeom>
              <a:noFill/>
            </p:spPr>
            <p:txBody>
              <a:bodyPr wrap="none" lIns="0" tIns="0" rIns="0" bIns="0" rtlCol="0" anchor="ctr">
                <a:spAutoFit/>
              </a:bodyPr>
              <a:lstStyle/>
              <a:p>
                <a:pPr algn="ctr" fontAlgn="ctr"/>
                <a:r>
                  <a:rPr lang="en-US" sz="1400" b="1">
                    <a:latin typeface="Calibri"/>
                    <a:cs typeface="Calibri"/>
                  </a:rPr>
                  <a:t>Day – 2015-01-01 (1,216)</a:t>
                </a:r>
              </a:p>
              <a:p>
                <a:pPr algn="ctr" fontAlgn="ctr"/>
                <a:r>
                  <a:rPr lang="en-US" sz="1400" b="1">
                    <a:latin typeface="Calibri"/>
                    <a:cs typeface="Calibri"/>
                  </a:rPr>
                  <a:t>Month – July 2014 (26,560)</a:t>
                </a:r>
              </a:p>
              <a:p>
                <a:pPr algn="ctr" fontAlgn="ctr"/>
                <a:r>
                  <a:rPr lang="en-US" sz="1400" b="1">
                    <a:latin typeface="Calibri"/>
                    <a:cs typeface="Calibri"/>
                  </a:rPr>
                  <a:t>Year – 2014 (275,551)</a:t>
                </a:r>
              </a:p>
            </p:txBody>
          </p:sp>
          <p:sp>
            <p:nvSpPr>
              <p:cNvPr id="106" name="TextBox 105">
                <a:extLst>
                  <a:ext uri="{FF2B5EF4-FFF2-40B4-BE49-F238E27FC236}">
                    <a16:creationId xmlns:a16="http://schemas.microsoft.com/office/drawing/2014/main" id="{CD0E0BC4-B9EF-4F41-9809-58005EB7192D}"/>
                  </a:ext>
                </a:extLst>
              </p:cNvPr>
              <p:cNvSpPr txBox="1"/>
              <p:nvPr/>
            </p:nvSpPr>
            <p:spPr>
              <a:xfrm>
                <a:off x="3414955" y="4655154"/>
                <a:ext cx="2230106" cy="710813"/>
              </a:xfrm>
              <a:prstGeom prst="rect">
                <a:avLst/>
              </a:prstGeom>
              <a:noFill/>
            </p:spPr>
            <p:txBody>
              <a:bodyPr wrap="none" lIns="0" tIns="0" rIns="0" bIns="0" rtlCol="0" anchor="ctr">
                <a:spAutoFit/>
              </a:bodyPr>
              <a:lstStyle/>
              <a:p>
                <a:pPr algn="ctr" fontAlgn="ctr"/>
                <a:r>
                  <a:rPr lang="en-US" sz="1400" b="1">
                    <a:latin typeface="Calibri"/>
                    <a:cs typeface="Calibri"/>
                  </a:rPr>
                  <a:t>Day – 2019-01-30 (341)</a:t>
                </a:r>
                <a:endParaRPr lang="zh-CN" altLang="en-US"/>
              </a:p>
              <a:p>
                <a:pPr algn="ctr" fontAlgn="ctr"/>
                <a:r>
                  <a:rPr lang="en-US" sz="1400" b="1">
                    <a:latin typeface="Calibri"/>
                    <a:cs typeface="Calibri"/>
                  </a:rPr>
                  <a:t>Month – Feb 2015 (16,383)</a:t>
                </a:r>
              </a:p>
              <a:p>
                <a:pPr algn="ctr" fontAlgn="ctr"/>
                <a:r>
                  <a:rPr lang="en-US" sz="1400" b="1">
                    <a:latin typeface="Calibri"/>
                    <a:cs typeface="Calibri"/>
                  </a:rPr>
                  <a:t>Year – 2019 (260,344)</a:t>
                </a:r>
              </a:p>
            </p:txBody>
          </p:sp>
          <p:sp>
            <p:nvSpPr>
              <p:cNvPr id="107" name="TextBox 106">
                <a:extLst>
                  <a:ext uri="{FF2B5EF4-FFF2-40B4-BE49-F238E27FC236}">
                    <a16:creationId xmlns:a16="http://schemas.microsoft.com/office/drawing/2014/main" id="{4DD883C3-8BE1-4210-86AE-01221425AEDE}"/>
                  </a:ext>
                </a:extLst>
              </p:cNvPr>
              <p:cNvSpPr txBox="1"/>
              <p:nvPr/>
            </p:nvSpPr>
            <p:spPr>
              <a:xfrm>
                <a:off x="1585176" y="4174741"/>
                <a:ext cx="951559" cy="236938"/>
              </a:xfrm>
              <a:prstGeom prst="rect">
                <a:avLst/>
              </a:prstGeom>
              <a:noFill/>
            </p:spPr>
            <p:txBody>
              <a:bodyPr wrap="none" lIns="0" tIns="0" rIns="0" bIns="0" rtlCol="0" anchor="ctr">
                <a:spAutoFit/>
              </a:bodyPr>
              <a:lstStyle/>
              <a:p>
                <a:pPr fontAlgn="ctr"/>
                <a:r>
                  <a:rPr lang="en-US" sz="1400" b="1">
                    <a:latin typeface="Calibri"/>
                    <a:cs typeface="Calibri"/>
                  </a:rPr>
                  <a:t>Most Crime</a:t>
                </a:r>
              </a:p>
            </p:txBody>
          </p:sp>
          <p:sp>
            <p:nvSpPr>
              <p:cNvPr id="109" name="TextBox 108">
                <a:extLst>
                  <a:ext uri="{FF2B5EF4-FFF2-40B4-BE49-F238E27FC236}">
                    <a16:creationId xmlns:a16="http://schemas.microsoft.com/office/drawing/2014/main" id="{0505669D-10C9-4E8A-9287-04822E2C3240}"/>
                  </a:ext>
                </a:extLst>
              </p:cNvPr>
              <p:cNvSpPr txBox="1"/>
              <p:nvPr/>
            </p:nvSpPr>
            <p:spPr>
              <a:xfrm>
                <a:off x="3898506" y="4227779"/>
                <a:ext cx="951559" cy="236938"/>
              </a:xfrm>
              <a:prstGeom prst="rect">
                <a:avLst/>
              </a:prstGeom>
              <a:noFill/>
            </p:spPr>
            <p:txBody>
              <a:bodyPr wrap="none" lIns="0" tIns="0" rIns="0" bIns="0" rtlCol="0" anchor="ctr">
                <a:spAutoFit/>
              </a:bodyPr>
              <a:lstStyle/>
              <a:p>
                <a:pPr fontAlgn="ctr"/>
                <a:r>
                  <a:rPr lang="en-US" sz="1400" b="1">
                    <a:latin typeface="Calibri"/>
                    <a:cs typeface="Calibri"/>
                  </a:rPr>
                  <a:t>Least Crime</a:t>
                </a:r>
              </a:p>
            </p:txBody>
          </p:sp>
        </p:grpSp>
        <p:sp>
          <p:nvSpPr>
            <p:cNvPr id="87" name="TextBox 86">
              <a:extLst>
                <a:ext uri="{FF2B5EF4-FFF2-40B4-BE49-F238E27FC236}">
                  <a16:creationId xmlns:a16="http://schemas.microsoft.com/office/drawing/2014/main" id="{4A085662-90AF-4111-9D49-4059D74FABE4}"/>
                </a:ext>
              </a:extLst>
            </p:cNvPr>
            <p:cNvSpPr txBox="1"/>
            <p:nvPr/>
          </p:nvSpPr>
          <p:spPr>
            <a:xfrm>
              <a:off x="2209187" y="3956466"/>
              <a:ext cx="2280455" cy="406179"/>
            </a:xfrm>
            <a:prstGeom prst="rect">
              <a:avLst/>
            </a:prstGeom>
            <a:noFill/>
          </p:spPr>
          <p:txBody>
            <a:bodyPr wrap="none" lIns="0" tIns="0" rIns="0" bIns="0" rtlCol="0">
              <a:spAutoFit/>
            </a:bodyPr>
            <a:lstStyle/>
            <a:p>
              <a:pPr>
                <a:tabLst>
                  <a:tab pos="347663" algn="l"/>
                </a:tabLst>
              </a:pPr>
              <a:r>
                <a:rPr lang="en-US" sz="2400" b="1">
                  <a:solidFill>
                    <a:srgbClr val="30353F"/>
                  </a:solidFill>
                  <a:latin typeface="Calibri"/>
                  <a:cs typeface="Calibri"/>
                </a:rPr>
                <a:t>Standout Events</a:t>
              </a:r>
            </a:p>
          </p:txBody>
        </p:sp>
      </p:grpSp>
      <p:grpSp>
        <p:nvGrpSpPr>
          <p:cNvPr id="82" name="Group 81">
            <a:extLst>
              <a:ext uri="{FF2B5EF4-FFF2-40B4-BE49-F238E27FC236}">
                <a16:creationId xmlns:a16="http://schemas.microsoft.com/office/drawing/2014/main" id="{344E4907-7BCA-4268-A3BB-CEEA7C49BB2B}"/>
              </a:ext>
            </a:extLst>
          </p:cNvPr>
          <p:cNvGrpSpPr/>
          <p:nvPr/>
        </p:nvGrpSpPr>
        <p:grpSpPr>
          <a:xfrm>
            <a:off x="430243" y="86410"/>
            <a:ext cx="6670323" cy="362417"/>
            <a:chOff x="430243" y="86410"/>
            <a:chExt cx="6670323" cy="362417"/>
          </a:xfrm>
        </p:grpSpPr>
        <p:sp>
          <p:nvSpPr>
            <p:cNvPr id="83" name="箭头: V 形 1">
              <a:extLst>
                <a:ext uri="{FF2B5EF4-FFF2-40B4-BE49-F238E27FC236}">
                  <a16:creationId xmlns:a16="http://schemas.microsoft.com/office/drawing/2014/main" id="{FB4DFA70-CD18-403E-B2EB-EF954ACD8849}"/>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90" name="箭头: V 形 2">
              <a:extLst>
                <a:ext uri="{FF2B5EF4-FFF2-40B4-BE49-F238E27FC236}">
                  <a16:creationId xmlns:a16="http://schemas.microsoft.com/office/drawing/2014/main" id="{566D8236-3BED-4E47-9B1A-4F60C938A8D3}"/>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103" name="箭头: V 形 3">
              <a:extLst>
                <a:ext uri="{FF2B5EF4-FFF2-40B4-BE49-F238E27FC236}">
                  <a16:creationId xmlns:a16="http://schemas.microsoft.com/office/drawing/2014/main" id="{784FA4D7-7D22-4D63-A5B4-A03890FC36A0}"/>
                </a:ext>
              </a:extLst>
            </p:cNvPr>
            <p:cNvSpPr/>
            <p:nvPr/>
          </p:nvSpPr>
          <p:spPr>
            <a:xfrm>
              <a:off x="3022899" y="86411"/>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108" name="箭头: V 形 4">
              <a:extLst>
                <a:ext uri="{FF2B5EF4-FFF2-40B4-BE49-F238E27FC236}">
                  <a16:creationId xmlns:a16="http://schemas.microsoft.com/office/drawing/2014/main" id="{6706A71D-073E-412C-BDD3-ADD8D1033F31}"/>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110" name="箭头: V 形 6">
              <a:extLst>
                <a:ext uri="{FF2B5EF4-FFF2-40B4-BE49-F238E27FC236}">
                  <a16:creationId xmlns:a16="http://schemas.microsoft.com/office/drawing/2014/main" id="{CA1584E5-5B00-41AF-AE3B-96851828D671}"/>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113" name="Date Placeholder 10">
            <a:extLst>
              <a:ext uri="{FF2B5EF4-FFF2-40B4-BE49-F238E27FC236}">
                <a16:creationId xmlns:a16="http://schemas.microsoft.com/office/drawing/2014/main" id="{0B44422E-7D7B-452B-8B69-5E68CBBCD841}"/>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121" name="Slide Number Placeholder 11">
            <a:extLst>
              <a:ext uri="{FF2B5EF4-FFF2-40B4-BE49-F238E27FC236}">
                <a16:creationId xmlns:a16="http://schemas.microsoft.com/office/drawing/2014/main" id="{EEC4F4FA-61F5-49E0-A492-A68E3D8F02B2}"/>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14</a:t>
            </a:fld>
            <a:endParaRPr lang="en-US"/>
          </a:p>
        </p:txBody>
      </p:sp>
    </p:spTree>
    <p:extLst>
      <p:ext uri="{BB962C8B-B14F-4D97-AF65-F5344CB8AC3E}">
        <p14:creationId xmlns:p14="http://schemas.microsoft.com/office/powerpoint/2010/main" val="33770696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79655A-4D0C-49F4-A212-8BFD0EBF578F}"/>
              </a:ext>
            </a:extLst>
          </p:cNvPr>
          <p:cNvSpPr txBox="1"/>
          <p:nvPr/>
        </p:nvSpPr>
        <p:spPr>
          <a:xfrm>
            <a:off x="381000" y="539496"/>
            <a:ext cx="11430000"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Violations Data Snapshot</a:t>
            </a:r>
          </a:p>
        </p:txBody>
      </p:sp>
      <p:sp>
        <p:nvSpPr>
          <p:cNvPr id="142" name="Rectangle 141">
            <a:extLst>
              <a:ext uri="{FF2B5EF4-FFF2-40B4-BE49-F238E27FC236}">
                <a16:creationId xmlns:a16="http://schemas.microsoft.com/office/drawing/2014/main" id="{4A04EDE6-5B87-41E8-A694-47A39EDEF635}"/>
              </a:ext>
            </a:extLst>
          </p:cNvPr>
          <p:cNvSpPr/>
          <p:nvPr/>
        </p:nvSpPr>
        <p:spPr>
          <a:xfrm>
            <a:off x="1213824" y="1705082"/>
            <a:ext cx="3048084" cy="195335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alibri"/>
              <a:cs typeface="Calibri"/>
            </a:endParaRPr>
          </a:p>
        </p:txBody>
      </p:sp>
      <p:grpSp>
        <p:nvGrpSpPr>
          <p:cNvPr id="6" name="Group 5">
            <a:extLst>
              <a:ext uri="{FF2B5EF4-FFF2-40B4-BE49-F238E27FC236}">
                <a16:creationId xmlns:a16="http://schemas.microsoft.com/office/drawing/2014/main" id="{D1047340-E8D0-4B0C-83A2-B365564E20F9}"/>
              </a:ext>
            </a:extLst>
          </p:cNvPr>
          <p:cNvGrpSpPr/>
          <p:nvPr/>
        </p:nvGrpSpPr>
        <p:grpSpPr>
          <a:xfrm>
            <a:off x="1517185" y="2297500"/>
            <a:ext cx="2441374" cy="959876"/>
            <a:chOff x="1517185" y="2142644"/>
            <a:chExt cx="2441374" cy="959876"/>
          </a:xfrm>
        </p:grpSpPr>
        <p:sp>
          <p:nvSpPr>
            <p:cNvPr id="143" name="TextBox 142">
              <a:extLst>
                <a:ext uri="{FF2B5EF4-FFF2-40B4-BE49-F238E27FC236}">
                  <a16:creationId xmlns:a16="http://schemas.microsoft.com/office/drawing/2014/main" id="{283A1C97-FE6E-4C18-BE1E-9B889685EB39}"/>
                </a:ext>
              </a:extLst>
            </p:cNvPr>
            <p:cNvSpPr txBox="1"/>
            <p:nvPr/>
          </p:nvSpPr>
          <p:spPr>
            <a:xfrm>
              <a:off x="1517185" y="2794743"/>
              <a:ext cx="2441374" cy="307777"/>
            </a:xfrm>
            <a:prstGeom prst="rect">
              <a:avLst/>
            </a:prstGeom>
            <a:noFill/>
          </p:spPr>
          <p:txBody>
            <a:bodyPr wrap="none" lIns="0" tIns="0" rIns="0" bIns="0" rtlCol="0" anchor="t">
              <a:spAutoFit/>
            </a:bodyPr>
            <a:lstStyle/>
            <a:p>
              <a:pPr algn="ctr"/>
              <a:r>
                <a:rPr lang="en-US" sz="2000" b="1">
                  <a:solidFill>
                    <a:srgbClr val="000000"/>
                  </a:solidFill>
                  <a:latin typeface="Calibri"/>
                  <a:cs typeface="Calibri"/>
                </a:rPr>
                <a:t>Total Violation Records</a:t>
              </a:r>
            </a:p>
          </p:txBody>
        </p:sp>
        <p:sp>
          <p:nvSpPr>
            <p:cNvPr id="144" name="TextBox 143">
              <a:extLst>
                <a:ext uri="{FF2B5EF4-FFF2-40B4-BE49-F238E27FC236}">
                  <a16:creationId xmlns:a16="http://schemas.microsoft.com/office/drawing/2014/main" id="{1ACF706B-30D4-4840-ADC7-03B818005C5F}"/>
                </a:ext>
              </a:extLst>
            </p:cNvPr>
            <p:cNvSpPr txBox="1"/>
            <p:nvPr/>
          </p:nvSpPr>
          <p:spPr>
            <a:xfrm>
              <a:off x="1976443" y="2142644"/>
              <a:ext cx="1522853" cy="553998"/>
            </a:xfrm>
            <a:prstGeom prst="rect">
              <a:avLst/>
            </a:prstGeom>
            <a:noFill/>
          </p:spPr>
          <p:txBody>
            <a:bodyPr wrap="none" lIns="0" tIns="0" rIns="0" bIns="0" rtlCol="0" anchor="t">
              <a:spAutoFit/>
            </a:bodyPr>
            <a:lstStyle/>
            <a:p>
              <a:pPr algn="ctr"/>
              <a:r>
                <a:rPr lang="en-US" sz="3600" b="1">
                  <a:solidFill>
                    <a:srgbClr val="000000"/>
                  </a:solidFill>
                  <a:latin typeface="Calibri"/>
                  <a:cs typeface="Calibri"/>
                </a:rPr>
                <a:t>238,112</a:t>
              </a:r>
              <a:endParaRPr lang="zh-CN" altLang="en-US" b="1">
                <a:solidFill>
                  <a:srgbClr val="000000"/>
                </a:solidFill>
                <a:latin typeface="Calibri"/>
                <a:cs typeface="Calibri"/>
              </a:endParaRPr>
            </a:p>
          </p:txBody>
        </p:sp>
      </p:grpSp>
      <p:sp>
        <p:nvSpPr>
          <p:cNvPr id="146" name="Oval 145">
            <a:extLst>
              <a:ext uri="{FF2B5EF4-FFF2-40B4-BE49-F238E27FC236}">
                <a16:creationId xmlns:a16="http://schemas.microsoft.com/office/drawing/2014/main" id="{D087B645-8FD7-437B-A15D-35F3E83A5C72}"/>
              </a:ext>
            </a:extLst>
          </p:cNvPr>
          <p:cNvSpPr/>
          <p:nvPr/>
        </p:nvSpPr>
        <p:spPr>
          <a:xfrm>
            <a:off x="2443035" y="1349827"/>
            <a:ext cx="589661" cy="589660"/>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alibri"/>
              <a:cs typeface="Calibri"/>
            </a:endParaRPr>
          </a:p>
        </p:txBody>
      </p:sp>
      <p:sp>
        <p:nvSpPr>
          <p:cNvPr id="88" name="Rectangle 87">
            <a:extLst>
              <a:ext uri="{FF2B5EF4-FFF2-40B4-BE49-F238E27FC236}">
                <a16:creationId xmlns:a16="http://schemas.microsoft.com/office/drawing/2014/main" id="{A79DD780-13E3-41D8-9D99-A4EEB4B69AF5}"/>
              </a:ext>
            </a:extLst>
          </p:cNvPr>
          <p:cNvSpPr/>
          <p:nvPr/>
        </p:nvSpPr>
        <p:spPr>
          <a:xfrm>
            <a:off x="4607911" y="1716519"/>
            <a:ext cx="3012132" cy="193996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alibri"/>
              <a:cs typeface="Calibri"/>
            </a:endParaRPr>
          </a:p>
        </p:txBody>
      </p:sp>
      <p:grpSp>
        <p:nvGrpSpPr>
          <p:cNvPr id="89" name="Group 88">
            <a:extLst>
              <a:ext uri="{FF2B5EF4-FFF2-40B4-BE49-F238E27FC236}">
                <a16:creationId xmlns:a16="http://schemas.microsoft.com/office/drawing/2014/main" id="{78ECD375-2C9C-4DE4-9070-3D2A139DC45D}"/>
              </a:ext>
            </a:extLst>
          </p:cNvPr>
          <p:cNvGrpSpPr/>
          <p:nvPr/>
        </p:nvGrpSpPr>
        <p:grpSpPr>
          <a:xfrm>
            <a:off x="5819147" y="1349827"/>
            <a:ext cx="589661" cy="589661"/>
            <a:chOff x="9332459" y="909911"/>
            <a:chExt cx="648489" cy="648489"/>
          </a:xfrm>
        </p:grpSpPr>
        <p:sp>
          <p:nvSpPr>
            <p:cNvPr id="115" name="Oval 114">
              <a:extLst>
                <a:ext uri="{FF2B5EF4-FFF2-40B4-BE49-F238E27FC236}">
                  <a16:creationId xmlns:a16="http://schemas.microsoft.com/office/drawing/2014/main" id="{2AF4095F-DE1E-4F5B-9E2E-F8F035296751}"/>
                </a:ext>
              </a:extLst>
            </p:cNvPr>
            <p:cNvSpPr/>
            <p:nvPr/>
          </p:nvSpPr>
          <p:spPr>
            <a:xfrm>
              <a:off x="9332459" y="909911"/>
              <a:ext cx="648489" cy="648489"/>
            </a:xfrm>
            <a:prstGeom prst="ellipse">
              <a:avLst/>
            </a:prstGeom>
            <a:solidFill>
              <a:schemeClr val="accent4"/>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alibri"/>
                <a:cs typeface="Calibri"/>
              </a:endParaRPr>
            </a:p>
          </p:txBody>
        </p:sp>
        <p:grpSp>
          <p:nvGrpSpPr>
            <p:cNvPr id="116" name="Group 115">
              <a:extLst>
                <a:ext uri="{FF2B5EF4-FFF2-40B4-BE49-F238E27FC236}">
                  <a16:creationId xmlns:a16="http://schemas.microsoft.com/office/drawing/2014/main" id="{CD8CBFF9-17E5-4439-BDAD-3E14D6214243}"/>
                </a:ext>
              </a:extLst>
            </p:cNvPr>
            <p:cNvGrpSpPr/>
            <p:nvPr/>
          </p:nvGrpSpPr>
          <p:grpSpPr>
            <a:xfrm>
              <a:off x="9530773" y="1108248"/>
              <a:ext cx="251915" cy="251919"/>
              <a:chOff x="8208963" y="3762375"/>
              <a:chExt cx="306387" cy="306388"/>
            </a:xfrm>
          </p:grpSpPr>
          <p:sp>
            <p:nvSpPr>
              <p:cNvPr id="117" name="Freeform 27">
                <a:extLst>
                  <a:ext uri="{FF2B5EF4-FFF2-40B4-BE49-F238E27FC236}">
                    <a16:creationId xmlns:a16="http://schemas.microsoft.com/office/drawing/2014/main" id="{137E0D5D-118A-42B6-8376-61A15C03531A}"/>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Calibri"/>
                  <a:cs typeface="Calibri"/>
                </a:endParaRPr>
              </a:p>
            </p:txBody>
          </p:sp>
          <p:sp>
            <p:nvSpPr>
              <p:cNvPr id="118" name="Freeform 28">
                <a:extLst>
                  <a:ext uri="{FF2B5EF4-FFF2-40B4-BE49-F238E27FC236}">
                    <a16:creationId xmlns:a16="http://schemas.microsoft.com/office/drawing/2014/main" id="{53BDE29E-704D-4793-BB48-9A08EA8400CC}"/>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Calibri"/>
                  <a:cs typeface="Calibri"/>
                </a:endParaRPr>
              </a:p>
            </p:txBody>
          </p:sp>
          <p:sp>
            <p:nvSpPr>
              <p:cNvPr id="119" name="Freeform 29">
                <a:extLst>
                  <a:ext uri="{FF2B5EF4-FFF2-40B4-BE49-F238E27FC236}">
                    <a16:creationId xmlns:a16="http://schemas.microsoft.com/office/drawing/2014/main" id="{D8D04AC5-8A70-47EC-B20B-BBA84E2ADFE9}"/>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Calibri"/>
                  <a:cs typeface="Calibri"/>
                </a:endParaRPr>
              </a:p>
            </p:txBody>
          </p:sp>
          <p:sp>
            <p:nvSpPr>
              <p:cNvPr id="120" name="Freeform 30">
                <a:extLst>
                  <a:ext uri="{FF2B5EF4-FFF2-40B4-BE49-F238E27FC236}">
                    <a16:creationId xmlns:a16="http://schemas.microsoft.com/office/drawing/2014/main" id="{CBD696E5-199E-4D53-BAFF-FF5CE981A049}"/>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Calibri"/>
                  <a:cs typeface="Calibri"/>
                </a:endParaRPr>
              </a:p>
            </p:txBody>
          </p:sp>
        </p:grpSp>
      </p:grpSp>
      <p:cxnSp>
        <p:nvCxnSpPr>
          <p:cNvPr id="91" name="Straight Connector 90">
            <a:extLst>
              <a:ext uri="{FF2B5EF4-FFF2-40B4-BE49-F238E27FC236}">
                <a16:creationId xmlns:a16="http://schemas.microsoft.com/office/drawing/2014/main" id="{03D9EF58-66B0-4290-81BF-6415FD0F7DDF}"/>
              </a:ext>
            </a:extLst>
          </p:cNvPr>
          <p:cNvCxnSpPr>
            <a:cxnSpLocks/>
          </p:cNvCxnSpPr>
          <p:nvPr/>
        </p:nvCxnSpPr>
        <p:spPr>
          <a:xfrm>
            <a:off x="6096000" y="2021983"/>
            <a:ext cx="0" cy="14681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E6DC294E-9066-4A59-8FE1-4DAA902CD57E}"/>
              </a:ext>
            </a:extLst>
          </p:cNvPr>
          <p:cNvGrpSpPr/>
          <p:nvPr/>
        </p:nvGrpSpPr>
        <p:grpSpPr>
          <a:xfrm>
            <a:off x="5188153" y="1945580"/>
            <a:ext cx="335036" cy="1540644"/>
            <a:chOff x="8638497" y="1574753"/>
            <a:chExt cx="368461" cy="1694349"/>
          </a:xfrm>
        </p:grpSpPr>
        <p:sp>
          <p:nvSpPr>
            <p:cNvPr id="100" name="TextBox 99">
              <a:extLst>
                <a:ext uri="{FF2B5EF4-FFF2-40B4-BE49-F238E27FC236}">
                  <a16:creationId xmlns:a16="http://schemas.microsoft.com/office/drawing/2014/main" id="{1FE5C39A-C9FB-4410-B987-6F9EC0ABE997}"/>
                </a:ext>
              </a:extLst>
            </p:cNvPr>
            <p:cNvSpPr txBox="1"/>
            <p:nvPr/>
          </p:nvSpPr>
          <p:spPr>
            <a:xfrm>
              <a:off x="8654302" y="1574753"/>
              <a:ext cx="352656" cy="236938"/>
            </a:xfrm>
            <a:prstGeom prst="rect">
              <a:avLst/>
            </a:prstGeom>
            <a:noFill/>
          </p:spPr>
          <p:txBody>
            <a:bodyPr wrap="none" lIns="0" tIns="0" rIns="0" bIns="0" rtlCol="0">
              <a:spAutoFit/>
            </a:bodyPr>
            <a:lstStyle/>
            <a:p>
              <a:r>
                <a:rPr lang="en-US" sz="1400" b="1">
                  <a:solidFill>
                    <a:srgbClr val="000000"/>
                  </a:solidFill>
                  <a:latin typeface="Calibri"/>
                  <a:cs typeface="Calibri"/>
                </a:rPr>
                <a:t>Year</a:t>
              </a:r>
            </a:p>
          </p:txBody>
        </p:sp>
        <p:grpSp>
          <p:nvGrpSpPr>
            <p:cNvPr id="101" name="Group 100">
              <a:extLst>
                <a:ext uri="{FF2B5EF4-FFF2-40B4-BE49-F238E27FC236}">
                  <a16:creationId xmlns:a16="http://schemas.microsoft.com/office/drawing/2014/main" id="{A8932DF7-5C4E-4437-AB55-031D62BC3361}"/>
                </a:ext>
              </a:extLst>
            </p:cNvPr>
            <p:cNvGrpSpPr/>
            <p:nvPr/>
          </p:nvGrpSpPr>
          <p:grpSpPr>
            <a:xfrm>
              <a:off x="8638497" y="1925545"/>
              <a:ext cx="349478" cy="1343557"/>
              <a:chOff x="8431947" y="1925545"/>
              <a:chExt cx="349478" cy="1343557"/>
            </a:xfrm>
          </p:grpSpPr>
          <p:sp>
            <p:nvSpPr>
              <p:cNvPr id="104" name="TextBox 103">
                <a:extLst>
                  <a:ext uri="{FF2B5EF4-FFF2-40B4-BE49-F238E27FC236}">
                    <a16:creationId xmlns:a16="http://schemas.microsoft.com/office/drawing/2014/main" id="{D0E836C5-5394-48F3-8036-C36BDA81DC22}"/>
                  </a:ext>
                </a:extLst>
              </p:cNvPr>
              <p:cNvSpPr txBox="1"/>
              <p:nvPr/>
            </p:nvSpPr>
            <p:spPr>
              <a:xfrm>
                <a:off x="8435377" y="1925545"/>
                <a:ext cx="345535" cy="203090"/>
              </a:xfrm>
              <a:prstGeom prst="rect">
                <a:avLst/>
              </a:prstGeom>
              <a:noFill/>
            </p:spPr>
            <p:txBody>
              <a:bodyPr wrap="none" lIns="0" tIns="0" rIns="0" bIns="0" rtlCol="0">
                <a:spAutoFit/>
              </a:bodyPr>
              <a:lstStyle/>
              <a:p>
                <a:r>
                  <a:rPr lang="en-US" sz="1200" b="1">
                    <a:solidFill>
                      <a:srgbClr val="000000"/>
                    </a:solidFill>
                    <a:latin typeface="Calibri"/>
                    <a:cs typeface="Calibri"/>
                  </a:rPr>
                  <a:t>2015</a:t>
                </a:r>
              </a:p>
            </p:txBody>
          </p:sp>
          <p:sp>
            <p:nvSpPr>
              <p:cNvPr id="111" name="TextBox 110">
                <a:extLst>
                  <a:ext uri="{FF2B5EF4-FFF2-40B4-BE49-F238E27FC236}">
                    <a16:creationId xmlns:a16="http://schemas.microsoft.com/office/drawing/2014/main" id="{AA65B47E-C531-4AFB-A72E-E1DA4974A540}"/>
                  </a:ext>
                </a:extLst>
              </p:cNvPr>
              <p:cNvSpPr txBox="1"/>
              <p:nvPr/>
            </p:nvSpPr>
            <p:spPr>
              <a:xfrm>
                <a:off x="8435890" y="2208427"/>
                <a:ext cx="345535" cy="203090"/>
              </a:xfrm>
              <a:prstGeom prst="rect">
                <a:avLst/>
              </a:prstGeom>
              <a:noFill/>
            </p:spPr>
            <p:txBody>
              <a:bodyPr wrap="none" lIns="0" tIns="0" rIns="0" bIns="0" rtlCol="0">
                <a:spAutoFit/>
              </a:bodyPr>
              <a:lstStyle/>
              <a:p>
                <a:r>
                  <a:rPr lang="en-US" sz="1200" b="1">
                    <a:solidFill>
                      <a:srgbClr val="000000"/>
                    </a:solidFill>
                    <a:latin typeface="Calibri"/>
                    <a:cs typeface="Calibri"/>
                  </a:rPr>
                  <a:t>2016</a:t>
                </a:r>
              </a:p>
            </p:txBody>
          </p:sp>
          <p:sp>
            <p:nvSpPr>
              <p:cNvPr id="112" name="TextBox 111">
                <a:extLst>
                  <a:ext uri="{FF2B5EF4-FFF2-40B4-BE49-F238E27FC236}">
                    <a16:creationId xmlns:a16="http://schemas.microsoft.com/office/drawing/2014/main" id="{2DBCFE16-A6E1-4466-BBD8-6627B1073406}"/>
                  </a:ext>
                </a:extLst>
              </p:cNvPr>
              <p:cNvSpPr txBox="1"/>
              <p:nvPr/>
            </p:nvSpPr>
            <p:spPr>
              <a:xfrm>
                <a:off x="8431947" y="2491310"/>
                <a:ext cx="345534" cy="203090"/>
              </a:xfrm>
              <a:prstGeom prst="rect">
                <a:avLst/>
              </a:prstGeom>
              <a:noFill/>
            </p:spPr>
            <p:txBody>
              <a:bodyPr wrap="none" lIns="0" tIns="0" rIns="0" bIns="0" rtlCol="0">
                <a:spAutoFit/>
              </a:bodyPr>
              <a:lstStyle/>
              <a:p>
                <a:r>
                  <a:rPr lang="en-US" sz="1200" b="1">
                    <a:solidFill>
                      <a:srgbClr val="000000"/>
                    </a:solidFill>
                    <a:latin typeface="Calibri"/>
                    <a:cs typeface="Calibri"/>
                  </a:rPr>
                  <a:t>2017</a:t>
                </a:r>
              </a:p>
            </p:txBody>
          </p:sp>
          <p:sp>
            <p:nvSpPr>
              <p:cNvPr id="114" name="TextBox 113">
                <a:extLst>
                  <a:ext uri="{FF2B5EF4-FFF2-40B4-BE49-F238E27FC236}">
                    <a16:creationId xmlns:a16="http://schemas.microsoft.com/office/drawing/2014/main" id="{94205EF6-8826-4042-A924-6029571A6B38}"/>
                  </a:ext>
                </a:extLst>
              </p:cNvPr>
              <p:cNvSpPr txBox="1"/>
              <p:nvPr/>
            </p:nvSpPr>
            <p:spPr>
              <a:xfrm>
                <a:off x="8431947" y="2780913"/>
                <a:ext cx="345534" cy="203089"/>
              </a:xfrm>
              <a:prstGeom prst="rect">
                <a:avLst/>
              </a:prstGeom>
              <a:noFill/>
            </p:spPr>
            <p:txBody>
              <a:bodyPr wrap="none" lIns="0" tIns="0" rIns="0" bIns="0" rtlCol="0">
                <a:spAutoFit/>
              </a:bodyPr>
              <a:lstStyle/>
              <a:p>
                <a:r>
                  <a:rPr lang="en-US" sz="1200" b="1">
                    <a:solidFill>
                      <a:srgbClr val="000000"/>
                    </a:solidFill>
                    <a:latin typeface="Calibri"/>
                    <a:cs typeface="Calibri"/>
                  </a:rPr>
                  <a:t>2018</a:t>
                </a:r>
              </a:p>
            </p:txBody>
          </p:sp>
          <p:sp>
            <p:nvSpPr>
              <p:cNvPr id="79" name="TextBox 78">
                <a:extLst>
                  <a:ext uri="{FF2B5EF4-FFF2-40B4-BE49-F238E27FC236}">
                    <a16:creationId xmlns:a16="http://schemas.microsoft.com/office/drawing/2014/main" id="{B8F20749-8FA5-4E6B-96A2-3E396AF912CF}"/>
                  </a:ext>
                </a:extLst>
              </p:cNvPr>
              <p:cNvSpPr txBox="1"/>
              <p:nvPr/>
            </p:nvSpPr>
            <p:spPr>
              <a:xfrm>
                <a:off x="8431947" y="3066013"/>
                <a:ext cx="345534" cy="203089"/>
              </a:xfrm>
              <a:prstGeom prst="rect">
                <a:avLst/>
              </a:prstGeom>
              <a:noFill/>
            </p:spPr>
            <p:txBody>
              <a:bodyPr wrap="none" lIns="0" tIns="0" rIns="0" bIns="0" rtlCol="0">
                <a:spAutoFit/>
              </a:bodyPr>
              <a:lstStyle/>
              <a:p>
                <a:r>
                  <a:rPr lang="en-US" sz="1200" b="1">
                    <a:solidFill>
                      <a:srgbClr val="000000"/>
                    </a:solidFill>
                    <a:latin typeface="Calibri"/>
                    <a:cs typeface="Calibri"/>
                  </a:rPr>
                  <a:t>2019</a:t>
                </a:r>
              </a:p>
            </p:txBody>
          </p:sp>
        </p:grpSp>
      </p:grpSp>
      <p:grpSp>
        <p:nvGrpSpPr>
          <p:cNvPr id="93" name="Group 92">
            <a:extLst>
              <a:ext uri="{FF2B5EF4-FFF2-40B4-BE49-F238E27FC236}">
                <a16:creationId xmlns:a16="http://schemas.microsoft.com/office/drawing/2014/main" id="{9FD5C623-272D-4A25-88FD-66061260D445}"/>
              </a:ext>
            </a:extLst>
          </p:cNvPr>
          <p:cNvGrpSpPr/>
          <p:nvPr/>
        </p:nvGrpSpPr>
        <p:grpSpPr>
          <a:xfrm>
            <a:off x="6475253" y="1945581"/>
            <a:ext cx="750142" cy="1478921"/>
            <a:chOff x="9818207" y="1574753"/>
            <a:chExt cx="824982" cy="1626467"/>
          </a:xfrm>
        </p:grpSpPr>
        <p:sp>
          <p:nvSpPr>
            <p:cNvPr id="94" name="TextBox 93">
              <a:extLst>
                <a:ext uri="{FF2B5EF4-FFF2-40B4-BE49-F238E27FC236}">
                  <a16:creationId xmlns:a16="http://schemas.microsoft.com/office/drawing/2014/main" id="{4C7EBD2C-B761-4A27-8174-FF04BB169EE2}"/>
                </a:ext>
              </a:extLst>
            </p:cNvPr>
            <p:cNvSpPr txBox="1"/>
            <p:nvPr/>
          </p:nvSpPr>
          <p:spPr>
            <a:xfrm>
              <a:off x="9818207" y="1574753"/>
              <a:ext cx="824982" cy="236938"/>
            </a:xfrm>
            <a:prstGeom prst="rect">
              <a:avLst/>
            </a:prstGeom>
            <a:noFill/>
          </p:spPr>
          <p:txBody>
            <a:bodyPr wrap="none" lIns="0" tIns="0" rIns="0" bIns="0" rtlCol="0">
              <a:spAutoFit/>
            </a:bodyPr>
            <a:lstStyle/>
            <a:p>
              <a:r>
                <a:rPr lang="en-US" sz="1400" b="1">
                  <a:solidFill>
                    <a:srgbClr val="000000"/>
                  </a:solidFill>
                  <a:latin typeface="Calibri"/>
                  <a:cs typeface="Calibri"/>
                </a:rPr>
                <a:t>Violations</a:t>
              </a:r>
            </a:p>
          </p:txBody>
        </p:sp>
        <p:grpSp>
          <p:nvGrpSpPr>
            <p:cNvPr id="95" name="Group 94">
              <a:extLst>
                <a:ext uri="{FF2B5EF4-FFF2-40B4-BE49-F238E27FC236}">
                  <a16:creationId xmlns:a16="http://schemas.microsoft.com/office/drawing/2014/main" id="{57668251-FEF5-4B3B-93CE-B4F6AA06BE4B}"/>
                </a:ext>
              </a:extLst>
            </p:cNvPr>
            <p:cNvGrpSpPr/>
            <p:nvPr/>
          </p:nvGrpSpPr>
          <p:grpSpPr>
            <a:xfrm>
              <a:off x="10044354" y="1925545"/>
              <a:ext cx="537506" cy="1275675"/>
              <a:chOff x="10002235" y="1925545"/>
              <a:chExt cx="537506" cy="1275675"/>
            </a:xfrm>
          </p:grpSpPr>
          <p:sp>
            <p:nvSpPr>
              <p:cNvPr id="96" name="TextBox 95">
                <a:extLst>
                  <a:ext uri="{FF2B5EF4-FFF2-40B4-BE49-F238E27FC236}">
                    <a16:creationId xmlns:a16="http://schemas.microsoft.com/office/drawing/2014/main" id="{FAEBF114-CC6A-4365-AFB3-0628AD6639B9}"/>
                  </a:ext>
                </a:extLst>
              </p:cNvPr>
              <p:cNvSpPr txBox="1"/>
              <p:nvPr/>
            </p:nvSpPr>
            <p:spPr>
              <a:xfrm>
                <a:off x="10024965" y="1925545"/>
                <a:ext cx="514776"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13.24%</a:t>
                </a:r>
                <a:endParaRPr lang="zh-CN" altLang="en-US"/>
              </a:p>
            </p:txBody>
          </p:sp>
          <p:sp>
            <p:nvSpPr>
              <p:cNvPr id="97" name="TextBox 96">
                <a:extLst>
                  <a:ext uri="{FF2B5EF4-FFF2-40B4-BE49-F238E27FC236}">
                    <a16:creationId xmlns:a16="http://schemas.microsoft.com/office/drawing/2014/main" id="{5B0073E1-CB2C-4D9D-89BF-674FBF65A2FF}"/>
                  </a:ext>
                </a:extLst>
              </p:cNvPr>
              <p:cNvSpPr txBox="1"/>
              <p:nvPr/>
            </p:nvSpPr>
            <p:spPr>
              <a:xfrm>
                <a:off x="10004158" y="2201504"/>
                <a:ext cx="479517"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-24.5%</a:t>
                </a:r>
                <a:endParaRPr lang="zh-CN" altLang="en-US"/>
              </a:p>
            </p:txBody>
          </p:sp>
          <p:sp>
            <p:nvSpPr>
              <p:cNvPr id="98" name="TextBox 97">
                <a:extLst>
                  <a:ext uri="{FF2B5EF4-FFF2-40B4-BE49-F238E27FC236}">
                    <a16:creationId xmlns:a16="http://schemas.microsoft.com/office/drawing/2014/main" id="{40F1202F-AC71-46DD-8FF4-81BB48CFDC4D}"/>
                  </a:ext>
                </a:extLst>
              </p:cNvPr>
              <p:cNvSpPr txBox="1"/>
              <p:nvPr/>
            </p:nvSpPr>
            <p:spPr>
              <a:xfrm>
                <a:off x="10002235" y="2468204"/>
                <a:ext cx="479517"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-7.14%</a:t>
                </a:r>
              </a:p>
            </p:txBody>
          </p:sp>
          <p:sp>
            <p:nvSpPr>
              <p:cNvPr id="99" name="TextBox 98">
                <a:extLst>
                  <a:ext uri="{FF2B5EF4-FFF2-40B4-BE49-F238E27FC236}">
                    <a16:creationId xmlns:a16="http://schemas.microsoft.com/office/drawing/2014/main" id="{15EB4BF7-8E13-4602-8F74-254BDD8F6EE2}"/>
                  </a:ext>
                </a:extLst>
              </p:cNvPr>
              <p:cNvSpPr txBox="1"/>
              <p:nvPr/>
            </p:nvSpPr>
            <p:spPr>
              <a:xfrm>
                <a:off x="10086037" y="2747332"/>
                <a:ext cx="342009"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3.4%</a:t>
                </a:r>
              </a:p>
            </p:txBody>
          </p:sp>
          <p:sp>
            <p:nvSpPr>
              <p:cNvPr id="80" name="TextBox 79">
                <a:extLst>
                  <a:ext uri="{FF2B5EF4-FFF2-40B4-BE49-F238E27FC236}">
                    <a16:creationId xmlns:a16="http://schemas.microsoft.com/office/drawing/2014/main" id="{1939264E-8060-49B1-8B4B-D813CD4D2D9E}"/>
                  </a:ext>
                </a:extLst>
              </p:cNvPr>
              <p:cNvSpPr txBox="1"/>
              <p:nvPr/>
            </p:nvSpPr>
            <p:spPr>
              <a:xfrm>
                <a:off x="10044137" y="2998131"/>
                <a:ext cx="428393"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17.2%</a:t>
                </a:r>
                <a:endParaRPr lang="zh-CN" altLang="en-US"/>
              </a:p>
            </p:txBody>
          </p:sp>
        </p:grpSp>
      </p:grpSp>
      <p:sp>
        <p:nvSpPr>
          <p:cNvPr id="70" name="Rectangle 69">
            <a:extLst>
              <a:ext uri="{FF2B5EF4-FFF2-40B4-BE49-F238E27FC236}">
                <a16:creationId xmlns:a16="http://schemas.microsoft.com/office/drawing/2014/main" id="{F0BF8C67-E84F-4A8A-8F4B-0EAEF47AA170}"/>
              </a:ext>
            </a:extLst>
          </p:cNvPr>
          <p:cNvSpPr/>
          <p:nvPr/>
        </p:nvSpPr>
        <p:spPr>
          <a:xfrm>
            <a:off x="7966045" y="1716519"/>
            <a:ext cx="3012132" cy="193996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00"/>
              </a:solidFill>
              <a:latin typeface="Calibri"/>
              <a:cs typeface="Calibri"/>
            </a:endParaRPr>
          </a:p>
        </p:txBody>
      </p:sp>
      <p:grpSp>
        <p:nvGrpSpPr>
          <p:cNvPr id="72" name="Group 71">
            <a:extLst>
              <a:ext uri="{FF2B5EF4-FFF2-40B4-BE49-F238E27FC236}">
                <a16:creationId xmlns:a16="http://schemas.microsoft.com/office/drawing/2014/main" id="{3EF55B99-3CC2-47E5-B84C-05363387BB30}"/>
              </a:ext>
            </a:extLst>
          </p:cNvPr>
          <p:cNvGrpSpPr/>
          <p:nvPr/>
        </p:nvGrpSpPr>
        <p:grpSpPr>
          <a:xfrm>
            <a:off x="9177310" y="1349827"/>
            <a:ext cx="589661" cy="589661"/>
            <a:chOff x="3752994" y="2076676"/>
            <a:chExt cx="702967" cy="702967"/>
          </a:xfrm>
        </p:grpSpPr>
        <p:sp>
          <p:nvSpPr>
            <p:cNvPr id="75" name="Oval 74">
              <a:extLst>
                <a:ext uri="{FF2B5EF4-FFF2-40B4-BE49-F238E27FC236}">
                  <a16:creationId xmlns:a16="http://schemas.microsoft.com/office/drawing/2014/main" id="{7AA76941-120B-4499-978E-10670AB7F5CF}"/>
                </a:ext>
              </a:extLst>
            </p:cNvPr>
            <p:cNvSpPr/>
            <p:nvPr/>
          </p:nvSpPr>
          <p:spPr>
            <a:xfrm>
              <a:off x="3752994" y="2076676"/>
              <a:ext cx="702967" cy="702967"/>
            </a:xfrm>
            <a:prstGeom prst="ellipse">
              <a:avLst/>
            </a:prstGeom>
            <a:solidFill>
              <a:schemeClr val="tx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alibri"/>
                <a:cs typeface="Calibri"/>
              </a:endParaRPr>
            </a:p>
          </p:txBody>
        </p:sp>
        <p:grpSp>
          <p:nvGrpSpPr>
            <p:cNvPr id="76" name="Group 75">
              <a:extLst>
                <a:ext uri="{FF2B5EF4-FFF2-40B4-BE49-F238E27FC236}">
                  <a16:creationId xmlns:a16="http://schemas.microsoft.com/office/drawing/2014/main" id="{AB864134-5363-4956-B86A-2A6F26C726AA}"/>
                </a:ext>
              </a:extLst>
            </p:cNvPr>
            <p:cNvGrpSpPr/>
            <p:nvPr/>
          </p:nvGrpSpPr>
          <p:grpSpPr>
            <a:xfrm>
              <a:off x="3919769" y="2340342"/>
              <a:ext cx="369417" cy="175634"/>
              <a:chOff x="4254500" y="2100263"/>
              <a:chExt cx="1906588" cy="906463"/>
            </a:xfrm>
          </p:grpSpPr>
          <p:sp>
            <p:nvSpPr>
              <p:cNvPr id="77" name="Freeform 5">
                <a:extLst>
                  <a:ext uri="{FF2B5EF4-FFF2-40B4-BE49-F238E27FC236}">
                    <a16:creationId xmlns:a16="http://schemas.microsoft.com/office/drawing/2014/main" id="{2440F9B9-A690-4F21-9A93-5DA206F3A392}"/>
                  </a:ext>
                </a:extLst>
              </p:cNvPr>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Calibri"/>
                  <a:cs typeface="Calibri"/>
                </a:endParaRPr>
              </a:p>
            </p:txBody>
          </p:sp>
          <p:sp>
            <p:nvSpPr>
              <p:cNvPr id="78" name="Freeform 6">
                <a:extLst>
                  <a:ext uri="{FF2B5EF4-FFF2-40B4-BE49-F238E27FC236}">
                    <a16:creationId xmlns:a16="http://schemas.microsoft.com/office/drawing/2014/main" id="{E61D1565-25AC-4E47-BE37-574535901803}"/>
                  </a:ext>
                </a:extLst>
              </p:cNvPr>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Calibri"/>
                  <a:cs typeface="Calibri"/>
                </a:endParaRPr>
              </a:p>
            </p:txBody>
          </p:sp>
          <p:sp>
            <p:nvSpPr>
              <p:cNvPr id="81" name="Freeform 7">
                <a:extLst>
                  <a:ext uri="{FF2B5EF4-FFF2-40B4-BE49-F238E27FC236}">
                    <a16:creationId xmlns:a16="http://schemas.microsoft.com/office/drawing/2014/main" id="{2E020C80-4730-4D7E-AB5F-9539A898A45B}"/>
                  </a:ext>
                </a:extLst>
              </p:cNvPr>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latin typeface="Calibri"/>
                  <a:cs typeface="Calibri"/>
                </a:endParaRPr>
              </a:p>
            </p:txBody>
          </p:sp>
        </p:grpSp>
      </p:grpSp>
      <p:grpSp>
        <p:nvGrpSpPr>
          <p:cNvPr id="5" name="Group 4">
            <a:extLst>
              <a:ext uri="{FF2B5EF4-FFF2-40B4-BE49-F238E27FC236}">
                <a16:creationId xmlns:a16="http://schemas.microsoft.com/office/drawing/2014/main" id="{62EFE367-481F-4FB1-85B2-2A6DBD2E850E}"/>
              </a:ext>
            </a:extLst>
          </p:cNvPr>
          <p:cNvGrpSpPr/>
          <p:nvPr/>
        </p:nvGrpSpPr>
        <p:grpSpPr>
          <a:xfrm>
            <a:off x="8365240" y="2286995"/>
            <a:ext cx="2213748" cy="940826"/>
            <a:chOff x="8365240" y="2142644"/>
            <a:chExt cx="2213748" cy="940826"/>
          </a:xfrm>
        </p:grpSpPr>
        <p:sp>
          <p:nvSpPr>
            <p:cNvPr id="73" name="TextBox 72">
              <a:extLst>
                <a:ext uri="{FF2B5EF4-FFF2-40B4-BE49-F238E27FC236}">
                  <a16:creationId xmlns:a16="http://schemas.microsoft.com/office/drawing/2014/main" id="{3DF4D73B-2BF3-4794-B5DD-694C114EB82B}"/>
                </a:ext>
              </a:extLst>
            </p:cNvPr>
            <p:cNvSpPr txBox="1"/>
            <p:nvPr/>
          </p:nvSpPr>
          <p:spPr>
            <a:xfrm>
              <a:off x="8534896" y="2775693"/>
              <a:ext cx="1969680" cy="307777"/>
            </a:xfrm>
            <a:prstGeom prst="rect">
              <a:avLst/>
            </a:prstGeom>
            <a:noFill/>
          </p:spPr>
          <p:txBody>
            <a:bodyPr wrap="square" lIns="0" tIns="0" rIns="0" bIns="0" rtlCol="0" anchor="t">
              <a:spAutoFit/>
            </a:bodyPr>
            <a:lstStyle/>
            <a:p>
              <a:pPr algn="ctr"/>
              <a:r>
                <a:rPr lang="en-US" sz="2000" b="1">
                  <a:latin typeface="Calibri"/>
                  <a:cs typeface="Calibri"/>
                </a:rPr>
                <a:t>Total Admin Costs</a:t>
              </a:r>
            </a:p>
          </p:txBody>
        </p:sp>
        <p:sp>
          <p:nvSpPr>
            <p:cNvPr id="74" name="TextBox 73">
              <a:extLst>
                <a:ext uri="{FF2B5EF4-FFF2-40B4-BE49-F238E27FC236}">
                  <a16:creationId xmlns:a16="http://schemas.microsoft.com/office/drawing/2014/main" id="{E712A0B8-1829-4B3A-AB58-87B5284DAD15}"/>
                </a:ext>
              </a:extLst>
            </p:cNvPr>
            <p:cNvSpPr txBox="1"/>
            <p:nvPr/>
          </p:nvSpPr>
          <p:spPr>
            <a:xfrm>
              <a:off x="8365240" y="2142644"/>
              <a:ext cx="2213748" cy="553998"/>
            </a:xfrm>
            <a:prstGeom prst="rect">
              <a:avLst/>
            </a:prstGeom>
            <a:noFill/>
          </p:spPr>
          <p:txBody>
            <a:bodyPr wrap="none" lIns="0" tIns="0" rIns="0" bIns="0" rtlCol="0" anchor="t">
              <a:spAutoFit/>
            </a:bodyPr>
            <a:lstStyle/>
            <a:p>
              <a:pPr algn="ctr"/>
              <a:r>
                <a:rPr lang="en-US" sz="3600" b="1">
                  <a:latin typeface="Calibri"/>
                  <a:cs typeface="Calibri"/>
                </a:rPr>
                <a:t>$ 6,138,558</a:t>
              </a:r>
            </a:p>
          </p:txBody>
        </p:sp>
      </p:grpSp>
      <p:grpSp>
        <p:nvGrpSpPr>
          <p:cNvPr id="154" name="Group 153">
            <a:extLst>
              <a:ext uri="{FF2B5EF4-FFF2-40B4-BE49-F238E27FC236}">
                <a16:creationId xmlns:a16="http://schemas.microsoft.com/office/drawing/2014/main" id="{C62767BC-78F1-4843-9034-06405DB2036A}"/>
              </a:ext>
            </a:extLst>
          </p:cNvPr>
          <p:cNvGrpSpPr/>
          <p:nvPr/>
        </p:nvGrpSpPr>
        <p:grpSpPr>
          <a:xfrm>
            <a:off x="1342188" y="4082607"/>
            <a:ext cx="4458983" cy="2121101"/>
            <a:chOff x="867913" y="3748096"/>
            <a:chExt cx="4903841" cy="2332715"/>
          </a:xfrm>
        </p:grpSpPr>
        <p:sp>
          <p:nvSpPr>
            <p:cNvPr id="155" name="Rectangle 154">
              <a:extLst>
                <a:ext uri="{FF2B5EF4-FFF2-40B4-BE49-F238E27FC236}">
                  <a16:creationId xmlns:a16="http://schemas.microsoft.com/office/drawing/2014/main" id="{A2FA3627-3A00-4E8B-958A-2B0B9720AB24}"/>
                </a:ext>
              </a:extLst>
            </p:cNvPr>
            <p:cNvSpPr/>
            <p:nvPr/>
          </p:nvSpPr>
          <p:spPr>
            <a:xfrm>
              <a:off x="867913" y="3748096"/>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00"/>
                </a:solidFill>
                <a:latin typeface="Calibri"/>
                <a:cs typeface="Calibri"/>
              </a:endParaRPr>
            </a:p>
          </p:txBody>
        </p:sp>
        <p:grpSp>
          <p:nvGrpSpPr>
            <p:cNvPr id="156" name="Group 155">
              <a:extLst>
                <a:ext uri="{FF2B5EF4-FFF2-40B4-BE49-F238E27FC236}">
                  <a16:creationId xmlns:a16="http://schemas.microsoft.com/office/drawing/2014/main" id="{A0AF5BE9-52E8-41FA-A2DE-D0D7936585A0}"/>
                </a:ext>
              </a:extLst>
            </p:cNvPr>
            <p:cNvGrpSpPr/>
            <p:nvPr/>
          </p:nvGrpSpPr>
          <p:grpSpPr>
            <a:xfrm>
              <a:off x="1031816" y="4447932"/>
              <a:ext cx="4269548" cy="1353929"/>
              <a:chOff x="956846" y="4118031"/>
              <a:chExt cx="4269548" cy="1353929"/>
            </a:xfrm>
          </p:grpSpPr>
          <p:sp>
            <p:nvSpPr>
              <p:cNvPr id="158" name="TextBox 157">
                <a:extLst>
                  <a:ext uri="{FF2B5EF4-FFF2-40B4-BE49-F238E27FC236}">
                    <a16:creationId xmlns:a16="http://schemas.microsoft.com/office/drawing/2014/main" id="{64F2F06E-00C7-47B5-9EAC-EF1AB83F716A}"/>
                  </a:ext>
                </a:extLst>
              </p:cNvPr>
              <p:cNvSpPr txBox="1"/>
              <p:nvPr/>
            </p:nvSpPr>
            <p:spPr>
              <a:xfrm>
                <a:off x="3808999" y="4118031"/>
                <a:ext cx="1417395" cy="1353929"/>
              </a:xfrm>
              <a:prstGeom prst="rect">
                <a:avLst/>
              </a:prstGeom>
              <a:noFill/>
            </p:spPr>
            <p:txBody>
              <a:bodyPr wrap="none" lIns="0" tIns="0" rIns="0" bIns="0" rtlCol="0" anchor="ctr">
                <a:spAutoFit/>
              </a:bodyPr>
              <a:lstStyle/>
              <a:p>
                <a:pPr fontAlgn="ctr"/>
                <a:r>
                  <a:rPr lang="en-US" sz="1600" b="1">
                    <a:solidFill>
                      <a:srgbClr val="000000"/>
                    </a:solidFill>
                    <a:latin typeface="Calibri"/>
                    <a:cs typeface="Calibri"/>
                  </a:rPr>
                  <a:t>60619 – 14,456</a:t>
                </a:r>
              </a:p>
              <a:p>
                <a:pPr fontAlgn="ctr"/>
                <a:r>
                  <a:rPr lang="en-US" sz="1600" b="1">
                    <a:solidFill>
                      <a:srgbClr val="000000"/>
                    </a:solidFill>
                    <a:latin typeface="Calibri"/>
                    <a:cs typeface="Calibri"/>
                  </a:rPr>
                  <a:t>60649 – 12,298</a:t>
                </a:r>
              </a:p>
              <a:p>
                <a:pPr fontAlgn="ctr"/>
                <a:r>
                  <a:rPr lang="en-US" sz="1600" b="1">
                    <a:solidFill>
                      <a:srgbClr val="000000"/>
                    </a:solidFill>
                    <a:latin typeface="Calibri"/>
                    <a:cs typeface="Calibri"/>
                  </a:rPr>
                  <a:t>60620 – 11,707</a:t>
                </a:r>
              </a:p>
              <a:p>
                <a:pPr fontAlgn="ctr"/>
                <a:r>
                  <a:rPr lang="en-US" sz="1600" b="1">
                    <a:solidFill>
                      <a:srgbClr val="000000"/>
                    </a:solidFill>
                    <a:latin typeface="Calibri"/>
                    <a:cs typeface="Calibri"/>
                  </a:rPr>
                  <a:t>60621 – 11,390</a:t>
                </a:r>
              </a:p>
              <a:p>
                <a:pPr fontAlgn="ctr"/>
                <a:r>
                  <a:rPr lang="en-US" sz="1600" b="1">
                    <a:solidFill>
                      <a:srgbClr val="000000"/>
                    </a:solidFill>
                    <a:latin typeface="Calibri"/>
                    <a:cs typeface="Calibri"/>
                  </a:rPr>
                  <a:t>60637–  10,923</a:t>
                </a:r>
              </a:p>
            </p:txBody>
          </p:sp>
          <p:cxnSp>
            <p:nvCxnSpPr>
              <p:cNvPr id="159" name="Straight Connector 158">
                <a:extLst>
                  <a:ext uri="{FF2B5EF4-FFF2-40B4-BE49-F238E27FC236}">
                    <a16:creationId xmlns:a16="http://schemas.microsoft.com/office/drawing/2014/main" id="{623584F9-A2FE-47DE-94BA-AE3A560B1A6F}"/>
                  </a:ext>
                </a:extLst>
              </p:cNvPr>
              <p:cNvCxnSpPr/>
              <p:nvPr/>
            </p:nvCxnSpPr>
            <p:spPr>
              <a:xfrm>
                <a:off x="3595605" y="4432374"/>
                <a:ext cx="0" cy="814387"/>
              </a:xfrm>
              <a:prstGeom prst="line">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64B1758C-9D80-4E19-9CDD-974910139B40}"/>
                  </a:ext>
                </a:extLst>
              </p:cNvPr>
              <p:cNvSpPr txBox="1"/>
              <p:nvPr/>
            </p:nvSpPr>
            <p:spPr>
              <a:xfrm>
                <a:off x="956846" y="4432374"/>
                <a:ext cx="2507227" cy="812358"/>
              </a:xfrm>
              <a:prstGeom prst="rect">
                <a:avLst/>
              </a:prstGeom>
              <a:noFill/>
            </p:spPr>
            <p:txBody>
              <a:bodyPr wrap="square" lIns="0" tIns="0" rIns="0" bIns="0" rtlCol="0" anchor="t">
                <a:spAutoFit/>
              </a:bodyPr>
              <a:lstStyle/>
              <a:p>
                <a:pPr algn="r"/>
                <a:r>
                  <a:rPr lang="en-US" sz="1600" b="1" dirty="0">
                    <a:solidFill>
                      <a:srgbClr val="000000"/>
                    </a:solidFill>
                    <a:latin typeface="Calibri"/>
                    <a:cs typeface="Calibri"/>
                  </a:rPr>
                  <a:t>32% of the zip codes have 70% of all violations in Chicago</a:t>
                </a:r>
              </a:p>
            </p:txBody>
          </p:sp>
        </p:grpSp>
        <p:sp>
          <p:nvSpPr>
            <p:cNvPr id="157" name="TextBox 156">
              <a:extLst>
                <a:ext uri="{FF2B5EF4-FFF2-40B4-BE49-F238E27FC236}">
                  <a16:creationId xmlns:a16="http://schemas.microsoft.com/office/drawing/2014/main" id="{D295DAEB-2E65-468A-9A57-4385E8440468}"/>
                </a:ext>
              </a:extLst>
            </p:cNvPr>
            <p:cNvSpPr txBox="1"/>
            <p:nvPr/>
          </p:nvSpPr>
          <p:spPr>
            <a:xfrm>
              <a:off x="2209187" y="3956466"/>
              <a:ext cx="1929349" cy="406179"/>
            </a:xfrm>
            <a:prstGeom prst="rect">
              <a:avLst/>
            </a:prstGeom>
            <a:noFill/>
          </p:spPr>
          <p:txBody>
            <a:bodyPr wrap="none" lIns="0" tIns="0" rIns="0" bIns="0" rtlCol="0">
              <a:spAutoFit/>
            </a:bodyPr>
            <a:lstStyle/>
            <a:p>
              <a:pPr>
                <a:tabLst>
                  <a:tab pos="347663" algn="l"/>
                </a:tabLst>
              </a:pPr>
              <a:r>
                <a:rPr lang="en-US" sz="2400" b="1">
                  <a:solidFill>
                    <a:srgbClr val="000000"/>
                  </a:solidFill>
                  <a:latin typeface="Calibri"/>
                  <a:cs typeface="Calibri"/>
                </a:rPr>
                <a:t>Top Zip Codes</a:t>
              </a:r>
            </a:p>
          </p:txBody>
        </p:sp>
      </p:grpSp>
      <p:grpSp>
        <p:nvGrpSpPr>
          <p:cNvPr id="84" name="Group 83">
            <a:extLst>
              <a:ext uri="{FF2B5EF4-FFF2-40B4-BE49-F238E27FC236}">
                <a16:creationId xmlns:a16="http://schemas.microsoft.com/office/drawing/2014/main" id="{EBD1D3F8-F4D4-4D86-9C2D-982F87E421D5}"/>
              </a:ext>
            </a:extLst>
          </p:cNvPr>
          <p:cNvGrpSpPr/>
          <p:nvPr/>
        </p:nvGrpSpPr>
        <p:grpSpPr>
          <a:xfrm>
            <a:off x="6381108" y="4082607"/>
            <a:ext cx="4458983" cy="2121101"/>
            <a:chOff x="867913" y="3748096"/>
            <a:chExt cx="4903841" cy="2332715"/>
          </a:xfrm>
        </p:grpSpPr>
        <p:sp>
          <p:nvSpPr>
            <p:cNvPr id="85" name="Rectangle 84">
              <a:extLst>
                <a:ext uri="{FF2B5EF4-FFF2-40B4-BE49-F238E27FC236}">
                  <a16:creationId xmlns:a16="http://schemas.microsoft.com/office/drawing/2014/main" id="{EA222AEB-CB31-41AF-98F3-151E50BA18D4}"/>
                </a:ext>
              </a:extLst>
            </p:cNvPr>
            <p:cNvSpPr/>
            <p:nvPr/>
          </p:nvSpPr>
          <p:spPr>
            <a:xfrm>
              <a:off x="867913" y="3748096"/>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00"/>
                </a:solidFill>
                <a:latin typeface="Calibri"/>
                <a:cs typeface="Calibri"/>
              </a:endParaRPr>
            </a:p>
          </p:txBody>
        </p:sp>
        <p:grpSp>
          <p:nvGrpSpPr>
            <p:cNvPr id="86" name="Group 85">
              <a:extLst>
                <a:ext uri="{FF2B5EF4-FFF2-40B4-BE49-F238E27FC236}">
                  <a16:creationId xmlns:a16="http://schemas.microsoft.com/office/drawing/2014/main" id="{C8B1C029-A278-43FD-A475-69F9367F8D09}"/>
                </a:ext>
              </a:extLst>
            </p:cNvPr>
            <p:cNvGrpSpPr/>
            <p:nvPr/>
          </p:nvGrpSpPr>
          <p:grpSpPr>
            <a:xfrm>
              <a:off x="1142353" y="4642543"/>
              <a:ext cx="4294701" cy="1252772"/>
              <a:chOff x="1067383" y="4312642"/>
              <a:chExt cx="4294701" cy="1252772"/>
            </a:xfrm>
          </p:grpSpPr>
          <p:cxnSp>
            <p:nvCxnSpPr>
              <p:cNvPr id="102" name="Straight Connector 101">
                <a:extLst>
                  <a:ext uri="{FF2B5EF4-FFF2-40B4-BE49-F238E27FC236}">
                    <a16:creationId xmlns:a16="http://schemas.microsoft.com/office/drawing/2014/main" id="{6A7AA909-8C4A-43E3-B085-B3203FB5574B}"/>
                  </a:ext>
                </a:extLst>
              </p:cNvPr>
              <p:cNvCxnSpPr>
                <a:cxnSpLocks/>
              </p:cNvCxnSpPr>
              <p:nvPr/>
            </p:nvCxnSpPr>
            <p:spPr>
              <a:xfrm>
                <a:off x="3244862" y="4584552"/>
                <a:ext cx="0" cy="980862"/>
              </a:xfrm>
              <a:prstGeom prst="line">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94179C9-5152-4AD7-AA69-3C4FB288E487}"/>
                  </a:ext>
                </a:extLst>
              </p:cNvPr>
              <p:cNvSpPr txBox="1"/>
              <p:nvPr/>
            </p:nvSpPr>
            <p:spPr>
              <a:xfrm>
                <a:off x="1067383" y="4685479"/>
                <a:ext cx="2110155" cy="710813"/>
              </a:xfrm>
              <a:prstGeom prst="rect">
                <a:avLst/>
              </a:prstGeom>
              <a:noFill/>
            </p:spPr>
            <p:txBody>
              <a:bodyPr wrap="none" lIns="0" tIns="0" rIns="0" bIns="0" rtlCol="0" anchor="ctr">
                <a:spAutoFit/>
              </a:bodyPr>
              <a:lstStyle/>
              <a:p>
                <a:pPr algn="ctr" fontAlgn="ctr"/>
                <a:r>
                  <a:rPr lang="en-US" sz="1400" b="1">
                    <a:solidFill>
                      <a:srgbClr val="000000"/>
                    </a:solidFill>
                    <a:latin typeface="Calibri"/>
                    <a:cs typeface="Calibri"/>
                  </a:rPr>
                  <a:t>Day – 2018-01-15(709)</a:t>
                </a:r>
                <a:endParaRPr lang="zh-CN" altLang="en-US"/>
              </a:p>
              <a:p>
                <a:pPr algn="ctr" fontAlgn="ctr"/>
                <a:r>
                  <a:rPr lang="en-US" sz="1400" b="1">
                    <a:solidFill>
                      <a:srgbClr val="000000"/>
                    </a:solidFill>
                    <a:latin typeface="Calibri"/>
                    <a:cs typeface="Calibri"/>
                  </a:rPr>
                  <a:t>Month – April 2014(4896)</a:t>
                </a:r>
              </a:p>
              <a:p>
                <a:pPr algn="ctr" fontAlgn="ctr"/>
                <a:r>
                  <a:rPr lang="en-US" sz="1400" b="1">
                    <a:solidFill>
                      <a:srgbClr val="000000"/>
                    </a:solidFill>
                    <a:latin typeface="Calibri"/>
                    <a:cs typeface="Calibri"/>
                  </a:rPr>
                  <a:t>Year – 2015 (47852)</a:t>
                </a:r>
              </a:p>
            </p:txBody>
          </p:sp>
          <p:sp>
            <p:nvSpPr>
              <p:cNvPr id="106" name="TextBox 105">
                <a:extLst>
                  <a:ext uri="{FF2B5EF4-FFF2-40B4-BE49-F238E27FC236}">
                    <a16:creationId xmlns:a16="http://schemas.microsoft.com/office/drawing/2014/main" id="{CD0E0BC4-B9EF-4F41-9809-58005EB7192D}"/>
                  </a:ext>
                </a:extLst>
              </p:cNvPr>
              <p:cNvSpPr txBox="1"/>
              <p:nvPr/>
            </p:nvSpPr>
            <p:spPr>
              <a:xfrm>
                <a:off x="3671505" y="4703697"/>
                <a:ext cx="1690579" cy="710813"/>
              </a:xfrm>
              <a:prstGeom prst="rect">
                <a:avLst/>
              </a:prstGeom>
              <a:noFill/>
            </p:spPr>
            <p:txBody>
              <a:bodyPr wrap="none" lIns="0" tIns="0" rIns="0" bIns="0" rtlCol="0" anchor="ctr">
                <a:spAutoFit/>
              </a:bodyPr>
              <a:lstStyle/>
              <a:p>
                <a:pPr algn="ctr" fontAlgn="ctr"/>
                <a:r>
                  <a:rPr lang="en-US" sz="1400" b="1">
                    <a:solidFill>
                      <a:srgbClr val="000000"/>
                    </a:solidFill>
                    <a:latin typeface="Calibri"/>
                    <a:cs typeface="Calibri"/>
                  </a:rPr>
                  <a:t>Day – 2019-06-22 (1)</a:t>
                </a:r>
                <a:endParaRPr lang="zh-CN" altLang="en-US"/>
              </a:p>
              <a:p>
                <a:pPr algn="ctr" fontAlgn="ctr"/>
                <a:r>
                  <a:rPr lang="en-US" sz="1400" b="1">
                    <a:solidFill>
                      <a:srgbClr val="000000"/>
                    </a:solidFill>
                    <a:latin typeface="Calibri"/>
                    <a:cs typeface="Calibri"/>
                  </a:rPr>
                  <a:t>Month – Nov (1413)</a:t>
                </a:r>
              </a:p>
              <a:p>
                <a:pPr algn="ctr" fontAlgn="ctr"/>
                <a:r>
                  <a:rPr lang="en-US" sz="1400" b="1">
                    <a:solidFill>
                      <a:srgbClr val="000000"/>
                    </a:solidFill>
                    <a:latin typeface="Calibri"/>
                    <a:cs typeface="Calibri"/>
                  </a:rPr>
                  <a:t>Year – 2019 (33130)</a:t>
                </a:r>
              </a:p>
            </p:txBody>
          </p:sp>
          <p:sp>
            <p:nvSpPr>
              <p:cNvPr id="107" name="TextBox 106">
                <a:extLst>
                  <a:ext uri="{FF2B5EF4-FFF2-40B4-BE49-F238E27FC236}">
                    <a16:creationId xmlns:a16="http://schemas.microsoft.com/office/drawing/2014/main" id="{4DD883C3-8BE1-4210-86AE-01221425AEDE}"/>
                  </a:ext>
                </a:extLst>
              </p:cNvPr>
              <p:cNvSpPr txBox="1"/>
              <p:nvPr/>
            </p:nvSpPr>
            <p:spPr>
              <a:xfrm>
                <a:off x="1481980" y="4312642"/>
                <a:ext cx="1293497" cy="236938"/>
              </a:xfrm>
              <a:prstGeom prst="rect">
                <a:avLst/>
              </a:prstGeom>
              <a:noFill/>
            </p:spPr>
            <p:txBody>
              <a:bodyPr wrap="none" lIns="0" tIns="0" rIns="0" bIns="0" rtlCol="0" anchor="ctr">
                <a:spAutoFit/>
              </a:bodyPr>
              <a:lstStyle/>
              <a:p>
                <a:pPr fontAlgn="ctr"/>
                <a:r>
                  <a:rPr lang="en-US" sz="1400" b="1">
                    <a:solidFill>
                      <a:srgbClr val="000000"/>
                    </a:solidFill>
                    <a:latin typeface="Calibri"/>
                    <a:cs typeface="Calibri"/>
                  </a:rPr>
                  <a:t>Most Violations</a:t>
                </a:r>
              </a:p>
            </p:txBody>
          </p:sp>
          <p:sp>
            <p:nvSpPr>
              <p:cNvPr id="109" name="TextBox 108">
                <a:extLst>
                  <a:ext uri="{FF2B5EF4-FFF2-40B4-BE49-F238E27FC236}">
                    <a16:creationId xmlns:a16="http://schemas.microsoft.com/office/drawing/2014/main" id="{0505669D-10C9-4E8A-9287-04822E2C3240}"/>
                  </a:ext>
                </a:extLst>
              </p:cNvPr>
              <p:cNvSpPr txBox="1"/>
              <p:nvPr/>
            </p:nvSpPr>
            <p:spPr>
              <a:xfrm>
                <a:off x="3827134" y="4312642"/>
                <a:ext cx="1293497" cy="236938"/>
              </a:xfrm>
              <a:prstGeom prst="rect">
                <a:avLst/>
              </a:prstGeom>
              <a:noFill/>
            </p:spPr>
            <p:txBody>
              <a:bodyPr wrap="none" lIns="0" tIns="0" rIns="0" bIns="0" rtlCol="0" anchor="ctr">
                <a:spAutoFit/>
              </a:bodyPr>
              <a:lstStyle/>
              <a:p>
                <a:pPr fontAlgn="ctr"/>
                <a:r>
                  <a:rPr lang="en-US" sz="1400" b="1">
                    <a:solidFill>
                      <a:srgbClr val="000000"/>
                    </a:solidFill>
                    <a:latin typeface="Calibri"/>
                    <a:cs typeface="Calibri"/>
                  </a:rPr>
                  <a:t>Least Violations</a:t>
                </a:r>
              </a:p>
            </p:txBody>
          </p:sp>
        </p:grpSp>
        <p:sp>
          <p:nvSpPr>
            <p:cNvPr id="87" name="TextBox 86">
              <a:extLst>
                <a:ext uri="{FF2B5EF4-FFF2-40B4-BE49-F238E27FC236}">
                  <a16:creationId xmlns:a16="http://schemas.microsoft.com/office/drawing/2014/main" id="{4A085662-90AF-4111-9D49-4059D74FABE4}"/>
                </a:ext>
              </a:extLst>
            </p:cNvPr>
            <p:cNvSpPr txBox="1"/>
            <p:nvPr/>
          </p:nvSpPr>
          <p:spPr>
            <a:xfrm>
              <a:off x="2209187" y="3956466"/>
              <a:ext cx="2280455" cy="406179"/>
            </a:xfrm>
            <a:prstGeom prst="rect">
              <a:avLst/>
            </a:prstGeom>
            <a:noFill/>
          </p:spPr>
          <p:txBody>
            <a:bodyPr wrap="none" lIns="0" tIns="0" rIns="0" bIns="0" rtlCol="0">
              <a:spAutoFit/>
            </a:bodyPr>
            <a:lstStyle/>
            <a:p>
              <a:pPr>
                <a:tabLst>
                  <a:tab pos="347663" algn="l"/>
                </a:tabLst>
              </a:pPr>
              <a:r>
                <a:rPr lang="en-US" sz="2400" b="1">
                  <a:solidFill>
                    <a:srgbClr val="000000"/>
                  </a:solidFill>
                  <a:latin typeface="Calibri"/>
                  <a:cs typeface="Calibri"/>
                </a:rPr>
                <a:t>Standout Events</a:t>
              </a:r>
            </a:p>
          </p:txBody>
        </p:sp>
      </p:grpSp>
      <p:pic>
        <p:nvPicPr>
          <p:cNvPr id="13" name="图形 13" descr="紧握拳头 纯色填充">
            <a:extLst>
              <a:ext uri="{FF2B5EF4-FFF2-40B4-BE49-F238E27FC236}">
                <a16:creationId xmlns:a16="http://schemas.microsoft.com/office/drawing/2014/main" id="{13CDF6A3-6122-474D-A729-4F162D83F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538" y="1422951"/>
            <a:ext cx="434010" cy="442292"/>
          </a:xfrm>
          <a:prstGeom prst="rect">
            <a:avLst/>
          </a:prstGeom>
        </p:spPr>
      </p:pic>
      <p:grpSp>
        <p:nvGrpSpPr>
          <p:cNvPr id="68" name="Group 67">
            <a:extLst>
              <a:ext uri="{FF2B5EF4-FFF2-40B4-BE49-F238E27FC236}">
                <a16:creationId xmlns:a16="http://schemas.microsoft.com/office/drawing/2014/main" id="{62082E17-D8FA-45EA-B4D8-26C08C29AFC1}"/>
              </a:ext>
            </a:extLst>
          </p:cNvPr>
          <p:cNvGrpSpPr/>
          <p:nvPr/>
        </p:nvGrpSpPr>
        <p:grpSpPr>
          <a:xfrm>
            <a:off x="430243" y="86410"/>
            <a:ext cx="6670323" cy="362417"/>
            <a:chOff x="430243" y="86410"/>
            <a:chExt cx="6670323" cy="362417"/>
          </a:xfrm>
        </p:grpSpPr>
        <p:sp>
          <p:nvSpPr>
            <p:cNvPr id="69" name="箭头: V 形 1">
              <a:extLst>
                <a:ext uri="{FF2B5EF4-FFF2-40B4-BE49-F238E27FC236}">
                  <a16:creationId xmlns:a16="http://schemas.microsoft.com/office/drawing/2014/main" id="{6D1E5183-7935-4FE5-B113-872BFD094C59}"/>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71" name="箭头: V 形 2">
              <a:extLst>
                <a:ext uri="{FF2B5EF4-FFF2-40B4-BE49-F238E27FC236}">
                  <a16:creationId xmlns:a16="http://schemas.microsoft.com/office/drawing/2014/main" id="{4540C3F6-0CBE-45F4-A373-15E6C17F5CF2}"/>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82" name="箭头: V 形 3">
              <a:extLst>
                <a:ext uri="{FF2B5EF4-FFF2-40B4-BE49-F238E27FC236}">
                  <a16:creationId xmlns:a16="http://schemas.microsoft.com/office/drawing/2014/main" id="{99024CE9-C7DA-4542-943C-6D394B4B36CD}"/>
                </a:ext>
              </a:extLst>
            </p:cNvPr>
            <p:cNvSpPr/>
            <p:nvPr/>
          </p:nvSpPr>
          <p:spPr>
            <a:xfrm>
              <a:off x="3022899" y="86411"/>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83" name="箭头: V 形 4">
              <a:extLst>
                <a:ext uri="{FF2B5EF4-FFF2-40B4-BE49-F238E27FC236}">
                  <a16:creationId xmlns:a16="http://schemas.microsoft.com/office/drawing/2014/main" id="{001FE332-CA80-47B5-8D29-A38CBA95C922}"/>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90" name="箭头: V 形 6">
              <a:extLst>
                <a:ext uri="{FF2B5EF4-FFF2-40B4-BE49-F238E27FC236}">
                  <a16:creationId xmlns:a16="http://schemas.microsoft.com/office/drawing/2014/main" id="{CD99F244-E248-4729-B3F7-CA48F72DE986}"/>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103" name="Date Placeholder 10">
            <a:extLst>
              <a:ext uri="{FF2B5EF4-FFF2-40B4-BE49-F238E27FC236}">
                <a16:creationId xmlns:a16="http://schemas.microsoft.com/office/drawing/2014/main" id="{6FA486F3-B63B-42EE-97CD-AD9B8FBC9DE9}"/>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108" name="Slide Number Placeholder 11">
            <a:extLst>
              <a:ext uri="{FF2B5EF4-FFF2-40B4-BE49-F238E27FC236}">
                <a16:creationId xmlns:a16="http://schemas.microsoft.com/office/drawing/2014/main" id="{136A2531-E7BE-4C3E-B79A-2B9B00485EF9}"/>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15</a:t>
            </a:fld>
            <a:endParaRPr lang="en-US"/>
          </a:p>
        </p:txBody>
      </p:sp>
    </p:spTree>
    <p:extLst>
      <p:ext uri="{BB962C8B-B14F-4D97-AF65-F5344CB8AC3E}">
        <p14:creationId xmlns:p14="http://schemas.microsoft.com/office/powerpoint/2010/main" val="24900241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79655A-4D0C-49F4-A212-8BFD0EBF578F}"/>
              </a:ext>
            </a:extLst>
          </p:cNvPr>
          <p:cNvSpPr txBox="1"/>
          <p:nvPr/>
        </p:nvSpPr>
        <p:spPr>
          <a:xfrm>
            <a:off x="384048" y="539496"/>
            <a:ext cx="11430000"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Complaints Data Snapshot</a:t>
            </a:r>
          </a:p>
        </p:txBody>
      </p:sp>
      <p:sp>
        <p:nvSpPr>
          <p:cNvPr id="142" name="Rectangle 141">
            <a:extLst>
              <a:ext uri="{FF2B5EF4-FFF2-40B4-BE49-F238E27FC236}">
                <a16:creationId xmlns:a16="http://schemas.microsoft.com/office/drawing/2014/main" id="{4A04EDE6-5B87-41E8-A694-47A39EDEF635}"/>
              </a:ext>
            </a:extLst>
          </p:cNvPr>
          <p:cNvSpPr/>
          <p:nvPr/>
        </p:nvSpPr>
        <p:spPr>
          <a:xfrm>
            <a:off x="1213824" y="1705082"/>
            <a:ext cx="3048084" cy="195335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grpSp>
        <p:nvGrpSpPr>
          <p:cNvPr id="6" name="Group 5">
            <a:extLst>
              <a:ext uri="{FF2B5EF4-FFF2-40B4-BE49-F238E27FC236}">
                <a16:creationId xmlns:a16="http://schemas.microsoft.com/office/drawing/2014/main" id="{D1047340-E8D0-4B0C-83A2-B365564E20F9}"/>
              </a:ext>
            </a:extLst>
          </p:cNvPr>
          <p:cNvGrpSpPr/>
          <p:nvPr/>
        </p:nvGrpSpPr>
        <p:grpSpPr>
          <a:xfrm>
            <a:off x="1493334" y="2297500"/>
            <a:ext cx="2489079" cy="959876"/>
            <a:chOff x="1493334" y="2142644"/>
            <a:chExt cx="2489079" cy="959876"/>
          </a:xfrm>
        </p:grpSpPr>
        <p:sp>
          <p:nvSpPr>
            <p:cNvPr id="143" name="TextBox 142">
              <a:extLst>
                <a:ext uri="{FF2B5EF4-FFF2-40B4-BE49-F238E27FC236}">
                  <a16:creationId xmlns:a16="http://schemas.microsoft.com/office/drawing/2014/main" id="{283A1C97-FE6E-4C18-BE1E-9B889685EB39}"/>
                </a:ext>
              </a:extLst>
            </p:cNvPr>
            <p:cNvSpPr txBox="1"/>
            <p:nvPr/>
          </p:nvSpPr>
          <p:spPr>
            <a:xfrm>
              <a:off x="1493334" y="2794743"/>
              <a:ext cx="2489079" cy="307777"/>
            </a:xfrm>
            <a:prstGeom prst="rect">
              <a:avLst/>
            </a:prstGeom>
            <a:noFill/>
          </p:spPr>
          <p:txBody>
            <a:bodyPr wrap="none" lIns="0" tIns="0" rIns="0" bIns="0" rtlCol="0" anchor="t">
              <a:spAutoFit/>
            </a:bodyPr>
            <a:lstStyle/>
            <a:p>
              <a:pPr algn="ctr"/>
              <a:r>
                <a:rPr lang="en-US" sz="2000" b="1">
                  <a:solidFill>
                    <a:srgbClr val="000000"/>
                  </a:solidFill>
                  <a:latin typeface="Calibri"/>
                  <a:cs typeface="Calibri"/>
                </a:rPr>
                <a:t>Total complaint records</a:t>
              </a:r>
            </a:p>
          </p:txBody>
        </p:sp>
        <p:sp>
          <p:nvSpPr>
            <p:cNvPr id="144" name="TextBox 143">
              <a:extLst>
                <a:ext uri="{FF2B5EF4-FFF2-40B4-BE49-F238E27FC236}">
                  <a16:creationId xmlns:a16="http://schemas.microsoft.com/office/drawing/2014/main" id="{1ACF706B-30D4-4840-ADC7-03B818005C5F}"/>
                </a:ext>
              </a:extLst>
            </p:cNvPr>
            <p:cNvSpPr txBox="1"/>
            <p:nvPr/>
          </p:nvSpPr>
          <p:spPr>
            <a:xfrm>
              <a:off x="2210480" y="2142644"/>
              <a:ext cx="1054776" cy="553998"/>
            </a:xfrm>
            <a:prstGeom prst="rect">
              <a:avLst/>
            </a:prstGeom>
            <a:noFill/>
          </p:spPr>
          <p:txBody>
            <a:bodyPr wrap="none" lIns="0" tIns="0" rIns="0" bIns="0" rtlCol="0" anchor="t">
              <a:spAutoFit/>
            </a:bodyPr>
            <a:lstStyle/>
            <a:p>
              <a:pPr algn="ctr"/>
              <a:r>
                <a:rPr lang="en-US" sz="3600" b="1">
                  <a:solidFill>
                    <a:srgbClr val="000000"/>
                  </a:solidFill>
                  <a:latin typeface="Calibri"/>
                  <a:cs typeface="Calibri"/>
                </a:rPr>
                <a:t>6,577</a:t>
              </a:r>
            </a:p>
          </p:txBody>
        </p:sp>
      </p:grpSp>
      <p:grpSp>
        <p:nvGrpSpPr>
          <p:cNvPr id="145" name="Group 144">
            <a:extLst>
              <a:ext uri="{FF2B5EF4-FFF2-40B4-BE49-F238E27FC236}">
                <a16:creationId xmlns:a16="http://schemas.microsoft.com/office/drawing/2014/main" id="{960DDD1A-CFAE-4694-884B-57AF59FA39CB}"/>
              </a:ext>
            </a:extLst>
          </p:cNvPr>
          <p:cNvGrpSpPr/>
          <p:nvPr/>
        </p:nvGrpSpPr>
        <p:grpSpPr>
          <a:xfrm>
            <a:off x="598584" y="1349827"/>
            <a:ext cx="2434112" cy="589660"/>
            <a:chOff x="-1394553" y="1083143"/>
            <a:chExt cx="3255804" cy="788715"/>
          </a:xfrm>
        </p:grpSpPr>
        <p:sp>
          <p:nvSpPr>
            <p:cNvPr id="146" name="Oval 145">
              <a:extLst>
                <a:ext uri="{FF2B5EF4-FFF2-40B4-BE49-F238E27FC236}">
                  <a16:creationId xmlns:a16="http://schemas.microsoft.com/office/drawing/2014/main" id="{D087B645-8FD7-437B-A15D-35F3E83A5C72}"/>
                </a:ext>
              </a:extLst>
            </p:cNvPr>
            <p:cNvSpPr/>
            <p:nvPr/>
          </p:nvSpPr>
          <p:spPr>
            <a:xfrm>
              <a:off x="1072536" y="1083143"/>
              <a:ext cx="788715" cy="788715"/>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1" name="Freeform 14">
              <a:extLst>
                <a:ext uri="{FF2B5EF4-FFF2-40B4-BE49-F238E27FC236}">
                  <a16:creationId xmlns:a16="http://schemas.microsoft.com/office/drawing/2014/main" id="{803E4438-F1BA-4635-A8A5-F99BAAD87C9A}"/>
                </a:ext>
              </a:extLst>
            </p:cNvPr>
            <p:cNvSpPr>
              <a:spLocks noEditPoints="1"/>
            </p:cNvSpPr>
            <p:nvPr/>
          </p:nvSpPr>
          <p:spPr bwMode="auto">
            <a:xfrm>
              <a:off x="-1394553" y="1122632"/>
              <a:ext cx="314680" cy="278299"/>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sp>
        <p:nvSpPr>
          <p:cNvPr id="88" name="Rectangle 87">
            <a:extLst>
              <a:ext uri="{FF2B5EF4-FFF2-40B4-BE49-F238E27FC236}">
                <a16:creationId xmlns:a16="http://schemas.microsoft.com/office/drawing/2014/main" id="{A79DD780-13E3-41D8-9D99-A4EEB4B69AF5}"/>
              </a:ext>
            </a:extLst>
          </p:cNvPr>
          <p:cNvSpPr/>
          <p:nvPr/>
        </p:nvSpPr>
        <p:spPr>
          <a:xfrm>
            <a:off x="4607911" y="1716519"/>
            <a:ext cx="3012132" cy="193996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89" name="Group 88">
            <a:extLst>
              <a:ext uri="{FF2B5EF4-FFF2-40B4-BE49-F238E27FC236}">
                <a16:creationId xmlns:a16="http://schemas.microsoft.com/office/drawing/2014/main" id="{78ECD375-2C9C-4DE4-9070-3D2A139DC45D}"/>
              </a:ext>
            </a:extLst>
          </p:cNvPr>
          <p:cNvGrpSpPr/>
          <p:nvPr/>
        </p:nvGrpSpPr>
        <p:grpSpPr>
          <a:xfrm>
            <a:off x="5819147" y="1349827"/>
            <a:ext cx="589661" cy="589661"/>
            <a:chOff x="9332459" y="909911"/>
            <a:chExt cx="648489" cy="648489"/>
          </a:xfrm>
        </p:grpSpPr>
        <p:sp>
          <p:nvSpPr>
            <p:cNvPr id="115" name="Oval 114">
              <a:extLst>
                <a:ext uri="{FF2B5EF4-FFF2-40B4-BE49-F238E27FC236}">
                  <a16:creationId xmlns:a16="http://schemas.microsoft.com/office/drawing/2014/main" id="{2AF4095F-DE1E-4F5B-9E2E-F8F035296751}"/>
                </a:ext>
              </a:extLst>
            </p:cNvPr>
            <p:cNvSpPr/>
            <p:nvPr/>
          </p:nvSpPr>
          <p:spPr>
            <a:xfrm>
              <a:off x="9332459" y="909911"/>
              <a:ext cx="648489" cy="648489"/>
            </a:xfrm>
            <a:prstGeom prst="ellipse">
              <a:avLst/>
            </a:prstGeom>
            <a:solidFill>
              <a:schemeClr val="accent4"/>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16" name="Group 115">
              <a:extLst>
                <a:ext uri="{FF2B5EF4-FFF2-40B4-BE49-F238E27FC236}">
                  <a16:creationId xmlns:a16="http://schemas.microsoft.com/office/drawing/2014/main" id="{CD8CBFF9-17E5-4439-BDAD-3E14D6214243}"/>
                </a:ext>
              </a:extLst>
            </p:cNvPr>
            <p:cNvGrpSpPr/>
            <p:nvPr/>
          </p:nvGrpSpPr>
          <p:grpSpPr>
            <a:xfrm>
              <a:off x="9530773" y="1108248"/>
              <a:ext cx="251915" cy="251919"/>
              <a:chOff x="8208963" y="3762375"/>
              <a:chExt cx="306387" cy="306388"/>
            </a:xfrm>
          </p:grpSpPr>
          <p:sp>
            <p:nvSpPr>
              <p:cNvPr id="117" name="Freeform 27">
                <a:extLst>
                  <a:ext uri="{FF2B5EF4-FFF2-40B4-BE49-F238E27FC236}">
                    <a16:creationId xmlns:a16="http://schemas.microsoft.com/office/drawing/2014/main" id="{137E0D5D-118A-42B6-8376-61A15C03531A}"/>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8" name="Freeform 28">
                <a:extLst>
                  <a:ext uri="{FF2B5EF4-FFF2-40B4-BE49-F238E27FC236}">
                    <a16:creationId xmlns:a16="http://schemas.microsoft.com/office/drawing/2014/main" id="{53BDE29E-704D-4793-BB48-9A08EA8400CC}"/>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9" name="Freeform 29">
                <a:extLst>
                  <a:ext uri="{FF2B5EF4-FFF2-40B4-BE49-F238E27FC236}">
                    <a16:creationId xmlns:a16="http://schemas.microsoft.com/office/drawing/2014/main" id="{D8D04AC5-8A70-47EC-B20B-BBA84E2ADFE9}"/>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0" name="Freeform 30">
                <a:extLst>
                  <a:ext uri="{FF2B5EF4-FFF2-40B4-BE49-F238E27FC236}">
                    <a16:creationId xmlns:a16="http://schemas.microsoft.com/office/drawing/2014/main" id="{CBD696E5-199E-4D53-BAFF-FF5CE981A049}"/>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cxnSp>
        <p:nvCxnSpPr>
          <p:cNvPr id="91" name="Straight Connector 90">
            <a:extLst>
              <a:ext uri="{FF2B5EF4-FFF2-40B4-BE49-F238E27FC236}">
                <a16:creationId xmlns:a16="http://schemas.microsoft.com/office/drawing/2014/main" id="{03D9EF58-66B0-4290-81BF-6415FD0F7DDF}"/>
              </a:ext>
            </a:extLst>
          </p:cNvPr>
          <p:cNvCxnSpPr>
            <a:cxnSpLocks/>
          </p:cNvCxnSpPr>
          <p:nvPr/>
        </p:nvCxnSpPr>
        <p:spPr>
          <a:xfrm>
            <a:off x="6096000" y="2021983"/>
            <a:ext cx="0" cy="14681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E6DC294E-9066-4A59-8FE1-4DAA902CD57E}"/>
              </a:ext>
            </a:extLst>
          </p:cNvPr>
          <p:cNvGrpSpPr/>
          <p:nvPr/>
        </p:nvGrpSpPr>
        <p:grpSpPr>
          <a:xfrm>
            <a:off x="5188153" y="1945581"/>
            <a:ext cx="335036" cy="1540646"/>
            <a:chOff x="8638497" y="1574753"/>
            <a:chExt cx="368461" cy="1694350"/>
          </a:xfrm>
        </p:grpSpPr>
        <p:sp>
          <p:nvSpPr>
            <p:cNvPr id="100" name="TextBox 99">
              <a:extLst>
                <a:ext uri="{FF2B5EF4-FFF2-40B4-BE49-F238E27FC236}">
                  <a16:creationId xmlns:a16="http://schemas.microsoft.com/office/drawing/2014/main" id="{1FE5C39A-C9FB-4410-B987-6F9EC0ABE997}"/>
                </a:ext>
              </a:extLst>
            </p:cNvPr>
            <p:cNvSpPr txBox="1"/>
            <p:nvPr/>
          </p:nvSpPr>
          <p:spPr>
            <a:xfrm>
              <a:off x="8654302" y="1574753"/>
              <a:ext cx="352656" cy="236938"/>
            </a:xfrm>
            <a:prstGeom prst="rect">
              <a:avLst/>
            </a:prstGeom>
            <a:noFill/>
          </p:spPr>
          <p:txBody>
            <a:bodyPr wrap="none" lIns="0" tIns="0" rIns="0" bIns="0" rtlCol="0" anchor="t">
              <a:spAutoFit/>
            </a:bodyPr>
            <a:lstStyle/>
            <a:p>
              <a:r>
                <a:rPr lang="en-US" sz="1400" b="1">
                  <a:solidFill>
                    <a:srgbClr val="000000"/>
                  </a:solidFill>
                  <a:latin typeface="Calibri"/>
                  <a:cs typeface="Calibri"/>
                </a:rPr>
                <a:t>Year</a:t>
              </a:r>
            </a:p>
          </p:txBody>
        </p:sp>
        <p:grpSp>
          <p:nvGrpSpPr>
            <p:cNvPr id="101" name="Group 100">
              <a:extLst>
                <a:ext uri="{FF2B5EF4-FFF2-40B4-BE49-F238E27FC236}">
                  <a16:creationId xmlns:a16="http://schemas.microsoft.com/office/drawing/2014/main" id="{A8932DF7-5C4E-4437-AB55-031D62BC3361}"/>
                </a:ext>
              </a:extLst>
            </p:cNvPr>
            <p:cNvGrpSpPr/>
            <p:nvPr/>
          </p:nvGrpSpPr>
          <p:grpSpPr>
            <a:xfrm>
              <a:off x="8638497" y="1925545"/>
              <a:ext cx="349479" cy="1343558"/>
              <a:chOff x="8431947" y="1925545"/>
              <a:chExt cx="349479" cy="1343558"/>
            </a:xfrm>
          </p:grpSpPr>
          <p:sp>
            <p:nvSpPr>
              <p:cNvPr id="104" name="TextBox 103">
                <a:extLst>
                  <a:ext uri="{FF2B5EF4-FFF2-40B4-BE49-F238E27FC236}">
                    <a16:creationId xmlns:a16="http://schemas.microsoft.com/office/drawing/2014/main" id="{D0E836C5-5394-48F3-8036-C36BDA81DC22}"/>
                  </a:ext>
                </a:extLst>
              </p:cNvPr>
              <p:cNvSpPr txBox="1"/>
              <p:nvPr/>
            </p:nvSpPr>
            <p:spPr>
              <a:xfrm>
                <a:off x="8435377" y="1925545"/>
                <a:ext cx="345535" cy="203091"/>
              </a:xfrm>
              <a:prstGeom prst="rect">
                <a:avLst/>
              </a:prstGeom>
              <a:noFill/>
            </p:spPr>
            <p:txBody>
              <a:bodyPr wrap="none" lIns="0" tIns="0" rIns="0" bIns="0" rtlCol="0">
                <a:spAutoFit/>
              </a:bodyPr>
              <a:lstStyle/>
              <a:p>
                <a:r>
                  <a:rPr lang="en-US" sz="1200" b="1">
                    <a:solidFill>
                      <a:srgbClr val="000000"/>
                    </a:solidFill>
                    <a:latin typeface="Calibri"/>
                    <a:cs typeface="Calibri"/>
                  </a:rPr>
                  <a:t>2015</a:t>
                </a:r>
              </a:p>
            </p:txBody>
          </p:sp>
          <p:sp>
            <p:nvSpPr>
              <p:cNvPr id="111" name="TextBox 110">
                <a:extLst>
                  <a:ext uri="{FF2B5EF4-FFF2-40B4-BE49-F238E27FC236}">
                    <a16:creationId xmlns:a16="http://schemas.microsoft.com/office/drawing/2014/main" id="{AA65B47E-C531-4AFB-A72E-E1DA4974A540}"/>
                  </a:ext>
                </a:extLst>
              </p:cNvPr>
              <p:cNvSpPr txBox="1"/>
              <p:nvPr/>
            </p:nvSpPr>
            <p:spPr>
              <a:xfrm>
                <a:off x="8435890" y="2208427"/>
                <a:ext cx="345536" cy="203091"/>
              </a:xfrm>
              <a:prstGeom prst="rect">
                <a:avLst/>
              </a:prstGeom>
              <a:noFill/>
            </p:spPr>
            <p:txBody>
              <a:bodyPr wrap="none" lIns="0" tIns="0" rIns="0" bIns="0" rtlCol="0">
                <a:spAutoFit/>
              </a:bodyPr>
              <a:lstStyle/>
              <a:p>
                <a:r>
                  <a:rPr lang="en-US" sz="1200" b="1">
                    <a:solidFill>
                      <a:srgbClr val="000000"/>
                    </a:solidFill>
                    <a:latin typeface="Calibri"/>
                    <a:cs typeface="Calibri"/>
                  </a:rPr>
                  <a:t>2016</a:t>
                </a:r>
              </a:p>
            </p:txBody>
          </p:sp>
          <p:sp>
            <p:nvSpPr>
              <p:cNvPr id="112" name="TextBox 111">
                <a:extLst>
                  <a:ext uri="{FF2B5EF4-FFF2-40B4-BE49-F238E27FC236}">
                    <a16:creationId xmlns:a16="http://schemas.microsoft.com/office/drawing/2014/main" id="{2DBCFE16-A6E1-4466-BBD8-6627B1073406}"/>
                  </a:ext>
                </a:extLst>
              </p:cNvPr>
              <p:cNvSpPr txBox="1"/>
              <p:nvPr/>
            </p:nvSpPr>
            <p:spPr>
              <a:xfrm>
                <a:off x="8431947" y="2491310"/>
                <a:ext cx="345534" cy="203091"/>
              </a:xfrm>
              <a:prstGeom prst="rect">
                <a:avLst/>
              </a:prstGeom>
              <a:noFill/>
            </p:spPr>
            <p:txBody>
              <a:bodyPr wrap="none" lIns="0" tIns="0" rIns="0" bIns="0" rtlCol="0">
                <a:spAutoFit/>
              </a:bodyPr>
              <a:lstStyle/>
              <a:p>
                <a:r>
                  <a:rPr lang="en-US" sz="1200" b="1">
                    <a:solidFill>
                      <a:srgbClr val="000000"/>
                    </a:solidFill>
                    <a:latin typeface="Calibri"/>
                    <a:cs typeface="Calibri"/>
                  </a:rPr>
                  <a:t>2017</a:t>
                </a:r>
              </a:p>
            </p:txBody>
          </p:sp>
          <p:sp>
            <p:nvSpPr>
              <p:cNvPr id="114" name="TextBox 113">
                <a:extLst>
                  <a:ext uri="{FF2B5EF4-FFF2-40B4-BE49-F238E27FC236}">
                    <a16:creationId xmlns:a16="http://schemas.microsoft.com/office/drawing/2014/main" id="{94205EF6-8826-4042-A924-6029571A6B38}"/>
                  </a:ext>
                </a:extLst>
              </p:cNvPr>
              <p:cNvSpPr txBox="1"/>
              <p:nvPr/>
            </p:nvSpPr>
            <p:spPr>
              <a:xfrm>
                <a:off x="8431947" y="2780913"/>
                <a:ext cx="345534" cy="203089"/>
              </a:xfrm>
              <a:prstGeom prst="rect">
                <a:avLst/>
              </a:prstGeom>
              <a:noFill/>
            </p:spPr>
            <p:txBody>
              <a:bodyPr wrap="none" lIns="0" tIns="0" rIns="0" bIns="0" rtlCol="0">
                <a:spAutoFit/>
              </a:bodyPr>
              <a:lstStyle/>
              <a:p>
                <a:r>
                  <a:rPr lang="en-US" sz="1200" b="1">
                    <a:solidFill>
                      <a:srgbClr val="000000"/>
                    </a:solidFill>
                    <a:latin typeface="Calibri"/>
                    <a:cs typeface="Calibri"/>
                  </a:rPr>
                  <a:t>2018</a:t>
                </a:r>
              </a:p>
            </p:txBody>
          </p:sp>
          <p:sp>
            <p:nvSpPr>
              <p:cNvPr id="79" name="TextBox 78">
                <a:extLst>
                  <a:ext uri="{FF2B5EF4-FFF2-40B4-BE49-F238E27FC236}">
                    <a16:creationId xmlns:a16="http://schemas.microsoft.com/office/drawing/2014/main" id="{B8F20749-8FA5-4E6B-96A2-3E396AF912CF}"/>
                  </a:ext>
                </a:extLst>
              </p:cNvPr>
              <p:cNvSpPr txBox="1"/>
              <p:nvPr/>
            </p:nvSpPr>
            <p:spPr>
              <a:xfrm>
                <a:off x="8431947" y="3066013"/>
                <a:ext cx="345534" cy="203090"/>
              </a:xfrm>
              <a:prstGeom prst="rect">
                <a:avLst/>
              </a:prstGeom>
              <a:noFill/>
            </p:spPr>
            <p:txBody>
              <a:bodyPr wrap="none" lIns="0" tIns="0" rIns="0" bIns="0" rtlCol="0">
                <a:spAutoFit/>
              </a:bodyPr>
              <a:lstStyle/>
              <a:p>
                <a:r>
                  <a:rPr lang="en-US" sz="1200" b="1">
                    <a:solidFill>
                      <a:srgbClr val="000000"/>
                    </a:solidFill>
                    <a:latin typeface="Calibri"/>
                    <a:cs typeface="Calibri"/>
                  </a:rPr>
                  <a:t>2019</a:t>
                </a:r>
              </a:p>
            </p:txBody>
          </p:sp>
        </p:grpSp>
      </p:grpSp>
      <p:grpSp>
        <p:nvGrpSpPr>
          <p:cNvPr id="93" name="Group 92">
            <a:extLst>
              <a:ext uri="{FF2B5EF4-FFF2-40B4-BE49-F238E27FC236}">
                <a16:creationId xmlns:a16="http://schemas.microsoft.com/office/drawing/2014/main" id="{9FD5C623-272D-4A25-88FD-66061260D445}"/>
              </a:ext>
            </a:extLst>
          </p:cNvPr>
          <p:cNvGrpSpPr/>
          <p:nvPr/>
        </p:nvGrpSpPr>
        <p:grpSpPr>
          <a:xfrm>
            <a:off x="6475253" y="1945580"/>
            <a:ext cx="839910" cy="1536071"/>
            <a:chOff x="9818207" y="1574753"/>
            <a:chExt cx="923706" cy="1689320"/>
          </a:xfrm>
        </p:grpSpPr>
        <p:sp>
          <p:nvSpPr>
            <p:cNvPr id="94" name="TextBox 93">
              <a:extLst>
                <a:ext uri="{FF2B5EF4-FFF2-40B4-BE49-F238E27FC236}">
                  <a16:creationId xmlns:a16="http://schemas.microsoft.com/office/drawing/2014/main" id="{4C7EBD2C-B761-4A27-8174-FF04BB169EE2}"/>
                </a:ext>
              </a:extLst>
            </p:cNvPr>
            <p:cNvSpPr txBox="1"/>
            <p:nvPr/>
          </p:nvSpPr>
          <p:spPr>
            <a:xfrm>
              <a:off x="9818207" y="1574753"/>
              <a:ext cx="923706" cy="236938"/>
            </a:xfrm>
            <a:prstGeom prst="rect">
              <a:avLst/>
            </a:prstGeom>
            <a:noFill/>
          </p:spPr>
          <p:txBody>
            <a:bodyPr wrap="none" lIns="0" tIns="0" rIns="0" bIns="0" rtlCol="0">
              <a:spAutoFit/>
            </a:bodyPr>
            <a:lstStyle/>
            <a:p>
              <a:r>
                <a:rPr lang="en-US" sz="1400" b="1">
                  <a:solidFill>
                    <a:srgbClr val="000000"/>
                  </a:solidFill>
                  <a:latin typeface="Calibri"/>
                  <a:cs typeface="Calibri"/>
                </a:rPr>
                <a:t>Complaints</a:t>
              </a:r>
            </a:p>
          </p:txBody>
        </p:sp>
        <p:grpSp>
          <p:nvGrpSpPr>
            <p:cNvPr id="95" name="Group 94">
              <a:extLst>
                <a:ext uri="{FF2B5EF4-FFF2-40B4-BE49-F238E27FC236}">
                  <a16:creationId xmlns:a16="http://schemas.microsoft.com/office/drawing/2014/main" id="{57668251-FEF5-4B3B-93CE-B4F6AA06BE4B}"/>
                </a:ext>
              </a:extLst>
            </p:cNvPr>
            <p:cNvGrpSpPr/>
            <p:nvPr/>
          </p:nvGrpSpPr>
          <p:grpSpPr>
            <a:xfrm>
              <a:off x="10044354" y="1925545"/>
              <a:ext cx="578156" cy="1338528"/>
              <a:chOff x="10002235" y="1925545"/>
              <a:chExt cx="578156" cy="1338528"/>
            </a:xfrm>
          </p:grpSpPr>
          <p:sp>
            <p:nvSpPr>
              <p:cNvPr id="96" name="TextBox 95">
                <a:extLst>
                  <a:ext uri="{FF2B5EF4-FFF2-40B4-BE49-F238E27FC236}">
                    <a16:creationId xmlns:a16="http://schemas.microsoft.com/office/drawing/2014/main" id="{FAEBF114-CC6A-4365-AFB3-0628AD6639B9}"/>
                  </a:ext>
                </a:extLst>
              </p:cNvPr>
              <p:cNvSpPr txBox="1"/>
              <p:nvPr/>
            </p:nvSpPr>
            <p:spPr>
              <a:xfrm>
                <a:off x="10014490" y="1925545"/>
                <a:ext cx="565901"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-22.58%</a:t>
                </a:r>
              </a:p>
            </p:txBody>
          </p:sp>
          <p:sp>
            <p:nvSpPr>
              <p:cNvPr id="97" name="TextBox 96">
                <a:extLst>
                  <a:ext uri="{FF2B5EF4-FFF2-40B4-BE49-F238E27FC236}">
                    <a16:creationId xmlns:a16="http://schemas.microsoft.com/office/drawing/2014/main" id="{5B0073E1-CB2C-4D9D-89BF-674FBF65A2FF}"/>
                  </a:ext>
                </a:extLst>
              </p:cNvPr>
              <p:cNvSpPr txBox="1"/>
              <p:nvPr/>
            </p:nvSpPr>
            <p:spPr>
              <a:xfrm>
                <a:off x="10004158" y="2201504"/>
                <a:ext cx="514776"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14.47%</a:t>
                </a:r>
              </a:p>
            </p:txBody>
          </p:sp>
          <p:sp>
            <p:nvSpPr>
              <p:cNvPr id="98" name="TextBox 97">
                <a:extLst>
                  <a:ext uri="{FF2B5EF4-FFF2-40B4-BE49-F238E27FC236}">
                    <a16:creationId xmlns:a16="http://schemas.microsoft.com/office/drawing/2014/main" id="{40F1202F-AC71-46DD-8FF4-81BB48CFDC4D}"/>
                  </a:ext>
                </a:extLst>
              </p:cNvPr>
              <p:cNvSpPr txBox="1"/>
              <p:nvPr/>
            </p:nvSpPr>
            <p:spPr>
              <a:xfrm>
                <a:off x="10002235" y="2468204"/>
                <a:ext cx="428393"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9.32%</a:t>
                </a:r>
              </a:p>
            </p:txBody>
          </p:sp>
          <p:sp>
            <p:nvSpPr>
              <p:cNvPr id="99" name="TextBox 98">
                <a:extLst>
                  <a:ext uri="{FF2B5EF4-FFF2-40B4-BE49-F238E27FC236}">
                    <a16:creationId xmlns:a16="http://schemas.microsoft.com/office/drawing/2014/main" id="{15EB4BF7-8E13-4602-8F74-254BDD8F6EE2}"/>
                  </a:ext>
                </a:extLst>
              </p:cNvPr>
              <p:cNvSpPr txBox="1"/>
              <p:nvPr/>
            </p:nvSpPr>
            <p:spPr>
              <a:xfrm>
                <a:off x="10002235" y="2757808"/>
                <a:ext cx="479518"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-3.48%</a:t>
                </a:r>
              </a:p>
            </p:txBody>
          </p:sp>
          <p:sp>
            <p:nvSpPr>
              <p:cNvPr id="80" name="TextBox 79">
                <a:extLst>
                  <a:ext uri="{FF2B5EF4-FFF2-40B4-BE49-F238E27FC236}">
                    <a16:creationId xmlns:a16="http://schemas.microsoft.com/office/drawing/2014/main" id="{1939264E-8060-49B1-8B4B-D813CD4D2D9E}"/>
                  </a:ext>
                </a:extLst>
              </p:cNvPr>
              <p:cNvSpPr txBox="1"/>
              <p:nvPr/>
            </p:nvSpPr>
            <p:spPr>
              <a:xfrm>
                <a:off x="10002235" y="3060984"/>
                <a:ext cx="514776"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36.88%</a:t>
                </a:r>
              </a:p>
            </p:txBody>
          </p:sp>
        </p:grpSp>
      </p:grpSp>
      <p:sp>
        <p:nvSpPr>
          <p:cNvPr id="70" name="Rectangle 69">
            <a:extLst>
              <a:ext uri="{FF2B5EF4-FFF2-40B4-BE49-F238E27FC236}">
                <a16:creationId xmlns:a16="http://schemas.microsoft.com/office/drawing/2014/main" id="{F0BF8C67-E84F-4A8A-8F4B-0EAEF47AA170}"/>
              </a:ext>
            </a:extLst>
          </p:cNvPr>
          <p:cNvSpPr/>
          <p:nvPr/>
        </p:nvSpPr>
        <p:spPr>
          <a:xfrm>
            <a:off x="7966045" y="1716519"/>
            <a:ext cx="3012132" cy="193996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00"/>
              </a:solidFill>
              <a:latin typeface="Calibri"/>
              <a:cs typeface="Calibri"/>
            </a:endParaRPr>
          </a:p>
        </p:txBody>
      </p:sp>
      <p:grpSp>
        <p:nvGrpSpPr>
          <p:cNvPr id="72" name="Group 71">
            <a:extLst>
              <a:ext uri="{FF2B5EF4-FFF2-40B4-BE49-F238E27FC236}">
                <a16:creationId xmlns:a16="http://schemas.microsoft.com/office/drawing/2014/main" id="{3EF55B99-3CC2-47E5-B84C-05363387BB30}"/>
              </a:ext>
            </a:extLst>
          </p:cNvPr>
          <p:cNvGrpSpPr/>
          <p:nvPr/>
        </p:nvGrpSpPr>
        <p:grpSpPr>
          <a:xfrm>
            <a:off x="9177310" y="1349827"/>
            <a:ext cx="589661" cy="589661"/>
            <a:chOff x="3752994" y="2076676"/>
            <a:chExt cx="702967" cy="702967"/>
          </a:xfrm>
        </p:grpSpPr>
        <p:sp>
          <p:nvSpPr>
            <p:cNvPr id="75" name="Oval 74">
              <a:extLst>
                <a:ext uri="{FF2B5EF4-FFF2-40B4-BE49-F238E27FC236}">
                  <a16:creationId xmlns:a16="http://schemas.microsoft.com/office/drawing/2014/main" id="{7AA76941-120B-4499-978E-10670AB7F5CF}"/>
                </a:ext>
              </a:extLst>
            </p:cNvPr>
            <p:cNvSpPr/>
            <p:nvPr/>
          </p:nvSpPr>
          <p:spPr>
            <a:xfrm>
              <a:off x="3752994" y="2076676"/>
              <a:ext cx="702967" cy="702967"/>
            </a:xfrm>
            <a:prstGeom prst="ellipse">
              <a:avLst/>
            </a:prstGeom>
            <a:solidFill>
              <a:schemeClr val="tx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76" name="Group 75">
              <a:extLst>
                <a:ext uri="{FF2B5EF4-FFF2-40B4-BE49-F238E27FC236}">
                  <a16:creationId xmlns:a16="http://schemas.microsoft.com/office/drawing/2014/main" id="{AB864134-5363-4956-B86A-2A6F26C726AA}"/>
                </a:ext>
              </a:extLst>
            </p:cNvPr>
            <p:cNvGrpSpPr/>
            <p:nvPr/>
          </p:nvGrpSpPr>
          <p:grpSpPr>
            <a:xfrm>
              <a:off x="3919769" y="2340342"/>
              <a:ext cx="369417" cy="175634"/>
              <a:chOff x="4254500" y="2100263"/>
              <a:chExt cx="1906588" cy="906463"/>
            </a:xfrm>
          </p:grpSpPr>
          <p:sp>
            <p:nvSpPr>
              <p:cNvPr id="77" name="Freeform 5">
                <a:extLst>
                  <a:ext uri="{FF2B5EF4-FFF2-40B4-BE49-F238E27FC236}">
                    <a16:creationId xmlns:a16="http://schemas.microsoft.com/office/drawing/2014/main" id="{2440F9B9-A690-4F21-9A93-5DA206F3A392}"/>
                  </a:ext>
                </a:extLst>
              </p:cNvPr>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8" name="Freeform 6">
                <a:extLst>
                  <a:ext uri="{FF2B5EF4-FFF2-40B4-BE49-F238E27FC236}">
                    <a16:creationId xmlns:a16="http://schemas.microsoft.com/office/drawing/2014/main" id="{E61D1565-25AC-4E47-BE37-574535901803}"/>
                  </a:ext>
                </a:extLst>
              </p:cNvPr>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1" name="Freeform 7">
                <a:extLst>
                  <a:ext uri="{FF2B5EF4-FFF2-40B4-BE49-F238E27FC236}">
                    <a16:creationId xmlns:a16="http://schemas.microsoft.com/office/drawing/2014/main" id="{2E020C80-4730-4D7E-AB5F-9539A898A45B}"/>
                  </a:ext>
                </a:extLst>
              </p:cNvPr>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5" name="Group 4">
            <a:extLst>
              <a:ext uri="{FF2B5EF4-FFF2-40B4-BE49-F238E27FC236}">
                <a16:creationId xmlns:a16="http://schemas.microsoft.com/office/drawing/2014/main" id="{62EFE367-481F-4FB1-85B2-2A6DBD2E850E}"/>
              </a:ext>
            </a:extLst>
          </p:cNvPr>
          <p:cNvGrpSpPr/>
          <p:nvPr/>
        </p:nvGrpSpPr>
        <p:grpSpPr>
          <a:xfrm>
            <a:off x="8534896" y="2182220"/>
            <a:ext cx="1874430" cy="1200977"/>
            <a:chOff x="8534896" y="2209319"/>
            <a:chExt cx="1874430" cy="1200977"/>
          </a:xfrm>
        </p:grpSpPr>
        <p:sp>
          <p:nvSpPr>
            <p:cNvPr id="73" name="TextBox 72">
              <a:extLst>
                <a:ext uri="{FF2B5EF4-FFF2-40B4-BE49-F238E27FC236}">
                  <a16:creationId xmlns:a16="http://schemas.microsoft.com/office/drawing/2014/main" id="{3DF4D73B-2BF3-4794-B5DD-694C114EB82B}"/>
                </a:ext>
              </a:extLst>
            </p:cNvPr>
            <p:cNvSpPr txBox="1"/>
            <p:nvPr/>
          </p:nvSpPr>
          <p:spPr>
            <a:xfrm>
              <a:off x="8534896" y="2794743"/>
              <a:ext cx="1874430" cy="615553"/>
            </a:xfrm>
            <a:prstGeom prst="rect">
              <a:avLst/>
            </a:prstGeom>
            <a:noFill/>
          </p:spPr>
          <p:txBody>
            <a:bodyPr wrap="square" lIns="0" tIns="0" rIns="0" bIns="0" rtlCol="0" anchor="t">
              <a:spAutoFit/>
            </a:bodyPr>
            <a:lstStyle/>
            <a:p>
              <a:pPr algn="ctr"/>
              <a:r>
                <a:rPr lang="en-US" sz="2000" b="1">
                  <a:solidFill>
                    <a:srgbClr val="000000"/>
                  </a:solidFill>
                  <a:latin typeface="Calibri"/>
                  <a:cs typeface="Calibri"/>
                </a:rPr>
                <a:t>Average Resolution Time</a:t>
              </a:r>
            </a:p>
          </p:txBody>
        </p:sp>
        <p:sp>
          <p:nvSpPr>
            <p:cNvPr id="74" name="TextBox 73">
              <a:extLst>
                <a:ext uri="{FF2B5EF4-FFF2-40B4-BE49-F238E27FC236}">
                  <a16:creationId xmlns:a16="http://schemas.microsoft.com/office/drawing/2014/main" id="{E712A0B8-1829-4B3A-AB58-87B5284DAD15}"/>
                </a:ext>
              </a:extLst>
            </p:cNvPr>
            <p:cNvSpPr txBox="1"/>
            <p:nvPr/>
          </p:nvSpPr>
          <p:spPr>
            <a:xfrm>
              <a:off x="8752397" y="2209319"/>
              <a:ext cx="1439432" cy="553998"/>
            </a:xfrm>
            <a:prstGeom prst="rect">
              <a:avLst/>
            </a:prstGeom>
            <a:noFill/>
          </p:spPr>
          <p:txBody>
            <a:bodyPr wrap="none" lIns="0" tIns="0" rIns="0" bIns="0" rtlCol="0" anchor="t">
              <a:spAutoFit/>
            </a:bodyPr>
            <a:lstStyle/>
            <a:p>
              <a:pPr algn="ctr"/>
              <a:r>
                <a:rPr lang="en-US" sz="3600" b="1">
                  <a:solidFill>
                    <a:srgbClr val="000000"/>
                  </a:solidFill>
                  <a:latin typeface="Calibri"/>
                  <a:cs typeface="Calibri"/>
                </a:rPr>
                <a:t>17 days</a:t>
              </a:r>
            </a:p>
          </p:txBody>
        </p:sp>
      </p:grpSp>
      <p:grpSp>
        <p:nvGrpSpPr>
          <p:cNvPr id="154" name="Group 153">
            <a:extLst>
              <a:ext uri="{FF2B5EF4-FFF2-40B4-BE49-F238E27FC236}">
                <a16:creationId xmlns:a16="http://schemas.microsoft.com/office/drawing/2014/main" id="{C62767BC-78F1-4843-9034-06405DB2036A}"/>
              </a:ext>
            </a:extLst>
          </p:cNvPr>
          <p:cNvGrpSpPr/>
          <p:nvPr/>
        </p:nvGrpSpPr>
        <p:grpSpPr>
          <a:xfrm>
            <a:off x="1342188" y="4082607"/>
            <a:ext cx="4458983" cy="2158567"/>
            <a:chOff x="867913" y="3748096"/>
            <a:chExt cx="4903841" cy="2373919"/>
          </a:xfrm>
        </p:grpSpPr>
        <p:sp>
          <p:nvSpPr>
            <p:cNvPr id="155" name="Rectangle 154">
              <a:extLst>
                <a:ext uri="{FF2B5EF4-FFF2-40B4-BE49-F238E27FC236}">
                  <a16:creationId xmlns:a16="http://schemas.microsoft.com/office/drawing/2014/main" id="{A2FA3627-3A00-4E8B-958A-2B0B9720AB24}"/>
                </a:ext>
              </a:extLst>
            </p:cNvPr>
            <p:cNvSpPr/>
            <p:nvPr/>
          </p:nvSpPr>
          <p:spPr>
            <a:xfrm>
              <a:off x="867913" y="3748096"/>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00"/>
                </a:solidFill>
                <a:latin typeface="Calibri"/>
                <a:cs typeface="Calibri"/>
              </a:endParaRPr>
            </a:p>
          </p:txBody>
        </p:sp>
        <p:grpSp>
          <p:nvGrpSpPr>
            <p:cNvPr id="156" name="Group 155">
              <a:extLst>
                <a:ext uri="{FF2B5EF4-FFF2-40B4-BE49-F238E27FC236}">
                  <a16:creationId xmlns:a16="http://schemas.microsoft.com/office/drawing/2014/main" id="{A0AF5BE9-52E8-41FA-A2DE-D0D7936585A0}"/>
                </a:ext>
              </a:extLst>
            </p:cNvPr>
            <p:cNvGrpSpPr/>
            <p:nvPr/>
          </p:nvGrpSpPr>
          <p:grpSpPr>
            <a:xfrm>
              <a:off x="1031816" y="4497300"/>
              <a:ext cx="3977357" cy="1624715"/>
              <a:chOff x="956846" y="4167399"/>
              <a:chExt cx="3977357" cy="1624715"/>
            </a:xfrm>
          </p:grpSpPr>
          <p:sp>
            <p:nvSpPr>
              <p:cNvPr id="158" name="TextBox 157">
                <a:extLst>
                  <a:ext uri="{FF2B5EF4-FFF2-40B4-BE49-F238E27FC236}">
                    <a16:creationId xmlns:a16="http://schemas.microsoft.com/office/drawing/2014/main" id="{64F2F06E-00C7-47B5-9EAC-EF1AB83F716A}"/>
                  </a:ext>
                </a:extLst>
              </p:cNvPr>
              <p:cNvSpPr txBox="1"/>
              <p:nvPr/>
            </p:nvSpPr>
            <p:spPr>
              <a:xfrm>
                <a:off x="3802402" y="4167399"/>
                <a:ext cx="1131801" cy="1624715"/>
              </a:xfrm>
              <a:prstGeom prst="rect">
                <a:avLst/>
              </a:prstGeom>
              <a:noFill/>
            </p:spPr>
            <p:txBody>
              <a:bodyPr wrap="none" lIns="0" tIns="0" rIns="0" bIns="0" rtlCol="0" anchor="ctr">
                <a:spAutoFit/>
              </a:bodyPr>
              <a:lstStyle/>
              <a:p>
                <a:r>
                  <a:rPr lang="en-US" sz="1600" b="1">
                    <a:solidFill>
                      <a:srgbClr val="000000"/>
                    </a:solidFill>
                    <a:latin typeface="Calibri"/>
                    <a:ea typeface="+mn-lt"/>
                    <a:cs typeface="Calibri"/>
                  </a:rPr>
                  <a:t>60614 – 512</a:t>
                </a:r>
              </a:p>
              <a:p>
                <a:r>
                  <a:rPr lang="en-US" sz="1600" b="1">
                    <a:solidFill>
                      <a:srgbClr val="000000"/>
                    </a:solidFill>
                    <a:latin typeface="Calibri"/>
                    <a:ea typeface="+mn-lt"/>
                    <a:cs typeface="Calibri"/>
                  </a:rPr>
                  <a:t>60617 – 401</a:t>
                </a:r>
              </a:p>
              <a:p>
                <a:r>
                  <a:rPr lang="en-US" sz="1600" b="1">
                    <a:solidFill>
                      <a:srgbClr val="000000"/>
                    </a:solidFill>
                    <a:latin typeface="Calibri"/>
                    <a:ea typeface="+mn-lt"/>
                    <a:cs typeface="Calibri"/>
                  </a:rPr>
                  <a:t>60647 – 256</a:t>
                </a:r>
              </a:p>
              <a:p>
                <a:r>
                  <a:rPr lang="en-US" sz="1600" b="1">
                    <a:solidFill>
                      <a:srgbClr val="000000"/>
                    </a:solidFill>
                    <a:latin typeface="Calibri"/>
                    <a:ea typeface="+mn-lt"/>
                    <a:cs typeface="Calibri"/>
                  </a:rPr>
                  <a:t>60610 – 212</a:t>
                </a:r>
              </a:p>
              <a:p>
                <a:r>
                  <a:rPr lang="en-US" sz="1600" b="1">
                    <a:solidFill>
                      <a:srgbClr val="000000"/>
                    </a:solidFill>
                    <a:latin typeface="Calibri"/>
                    <a:ea typeface="+mn-lt"/>
                    <a:cs typeface="Calibri"/>
                  </a:rPr>
                  <a:t>60618 – 203</a:t>
                </a:r>
              </a:p>
              <a:p>
                <a:endParaRPr lang="en-US" sz="1600" b="1">
                  <a:solidFill>
                    <a:srgbClr val="000000"/>
                  </a:solidFill>
                  <a:latin typeface="Calibri"/>
                  <a:cs typeface="Calibri"/>
                </a:endParaRPr>
              </a:p>
            </p:txBody>
          </p:sp>
          <p:cxnSp>
            <p:nvCxnSpPr>
              <p:cNvPr id="159" name="Straight Connector 158">
                <a:extLst>
                  <a:ext uri="{FF2B5EF4-FFF2-40B4-BE49-F238E27FC236}">
                    <a16:creationId xmlns:a16="http://schemas.microsoft.com/office/drawing/2014/main" id="{623584F9-A2FE-47DE-94BA-AE3A560B1A6F}"/>
                  </a:ext>
                </a:extLst>
              </p:cNvPr>
              <p:cNvCxnSpPr/>
              <p:nvPr/>
            </p:nvCxnSpPr>
            <p:spPr>
              <a:xfrm>
                <a:off x="3595605" y="4432374"/>
                <a:ext cx="0" cy="814387"/>
              </a:xfrm>
              <a:prstGeom prst="line">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64B1758C-9D80-4E19-9CDD-974910139B40}"/>
                  </a:ext>
                </a:extLst>
              </p:cNvPr>
              <p:cNvSpPr txBox="1"/>
              <p:nvPr/>
            </p:nvSpPr>
            <p:spPr>
              <a:xfrm>
                <a:off x="956846" y="4432374"/>
                <a:ext cx="2507227" cy="812358"/>
              </a:xfrm>
              <a:prstGeom prst="rect">
                <a:avLst/>
              </a:prstGeom>
              <a:noFill/>
            </p:spPr>
            <p:txBody>
              <a:bodyPr wrap="square" lIns="0" tIns="0" rIns="0" bIns="0" rtlCol="0" anchor="t">
                <a:spAutoFit/>
              </a:bodyPr>
              <a:lstStyle/>
              <a:p>
                <a:pPr algn="r"/>
                <a:r>
                  <a:rPr lang="en-US" sz="1600" b="1" dirty="0">
                    <a:solidFill>
                      <a:srgbClr val="000000"/>
                    </a:solidFill>
                    <a:latin typeface="Calibri"/>
                    <a:cs typeface="Calibri"/>
                  </a:rPr>
                  <a:t>47% of the zip codes have 90% of all complaints in Chicago</a:t>
                </a:r>
              </a:p>
            </p:txBody>
          </p:sp>
        </p:grpSp>
        <p:sp>
          <p:nvSpPr>
            <p:cNvPr id="157" name="TextBox 156">
              <a:extLst>
                <a:ext uri="{FF2B5EF4-FFF2-40B4-BE49-F238E27FC236}">
                  <a16:creationId xmlns:a16="http://schemas.microsoft.com/office/drawing/2014/main" id="{D295DAEB-2E65-468A-9A57-4385E8440468}"/>
                </a:ext>
              </a:extLst>
            </p:cNvPr>
            <p:cNvSpPr txBox="1"/>
            <p:nvPr/>
          </p:nvSpPr>
          <p:spPr>
            <a:xfrm>
              <a:off x="2209187" y="3956466"/>
              <a:ext cx="1929349" cy="406179"/>
            </a:xfrm>
            <a:prstGeom prst="rect">
              <a:avLst/>
            </a:prstGeom>
            <a:noFill/>
          </p:spPr>
          <p:txBody>
            <a:bodyPr wrap="none" lIns="0" tIns="0" rIns="0" bIns="0" rtlCol="0">
              <a:spAutoFit/>
            </a:bodyPr>
            <a:lstStyle/>
            <a:p>
              <a:pPr>
                <a:tabLst>
                  <a:tab pos="347663" algn="l"/>
                </a:tabLst>
              </a:pPr>
              <a:r>
                <a:rPr lang="en-US" sz="2400" b="1">
                  <a:solidFill>
                    <a:srgbClr val="000000"/>
                  </a:solidFill>
                  <a:latin typeface="Calibri"/>
                  <a:cs typeface="Calibri"/>
                </a:rPr>
                <a:t>Top Zip Codes</a:t>
              </a:r>
            </a:p>
          </p:txBody>
        </p:sp>
      </p:grpSp>
      <p:grpSp>
        <p:nvGrpSpPr>
          <p:cNvPr id="84" name="Group 83">
            <a:extLst>
              <a:ext uri="{FF2B5EF4-FFF2-40B4-BE49-F238E27FC236}">
                <a16:creationId xmlns:a16="http://schemas.microsoft.com/office/drawing/2014/main" id="{EBD1D3F8-F4D4-4D86-9C2D-982F87E421D5}"/>
              </a:ext>
            </a:extLst>
          </p:cNvPr>
          <p:cNvGrpSpPr/>
          <p:nvPr/>
        </p:nvGrpSpPr>
        <p:grpSpPr>
          <a:xfrm>
            <a:off x="6085083" y="4082607"/>
            <a:ext cx="4755008" cy="2121101"/>
            <a:chOff x="867913" y="3748096"/>
            <a:chExt cx="4903841" cy="2332715"/>
          </a:xfrm>
        </p:grpSpPr>
        <p:sp>
          <p:nvSpPr>
            <p:cNvPr id="85" name="Rectangle 84">
              <a:extLst>
                <a:ext uri="{FF2B5EF4-FFF2-40B4-BE49-F238E27FC236}">
                  <a16:creationId xmlns:a16="http://schemas.microsoft.com/office/drawing/2014/main" id="{EA222AEB-CB31-41AF-98F3-151E50BA18D4}"/>
                </a:ext>
              </a:extLst>
            </p:cNvPr>
            <p:cNvSpPr/>
            <p:nvPr/>
          </p:nvSpPr>
          <p:spPr>
            <a:xfrm>
              <a:off x="867913" y="3748096"/>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00"/>
                </a:solidFill>
                <a:latin typeface="Calibri"/>
                <a:cs typeface="Calibri"/>
              </a:endParaRPr>
            </a:p>
          </p:txBody>
        </p:sp>
        <p:grpSp>
          <p:nvGrpSpPr>
            <p:cNvPr id="86" name="Group 85">
              <a:extLst>
                <a:ext uri="{FF2B5EF4-FFF2-40B4-BE49-F238E27FC236}">
                  <a16:creationId xmlns:a16="http://schemas.microsoft.com/office/drawing/2014/main" id="{C8B1C029-A278-43FD-A475-69F9367F8D09}"/>
                </a:ext>
              </a:extLst>
            </p:cNvPr>
            <p:cNvGrpSpPr/>
            <p:nvPr/>
          </p:nvGrpSpPr>
          <p:grpSpPr>
            <a:xfrm>
              <a:off x="895597" y="4673969"/>
              <a:ext cx="4735684" cy="1221346"/>
              <a:chOff x="820627" y="4344068"/>
              <a:chExt cx="4735684" cy="1221346"/>
            </a:xfrm>
          </p:grpSpPr>
          <p:cxnSp>
            <p:nvCxnSpPr>
              <p:cNvPr id="102" name="Straight Connector 101">
                <a:extLst>
                  <a:ext uri="{FF2B5EF4-FFF2-40B4-BE49-F238E27FC236}">
                    <a16:creationId xmlns:a16="http://schemas.microsoft.com/office/drawing/2014/main" id="{6A7AA909-8C4A-43E3-B085-B3203FB5574B}"/>
                  </a:ext>
                </a:extLst>
              </p:cNvPr>
              <p:cNvCxnSpPr>
                <a:cxnSpLocks/>
              </p:cNvCxnSpPr>
              <p:nvPr/>
            </p:nvCxnSpPr>
            <p:spPr>
              <a:xfrm>
                <a:off x="3244862" y="4584552"/>
                <a:ext cx="0" cy="980862"/>
              </a:xfrm>
              <a:prstGeom prst="line">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94179C9-5152-4AD7-AA69-3C4FB288E487}"/>
                  </a:ext>
                </a:extLst>
              </p:cNvPr>
              <p:cNvSpPr txBox="1"/>
              <p:nvPr/>
            </p:nvSpPr>
            <p:spPr>
              <a:xfrm>
                <a:off x="820627" y="4689567"/>
                <a:ext cx="2356042" cy="710813"/>
              </a:xfrm>
              <a:prstGeom prst="rect">
                <a:avLst/>
              </a:prstGeom>
              <a:noFill/>
            </p:spPr>
            <p:txBody>
              <a:bodyPr wrap="none" lIns="0" tIns="0" rIns="0" bIns="0" rtlCol="0" anchor="ctr">
                <a:spAutoFit/>
              </a:bodyPr>
              <a:lstStyle/>
              <a:p>
                <a:pPr algn="ctr" fontAlgn="ctr"/>
                <a:r>
                  <a:rPr lang="en-US" sz="1400" b="1">
                    <a:solidFill>
                      <a:srgbClr val="000000"/>
                    </a:solidFill>
                    <a:latin typeface="Calibri"/>
                    <a:cs typeface="Calibri"/>
                  </a:rPr>
                  <a:t>Day – 2014-05-30 (25)</a:t>
                </a:r>
                <a:endParaRPr lang="zh-CN" altLang="en-US"/>
              </a:p>
              <a:p>
                <a:pPr algn="ctr" fontAlgn="ctr"/>
                <a:r>
                  <a:rPr lang="en-US" sz="1400" b="1">
                    <a:solidFill>
                      <a:srgbClr val="000000"/>
                    </a:solidFill>
                    <a:latin typeface="Calibri"/>
                    <a:cs typeface="Calibri"/>
                  </a:rPr>
                  <a:t>Month – September 2019(185)</a:t>
                </a:r>
              </a:p>
              <a:p>
                <a:pPr algn="ctr" fontAlgn="ctr"/>
                <a:r>
                  <a:rPr lang="en-US" sz="1400" b="1">
                    <a:solidFill>
                      <a:srgbClr val="000000"/>
                    </a:solidFill>
                    <a:latin typeface="Calibri"/>
                    <a:cs typeface="Calibri"/>
                  </a:rPr>
                  <a:t>Year – 2019 (1440)</a:t>
                </a:r>
              </a:p>
            </p:txBody>
          </p:sp>
          <p:sp>
            <p:nvSpPr>
              <p:cNvPr id="106" name="TextBox 105">
                <a:extLst>
                  <a:ext uri="{FF2B5EF4-FFF2-40B4-BE49-F238E27FC236}">
                    <a16:creationId xmlns:a16="http://schemas.microsoft.com/office/drawing/2014/main" id="{CD0E0BC4-B9EF-4F41-9809-58005EB7192D}"/>
                  </a:ext>
                </a:extLst>
              </p:cNvPr>
              <p:cNvSpPr txBox="1"/>
              <p:nvPr/>
            </p:nvSpPr>
            <p:spPr>
              <a:xfrm>
                <a:off x="3425564" y="4676370"/>
                <a:ext cx="2130747" cy="710813"/>
              </a:xfrm>
              <a:prstGeom prst="rect">
                <a:avLst/>
              </a:prstGeom>
              <a:noFill/>
            </p:spPr>
            <p:txBody>
              <a:bodyPr wrap="none" lIns="0" tIns="0" rIns="0" bIns="0" rtlCol="0" anchor="ctr">
                <a:spAutoFit/>
              </a:bodyPr>
              <a:lstStyle/>
              <a:p>
                <a:pPr algn="ctr" fontAlgn="ctr"/>
                <a:r>
                  <a:rPr lang="en-US" sz="1400" b="1">
                    <a:solidFill>
                      <a:srgbClr val="000000"/>
                    </a:solidFill>
                    <a:latin typeface="Calibri"/>
                    <a:cs typeface="Calibri"/>
                  </a:rPr>
                  <a:t>Day – 2015-04-29 (1)</a:t>
                </a:r>
                <a:endParaRPr lang="zh-CN" altLang="en-US"/>
              </a:p>
              <a:p>
                <a:pPr algn="ctr" fontAlgn="ctr"/>
                <a:r>
                  <a:rPr lang="en-US" sz="1400" b="1">
                    <a:solidFill>
                      <a:srgbClr val="000000"/>
                    </a:solidFill>
                    <a:latin typeface="Calibri"/>
                    <a:cs typeface="Calibri"/>
                  </a:rPr>
                  <a:t>Month – February 2015 (41)</a:t>
                </a:r>
              </a:p>
              <a:p>
                <a:pPr algn="ctr" fontAlgn="ctr"/>
                <a:r>
                  <a:rPr lang="en-US" sz="1400" b="1">
                    <a:solidFill>
                      <a:srgbClr val="000000"/>
                    </a:solidFill>
                    <a:latin typeface="Calibri"/>
                    <a:cs typeface="Calibri"/>
                  </a:rPr>
                  <a:t>Year – 2015 (871)</a:t>
                </a:r>
              </a:p>
            </p:txBody>
          </p:sp>
          <p:sp>
            <p:nvSpPr>
              <p:cNvPr id="107" name="TextBox 106">
                <a:extLst>
                  <a:ext uri="{FF2B5EF4-FFF2-40B4-BE49-F238E27FC236}">
                    <a16:creationId xmlns:a16="http://schemas.microsoft.com/office/drawing/2014/main" id="{4DD883C3-8BE1-4210-86AE-01221425AEDE}"/>
                  </a:ext>
                </a:extLst>
              </p:cNvPr>
              <p:cNvSpPr txBox="1"/>
              <p:nvPr/>
            </p:nvSpPr>
            <p:spPr>
              <a:xfrm>
                <a:off x="1249621" y="4344068"/>
                <a:ext cx="1305548" cy="236938"/>
              </a:xfrm>
              <a:prstGeom prst="rect">
                <a:avLst/>
              </a:prstGeom>
              <a:noFill/>
            </p:spPr>
            <p:txBody>
              <a:bodyPr wrap="none" lIns="0" tIns="0" rIns="0" bIns="0" rtlCol="0" anchor="ctr">
                <a:spAutoFit/>
              </a:bodyPr>
              <a:lstStyle/>
              <a:p>
                <a:pPr fontAlgn="ctr"/>
                <a:r>
                  <a:rPr lang="en-US" sz="1400" b="1">
                    <a:solidFill>
                      <a:srgbClr val="000000"/>
                    </a:solidFill>
                    <a:latin typeface="Calibri"/>
                    <a:cs typeface="Calibri"/>
                  </a:rPr>
                  <a:t>Most Complaints</a:t>
                </a:r>
              </a:p>
            </p:txBody>
          </p:sp>
          <p:sp>
            <p:nvSpPr>
              <p:cNvPr id="109" name="TextBox 108">
                <a:extLst>
                  <a:ext uri="{FF2B5EF4-FFF2-40B4-BE49-F238E27FC236}">
                    <a16:creationId xmlns:a16="http://schemas.microsoft.com/office/drawing/2014/main" id="{0505669D-10C9-4E8A-9287-04822E2C3240}"/>
                  </a:ext>
                </a:extLst>
              </p:cNvPr>
              <p:cNvSpPr txBox="1"/>
              <p:nvPr/>
            </p:nvSpPr>
            <p:spPr>
              <a:xfrm>
                <a:off x="3732299" y="4344068"/>
                <a:ext cx="1305548" cy="236938"/>
              </a:xfrm>
              <a:prstGeom prst="rect">
                <a:avLst/>
              </a:prstGeom>
              <a:noFill/>
            </p:spPr>
            <p:txBody>
              <a:bodyPr wrap="none" lIns="0" tIns="0" rIns="0" bIns="0" rtlCol="0" anchor="ctr">
                <a:spAutoFit/>
              </a:bodyPr>
              <a:lstStyle/>
              <a:p>
                <a:pPr fontAlgn="ctr"/>
                <a:r>
                  <a:rPr lang="en-US" sz="1400" b="1">
                    <a:solidFill>
                      <a:srgbClr val="000000"/>
                    </a:solidFill>
                    <a:latin typeface="Calibri"/>
                    <a:cs typeface="Calibri"/>
                  </a:rPr>
                  <a:t>Least Complaints</a:t>
                </a:r>
              </a:p>
            </p:txBody>
          </p:sp>
        </p:grpSp>
        <p:sp>
          <p:nvSpPr>
            <p:cNvPr id="87" name="TextBox 86">
              <a:extLst>
                <a:ext uri="{FF2B5EF4-FFF2-40B4-BE49-F238E27FC236}">
                  <a16:creationId xmlns:a16="http://schemas.microsoft.com/office/drawing/2014/main" id="{4A085662-90AF-4111-9D49-4059D74FABE4}"/>
                </a:ext>
              </a:extLst>
            </p:cNvPr>
            <p:cNvSpPr txBox="1"/>
            <p:nvPr/>
          </p:nvSpPr>
          <p:spPr>
            <a:xfrm>
              <a:off x="2209187" y="3956466"/>
              <a:ext cx="2138485" cy="406179"/>
            </a:xfrm>
            <a:prstGeom prst="rect">
              <a:avLst/>
            </a:prstGeom>
            <a:noFill/>
          </p:spPr>
          <p:txBody>
            <a:bodyPr wrap="none" lIns="0" tIns="0" rIns="0" bIns="0" rtlCol="0">
              <a:spAutoFit/>
            </a:bodyPr>
            <a:lstStyle/>
            <a:p>
              <a:pPr>
                <a:tabLst>
                  <a:tab pos="347663" algn="l"/>
                </a:tabLst>
              </a:pPr>
              <a:r>
                <a:rPr lang="en-US" sz="2400" b="1">
                  <a:solidFill>
                    <a:srgbClr val="000000"/>
                  </a:solidFill>
                  <a:latin typeface="Calibri"/>
                  <a:cs typeface="Calibri"/>
                </a:rPr>
                <a:t>Standout Events</a:t>
              </a:r>
            </a:p>
          </p:txBody>
        </p:sp>
      </p:grpSp>
      <p:pic>
        <p:nvPicPr>
          <p:cNvPr id="15" name="图形 15" descr="愤怒符号 轮廓">
            <a:extLst>
              <a:ext uri="{FF2B5EF4-FFF2-40B4-BE49-F238E27FC236}">
                <a16:creationId xmlns:a16="http://schemas.microsoft.com/office/drawing/2014/main" id="{1EDF5337-5CB4-4962-8D02-B87CCFA310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9387" y="1447798"/>
            <a:ext cx="384316" cy="400881"/>
          </a:xfrm>
          <a:prstGeom prst="rect">
            <a:avLst/>
          </a:prstGeom>
        </p:spPr>
      </p:pic>
      <p:grpSp>
        <p:nvGrpSpPr>
          <p:cNvPr id="71" name="Group 70">
            <a:extLst>
              <a:ext uri="{FF2B5EF4-FFF2-40B4-BE49-F238E27FC236}">
                <a16:creationId xmlns:a16="http://schemas.microsoft.com/office/drawing/2014/main" id="{E5D2339F-757B-425B-AF91-5A43F8AD1FCB}"/>
              </a:ext>
            </a:extLst>
          </p:cNvPr>
          <p:cNvGrpSpPr/>
          <p:nvPr/>
        </p:nvGrpSpPr>
        <p:grpSpPr>
          <a:xfrm>
            <a:off x="430243" y="86410"/>
            <a:ext cx="6670323" cy="362417"/>
            <a:chOff x="430243" y="86410"/>
            <a:chExt cx="6670323" cy="362417"/>
          </a:xfrm>
        </p:grpSpPr>
        <p:sp>
          <p:nvSpPr>
            <p:cNvPr id="82" name="箭头: V 形 1">
              <a:extLst>
                <a:ext uri="{FF2B5EF4-FFF2-40B4-BE49-F238E27FC236}">
                  <a16:creationId xmlns:a16="http://schemas.microsoft.com/office/drawing/2014/main" id="{0C024966-EB23-47C6-A679-B6EBC3FED563}"/>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83" name="箭头: V 形 2">
              <a:extLst>
                <a:ext uri="{FF2B5EF4-FFF2-40B4-BE49-F238E27FC236}">
                  <a16:creationId xmlns:a16="http://schemas.microsoft.com/office/drawing/2014/main" id="{0A9FE153-D8DD-4444-8137-6D7EDB601E8A}"/>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90" name="箭头: V 形 3">
              <a:extLst>
                <a:ext uri="{FF2B5EF4-FFF2-40B4-BE49-F238E27FC236}">
                  <a16:creationId xmlns:a16="http://schemas.microsoft.com/office/drawing/2014/main" id="{DD09F2C0-9765-47B9-B2AD-2519763DF1A6}"/>
                </a:ext>
              </a:extLst>
            </p:cNvPr>
            <p:cNvSpPr/>
            <p:nvPr/>
          </p:nvSpPr>
          <p:spPr>
            <a:xfrm>
              <a:off x="3022899" y="86411"/>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103" name="箭头: V 形 4">
              <a:extLst>
                <a:ext uri="{FF2B5EF4-FFF2-40B4-BE49-F238E27FC236}">
                  <a16:creationId xmlns:a16="http://schemas.microsoft.com/office/drawing/2014/main" id="{93E20EAA-1DDC-4CBE-925C-AC78FF9A6CCC}"/>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108" name="箭头: V 形 6">
              <a:extLst>
                <a:ext uri="{FF2B5EF4-FFF2-40B4-BE49-F238E27FC236}">
                  <a16:creationId xmlns:a16="http://schemas.microsoft.com/office/drawing/2014/main" id="{19769186-695D-40BF-A0F7-897512D160D6}"/>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110" name="Date Placeholder 10">
            <a:extLst>
              <a:ext uri="{FF2B5EF4-FFF2-40B4-BE49-F238E27FC236}">
                <a16:creationId xmlns:a16="http://schemas.microsoft.com/office/drawing/2014/main" id="{C13B8D70-D7BE-42B8-A1FC-D68BD36904DB}"/>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113" name="Slide Number Placeholder 11">
            <a:extLst>
              <a:ext uri="{FF2B5EF4-FFF2-40B4-BE49-F238E27FC236}">
                <a16:creationId xmlns:a16="http://schemas.microsoft.com/office/drawing/2014/main" id="{4ECE1C59-A3BE-4645-9433-1C2021C3E513}"/>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16</a:t>
            </a:fld>
            <a:endParaRPr lang="en-US"/>
          </a:p>
        </p:txBody>
      </p:sp>
    </p:spTree>
    <p:extLst>
      <p:ext uri="{BB962C8B-B14F-4D97-AF65-F5344CB8AC3E}">
        <p14:creationId xmlns:p14="http://schemas.microsoft.com/office/powerpoint/2010/main" val="12768369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79655A-4D0C-49F4-A212-8BFD0EBF578F}"/>
              </a:ext>
            </a:extLst>
          </p:cNvPr>
          <p:cNvSpPr txBox="1"/>
          <p:nvPr/>
        </p:nvSpPr>
        <p:spPr>
          <a:xfrm>
            <a:off x="384048" y="539496"/>
            <a:ext cx="11430000"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Weather Data Snapshot</a:t>
            </a:r>
          </a:p>
        </p:txBody>
      </p:sp>
      <p:sp>
        <p:nvSpPr>
          <p:cNvPr id="142" name="Rectangle 141">
            <a:extLst>
              <a:ext uri="{FF2B5EF4-FFF2-40B4-BE49-F238E27FC236}">
                <a16:creationId xmlns:a16="http://schemas.microsoft.com/office/drawing/2014/main" id="{4A04EDE6-5B87-41E8-A694-47A39EDEF635}"/>
              </a:ext>
            </a:extLst>
          </p:cNvPr>
          <p:cNvSpPr/>
          <p:nvPr/>
        </p:nvSpPr>
        <p:spPr>
          <a:xfrm>
            <a:off x="1213824" y="1705082"/>
            <a:ext cx="3048084" cy="195335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nvGrpSpPr>
          <p:cNvPr id="6" name="Group 5">
            <a:extLst>
              <a:ext uri="{FF2B5EF4-FFF2-40B4-BE49-F238E27FC236}">
                <a16:creationId xmlns:a16="http://schemas.microsoft.com/office/drawing/2014/main" id="{D1047340-E8D0-4B0C-83A2-B365564E20F9}"/>
              </a:ext>
            </a:extLst>
          </p:cNvPr>
          <p:cNvGrpSpPr/>
          <p:nvPr/>
        </p:nvGrpSpPr>
        <p:grpSpPr>
          <a:xfrm>
            <a:off x="1537801" y="2192396"/>
            <a:ext cx="2400144" cy="959876"/>
            <a:chOff x="1537801" y="2142644"/>
            <a:chExt cx="2400144" cy="959876"/>
          </a:xfrm>
        </p:grpSpPr>
        <p:sp>
          <p:nvSpPr>
            <p:cNvPr id="143" name="TextBox 142">
              <a:extLst>
                <a:ext uri="{FF2B5EF4-FFF2-40B4-BE49-F238E27FC236}">
                  <a16:creationId xmlns:a16="http://schemas.microsoft.com/office/drawing/2014/main" id="{283A1C97-FE6E-4C18-BE1E-9B889685EB39}"/>
                </a:ext>
              </a:extLst>
            </p:cNvPr>
            <p:cNvSpPr txBox="1"/>
            <p:nvPr/>
          </p:nvSpPr>
          <p:spPr>
            <a:xfrm>
              <a:off x="1537801" y="2794743"/>
              <a:ext cx="2400144" cy="307777"/>
            </a:xfrm>
            <a:prstGeom prst="rect">
              <a:avLst/>
            </a:prstGeom>
            <a:noFill/>
          </p:spPr>
          <p:txBody>
            <a:bodyPr wrap="none" lIns="0" tIns="0" rIns="0" bIns="0" rtlCol="0" anchor="t">
              <a:spAutoFit/>
            </a:bodyPr>
            <a:lstStyle/>
            <a:p>
              <a:pPr algn="ctr"/>
              <a:r>
                <a:rPr lang="en-US" sz="2000" b="1">
                  <a:solidFill>
                    <a:srgbClr val="000000"/>
                  </a:solidFill>
                  <a:latin typeface="Calibri"/>
                  <a:cs typeface="Calibri"/>
                </a:rPr>
                <a:t>Total Weather Records</a:t>
              </a:r>
            </a:p>
          </p:txBody>
        </p:sp>
        <p:sp>
          <p:nvSpPr>
            <p:cNvPr id="144" name="TextBox 143">
              <a:extLst>
                <a:ext uri="{FF2B5EF4-FFF2-40B4-BE49-F238E27FC236}">
                  <a16:creationId xmlns:a16="http://schemas.microsoft.com/office/drawing/2014/main" id="{1ACF706B-30D4-4840-ADC7-03B818005C5F}"/>
                </a:ext>
              </a:extLst>
            </p:cNvPr>
            <p:cNvSpPr txBox="1"/>
            <p:nvPr/>
          </p:nvSpPr>
          <p:spPr>
            <a:xfrm>
              <a:off x="1976441" y="2142644"/>
              <a:ext cx="1522853" cy="553998"/>
            </a:xfrm>
            <a:prstGeom prst="rect">
              <a:avLst/>
            </a:prstGeom>
            <a:noFill/>
          </p:spPr>
          <p:txBody>
            <a:bodyPr wrap="none" lIns="0" tIns="0" rIns="0" bIns="0" rtlCol="0" anchor="t">
              <a:spAutoFit/>
            </a:bodyPr>
            <a:lstStyle/>
            <a:p>
              <a:pPr algn="ctr"/>
              <a:r>
                <a:rPr lang="en-US" sz="3600" b="1">
                  <a:solidFill>
                    <a:srgbClr val="000000"/>
                  </a:solidFill>
                  <a:latin typeface="Calibri"/>
                  <a:cs typeface="Calibri"/>
                </a:rPr>
                <a:t>233,054</a:t>
              </a:r>
            </a:p>
          </p:txBody>
        </p:sp>
      </p:grpSp>
      <p:sp>
        <p:nvSpPr>
          <p:cNvPr id="146" name="Oval 145">
            <a:extLst>
              <a:ext uri="{FF2B5EF4-FFF2-40B4-BE49-F238E27FC236}">
                <a16:creationId xmlns:a16="http://schemas.microsoft.com/office/drawing/2014/main" id="{D087B645-8FD7-437B-A15D-35F3E83A5C72}"/>
              </a:ext>
            </a:extLst>
          </p:cNvPr>
          <p:cNvSpPr/>
          <p:nvPr/>
        </p:nvSpPr>
        <p:spPr>
          <a:xfrm>
            <a:off x="2443035" y="1349827"/>
            <a:ext cx="589661" cy="589660"/>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79DD780-13E3-41D8-9D99-A4EEB4B69AF5}"/>
              </a:ext>
            </a:extLst>
          </p:cNvPr>
          <p:cNvSpPr/>
          <p:nvPr/>
        </p:nvSpPr>
        <p:spPr>
          <a:xfrm>
            <a:off x="4607911" y="1716519"/>
            <a:ext cx="3012132" cy="193996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Calibri"/>
              <a:cs typeface="Calibri"/>
            </a:endParaRPr>
          </a:p>
        </p:txBody>
      </p:sp>
      <p:grpSp>
        <p:nvGrpSpPr>
          <p:cNvPr id="89" name="Group 88">
            <a:extLst>
              <a:ext uri="{FF2B5EF4-FFF2-40B4-BE49-F238E27FC236}">
                <a16:creationId xmlns:a16="http://schemas.microsoft.com/office/drawing/2014/main" id="{78ECD375-2C9C-4DE4-9070-3D2A139DC45D}"/>
              </a:ext>
            </a:extLst>
          </p:cNvPr>
          <p:cNvGrpSpPr/>
          <p:nvPr/>
        </p:nvGrpSpPr>
        <p:grpSpPr>
          <a:xfrm>
            <a:off x="5819147" y="1349827"/>
            <a:ext cx="589661" cy="589661"/>
            <a:chOff x="9332459" y="909911"/>
            <a:chExt cx="648489" cy="648489"/>
          </a:xfrm>
        </p:grpSpPr>
        <p:sp>
          <p:nvSpPr>
            <p:cNvPr id="115" name="Oval 114">
              <a:extLst>
                <a:ext uri="{FF2B5EF4-FFF2-40B4-BE49-F238E27FC236}">
                  <a16:creationId xmlns:a16="http://schemas.microsoft.com/office/drawing/2014/main" id="{2AF4095F-DE1E-4F5B-9E2E-F8F035296751}"/>
                </a:ext>
              </a:extLst>
            </p:cNvPr>
            <p:cNvSpPr/>
            <p:nvPr/>
          </p:nvSpPr>
          <p:spPr>
            <a:xfrm>
              <a:off x="9332459" y="909911"/>
              <a:ext cx="648489" cy="648489"/>
            </a:xfrm>
            <a:prstGeom prst="ellipse">
              <a:avLst/>
            </a:prstGeom>
            <a:solidFill>
              <a:schemeClr val="accent4"/>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CD8CBFF9-17E5-4439-BDAD-3E14D6214243}"/>
                </a:ext>
              </a:extLst>
            </p:cNvPr>
            <p:cNvGrpSpPr/>
            <p:nvPr/>
          </p:nvGrpSpPr>
          <p:grpSpPr>
            <a:xfrm>
              <a:off x="9530746" y="1108198"/>
              <a:ext cx="251914" cy="251915"/>
              <a:chOff x="8208963" y="3762375"/>
              <a:chExt cx="306387" cy="306388"/>
            </a:xfrm>
          </p:grpSpPr>
          <p:sp>
            <p:nvSpPr>
              <p:cNvPr id="117" name="Freeform 27">
                <a:extLst>
                  <a:ext uri="{FF2B5EF4-FFF2-40B4-BE49-F238E27FC236}">
                    <a16:creationId xmlns:a16="http://schemas.microsoft.com/office/drawing/2014/main" id="{137E0D5D-118A-42B6-8376-61A15C03531A}"/>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8">
                <a:extLst>
                  <a:ext uri="{FF2B5EF4-FFF2-40B4-BE49-F238E27FC236}">
                    <a16:creationId xmlns:a16="http://schemas.microsoft.com/office/drawing/2014/main" id="{53BDE29E-704D-4793-BB48-9A08EA8400CC}"/>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9">
                <a:extLst>
                  <a:ext uri="{FF2B5EF4-FFF2-40B4-BE49-F238E27FC236}">
                    <a16:creationId xmlns:a16="http://schemas.microsoft.com/office/drawing/2014/main" id="{D8D04AC5-8A70-47EC-B20B-BBA84E2ADFE9}"/>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0">
                <a:extLst>
                  <a:ext uri="{FF2B5EF4-FFF2-40B4-BE49-F238E27FC236}">
                    <a16:creationId xmlns:a16="http://schemas.microsoft.com/office/drawing/2014/main" id="{CBD696E5-199E-4D53-BAFF-FF5CE981A049}"/>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91" name="Straight Connector 90">
            <a:extLst>
              <a:ext uri="{FF2B5EF4-FFF2-40B4-BE49-F238E27FC236}">
                <a16:creationId xmlns:a16="http://schemas.microsoft.com/office/drawing/2014/main" id="{03D9EF58-66B0-4290-81BF-6415FD0F7DDF}"/>
              </a:ext>
            </a:extLst>
          </p:cNvPr>
          <p:cNvCxnSpPr>
            <a:cxnSpLocks/>
          </p:cNvCxnSpPr>
          <p:nvPr/>
        </p:nvCxnSpPr>
        <p:spPr>
          <a:xfrm>
            <a:off x="6096000" y="2021983"/>
            <a:ext cx="0" cy="14681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E6DC294E-9066-4A59-8FE1-4DAA902CD57E}"/>
              </a:ext>
            </a:extLst>
          </p:cNvPr>
          <p:cNvGrpSpPr/>
          <p:nvPr/>
        </p:nvGrpSpPr>
        <p:grpSpPr>
          <a:xfrm>
            <a:off x="5188153" y="1945580"/>
            <a:ext cx="335036" cy="1540644"/>
            <a:chOff x="8638497" y="1574753"/>
            <a:chExt cx="368461" cy="1694349"/>
          </a:xfrm>
        </p:grpSpPr>
        <p:sp>
          <p:nvSpPr>
            <p:cNvPr id="100" name="TextBox 99">
              <a:extLst>
                <a:ext uri="{FF2B5EF4-FFF2-40B4-BE49-F238E27FC236}">
                  <a16:creationId xmlns:a16="http://schemas.microsoft.com/office/drawing/2014/main" id="{1FE5C39A-C9FB-4410-B987-6F9EC0ABE997}"/>
                </a:ext>
              </a:extLst>
            </p:cNvPr>
            <p:cNvSpPr txBox="1"/>
            <p:nvPr/>
          </p:nvSpPr>
          <p:spPr>
            <a:xfrm>
              <a:off x="8654302" y="1574753"/>
              <a:ext cx="352656" cy="236938"/>
            </a:xfrm>
            <a:prstGeom prst="rect">
              <a:avLst/>
            </a:prstGeom>
            <a:noFill/>
          </p:spPr>
          <p:txBody>
            <a:bodyPr wrap="none" lIns="0" tIns="0" rIns="0" bIns="0" rtlCol="0">
              <a:spAutoFit/>
            </a:bodyPr>
            <a:lstStyle/>
            <a:p>
              <a:r>
                <a:rPr lang="en-US" sz="1400" b="1">
                  <a:solidFill>
                    <a:srgbClr val="000000"/>
                  </a:solidFill>
                  <a:latin typeface="Calibri"/>
                  <a:cs typeface="Calibri"/>
                </a:rPr>
                <a:t>Year</a:t>
              </a:r>
            </a:p>
          </p:txBody>
        </p:sp>
        <p:grpSp>
          <p:nvGrpSpPr>
            <p:cNvPr id="101" name="Group 100">
              <a:extLst>
                <a:ext uri="{FF2B5EF4-FFF2-40B4-BE49-F238E27FC236}">
                  <a16:creationId xmlns:a16="http://schemas.microsoft.com/office/drawing/2014/main" id="{A8932DF7-5C4E-4437-AB55-031D62BC3361}"/>
                </a:ext>
              </a:extLst>
            </p:cNvPr>
            <p:cNvGrpSpPr/>
            <p:nvPr/>
          </p:nvGrpSpPr>
          <p:grpSpPr>
            <a:xfrm>
              <a:off x="8638497" y="1925545"/>
              <a:ext cx="349478" cy="1343557"/>
              <a:chOff x="8431947" y="1925545"/>
              <a:chExt cx="349478" cy="1343557"/>
            </a:xfrm>
          </p:grpSpPr>
          <p:sp>
            <p:nvSpPr>
              <p:cNvPr id="104" name="TextBox 103">
                <a:extLst>
                  <a:ext uri="{FF2B5EF4-FFF2-40B4-BE49-F238E27FC236}">
                    <a16:creationId xmlns:a16="http://schemas.microsoft.com/office/drawing/2014/main" id="{D0E836C5-5394-48F3-8036-C36BDA81DC22}"/>
                  </a:ext>
                </a:extLst>
              </p:cNvPr>
              <p:cNvSpPr txBox="1"/>
              <p:nvPr/>
            </p:nvSpPr>
            <p:spPr>
              <a:xfrm>
                <a:off x="8435377" y="1925545"/>
                <a:ext cx="345535" cy="203090"/>
              </a:xfrm>
              <a:prstGeom prst="rect">
                <a:avLst/>
              </a:prstGeom>
              <a:noFill/>
            </p:spPr>
            <p:txBody>
              <a:bodyPr wrap="none" lIns="0" tIns="0" rIns="0" bIns="0" rtlCol="0">
                <a:spAutoFit/>
              </a:bodyPr>
              <a:lstStyle/>
              <a:p>
                <a:r>
                  <a:rPr lang="en-US" sz="1200" b="1">
                    <a:solidFill>
                      <a:srgbClr val="000000"/>
                    </a:solidFill>
                    <a:latin typeface="Calibri"/>
                    <a:cs typeface="Calibri"/>
                  </a:rPr>
                  <a:t>2015</a:t>
                </a:r>
              </a:p>
            </p:txBody>
          </p:sp>
          <p:sp>
            <p:nvSpPr>
              <p:cNvPr id="111" name="TextBox 110">
                <a:extLst>
                  <a:ext uri="{FF2B5EF4-FFF2-40B4-BE49-F238E27FC236}">
                    <a16:creationId xmlns:a16="http://schemas.microsoft.com/office/drawing/2014/main" id="{AA65B47E-C531-4AFB-A72E-E1DA4974A540}"/>
                  </a:ext>
                </a:extLst>
              </p:cNvPr>
              <p:cNvSpPr txBox="1"/>
              <p:nvPr/>
            </p:nvSpPr>
            <p:spPr>
              <a:xfrm>
                <a:off x="8435890" y="2208427"/>
                <a:ext cx="345535" cy="203090"/>
              </a:xfrm>
              <a:prstGeom prst="rect">
                <a:avLst/>
              </a:prstGeom>
              <a:noFill/>
            </p:spPr>
            <p:txBody>
              <a:bodyPr wrap="none" lIns="0" tIns="0" rIns="0" bIns="0" rtlCol="0">
                <a:spAutoFit/>
              </a:bodyPr>
              <a:lstStyle/>
              <a:p>
                <a:r>
                  <a:rPr lang="en-US" sz="1200" b="1">
                    <a:solidFill>
                      <a:srgbClr val="000000"/>
                    </a:solidFill>
                    <a:latin typeface="Calibri"/>
                    <a:cs typeface="Calibri"/>
                  </a:rPr>
                  <a:t>2016</a:t>
                </a:r>
              </a:p>
            </p:txBody>
          </p:sp>
          <p:sp>
            <p:nvSpPr>
              <p:cNvPr id="112" name="TextBox 111">
                <a:extLst>
                  <a:ext uri="{FF2B5EF4-FFF2-40B4-BE49-F238E27FC236}">
                    <a16:creationId xmlns:a16="http://schemas.microsoft.com/office/drawing/2014/main" id="{2DBCFE16-A6E1-4466-BBD8-6627B1073406}"/>
                  </a:ext>
                </a:extLst>
              </p:cNvPr>
              <p:cNvSpPr txBox="1"/>
              <p:nvPr/>
            </p:nvSpPr>
            <p:spPr>
              <a:xfrm>
                <a:off x="8431947" y="2491310"/>
                <a:ext cx="345534" cy="203090"/>
              </a:xfrm>
              <a:prstGeom prst="rect">
                <a:avLst/>
              </a:prstGeom>
              <a:noFill/>
            </p:spPr>
            <p:txBody>
              <a:bodyPr wrap="none" lIns="0" tIns="0" rIns="0" bIns="0" rtlCol="0">
                <a:spAutoFit/>
              </a:bodyPr>
              <a:lstStyle/>
              <a:p>
                <a:r>
                  <a:rPr lang="en-US" sz="1200" b="1">
                    <a:solidFill>
                      <a:srgbClr val="000000"/>
                    </a:solidFill>
                    <a:latin typeface="Calibri"/>
                    <a:cs typeface="Calibri"/>
                  </a:rPr>
                  <a:t>2017</a:t>
                </a:r>
              </a:p>
            </p:txBody>
          </p:sp>
          <p:sp>
            <p:nvSpPr>
              <p:cNvPr id="114" name="TextBox 113">
                <a:extLst>
                  <a:ext uri="{FF2B5EF4-FFF2-40B4-BE49-F238E27FC236}">
                    <a16:creationId xmlns:a16="http://schemas.microsoft.com/office/drawing/2014/main" id="{94205EF6-8826-4042-A924-6029571A6B38}"/>
                  </a:ext>
                </a:extLst>
              </p:cNvPr>
              <p:cNvSpPr txBox="1"/>
              <p:nvPr/>
            </p:nvSpPr>
            <p:spPr>
              <a:xfrm>
                <a:off x="8431947" y="2780913"/>
                <a:ext cx="345534" cy="203089"/>
              </a:xfrm>
              <a:prstGeom prst="rect">
                <a:avLst/>
              </a:prstGeom>
              <a:noFill/>
            </p:spPr>
            <p:txBody>
              <a:bodyPr wrap="none" lIns="0" tIns="0" rIns="0" bIns="0" rtlCol="0">
                <a:spAutoFit/>
              </a:bodyPr>
              <a:lstStyle/>
              <a:p>
                <a:r>
                  <a:rPr lang="en-US" sz="1200" b="1">
                    <a:solidFill>
                      <a:srgbClr val="000000"/>
                    </a:solidFill>
                    <a:latin typeface="Calibri"/>
                    <a:cs typeface="Calibri"/>
                  </a:rPr>
                  <a:t>2018</a:t>
                </a:r>
              </a:p>
            </p:txBody>
          </p:sp>
          <p:sp>
            <p:nvSpPr>
              <p:cNvPr id="79" name="TextBox 78">
                <a:extLst>
                  <a:ext uri="{FF2B5EF4-FFF2-40B4-BE49-F238E27FC236}">
                    <a16:creationId xmlns:a16="http://schemas.microsoft.com/office/drawing/2014/main" id="{B8F20749-8FA5-4E6B-96A2-3E396AF912CF}"/>
                  </a:ext>
                </a:extLst>
              </p:cNvPr>
              <p:cNvSpPr txBox="1"/>
              <p:nvPr/>
            </p:nvSpPr>
            <p:spPr>
              <a:xfrm>
                <a:off x="8431947" y="3066013"/>
                <a:ext cx="345534" cy="203089"/>
              </a:xfrm>
              <a:prstGeom prst="rect">
                <a:avLst/>
              </a:prstGeom>
              <a:noFill/>
            </p:spPr>
            <p:txBody>
              <a:bodyPr wrap="none" lIns="0" tIns="0" rIns="0" bIns="0" rtlCol="0">
                <a:spAutoFit/>
              </a:bodyPr>
              <a:lstStyle/>
              <a:p>
                <a:r>
                  <a:rPr lang="en-US" sz="1200" b="1">
                    <a:solidFill>
                      <a:srgbClr val="000000"/>
                    </a:solidFill>
                    <a:latin typeface="Calibri"/>
                    <a:cs typeface="Calibri"/>
                  </a:rPr>
                  <a:t>2019</a:t>
                </a:r>
              </a:p>
            </p:txBody>
          </p:sp>
        </p:grpSp>
      </p:grpSp>
      <p:grpSp>
        <p:nvGrpSpPr>
          <p:cNvPr id="93" name="Group 92">
            <a:extLst>
              <a:ext uri="{FF2B5EF4-FFF2-40B4-BE49-F238E27FC236}">
                <a16:creationId xmlns:a16="http://schemas.microsoft.com/office/drawing/2014/main" id="{9FD5C623-272D-4A25-88FD-66061260D445}"/>
              </a:ext>
            </a:extLst>
          </p:cNvPr>
          <p:cNvGrpSpPr/>
          <p:nvPr/>
        </p:nvGrpSpPr>
        <p:grpSpPr>
          <a:xfrm>
            <a:off x="6475243" y="1936058"/>
            <a:ext cx="774379" cy="1545595"/>
            <a:chOff x="9818207" y="1564278"/>
            <a:chExt cx="851638" cy="1699794"/>
          </a:xfrm>
        </p:grpSpPr>
        <p:sp>
          <p:nvSpPr>
            <p:cNvPr id="94" name="TextBox 93">
              <a:extLst>
                <a:ext uri="{FF2B5EF4-FFF2-40B4-BE49-F238E27FC236}">
                  <a16:creationId xmlns:a16="http://schemas.microsoft.com/office/drawing/2014/main" id="{4C7EBD2C-B761-4A27-8174-FF04BB169EE2}"/>
                </a:ext>
              </a:extLst>
            </p:cNvPr>
            <p:cNvSpPr txBox="1"/>
            <p:nvPr/>
          </p:nvSpPr>
          <p:spPr>
            <a:xfrm>
              <a:off x="9818207" y="1564278"/>
              <a:ext cx="851638" cy="236938"/>
            </a:xfrm>
            <a:prstGeom prst="rect">
              <a:avLst/>
            </a:prstGeom>
            <a:noFill/>
          </p:spPr>
          <p:txBody>
            <a:bodyPr wrap="none" lIns="0" tIns="0" rIns="0" bIns="0" rtlCol="0" anchor="t">
              <a:spAutoFit/>
            </a:bodyPr>
            <a:lstStyle/>
            <a:p>
              <a:r>
                <a:rPr lang="en-US" sz="1400" b="1">
                  <a:solidFill>
                    <a:srgbClr val="000000"/>
                  </a:solidFill>
                  <a:latin typeface="Calibri"/>
                  <a:cs typeface="Calibri"/>
                </a:rPr>
                <a:t>Avg. Temp</a:t>
              </a:r>
            </a:p>
          </p:txBody>
        </p:sp>
        <p:grpSp>
          <p:nvGrpSpPr>
            <p:cNvPr id="95" name="Group 94">
              <a:extLst>
                <a:ext uri="{FF2B5EF4-FFF2-40B4-BE49-F238E27FC236}">
                  <a16:creationId xmlns:a16="http://schemas.microsoft.com/office/drawing/2014/main" id="{57668251-FEF5-4B3B-93CE-B4F6AA06BE4B}"/>
                </a:ext>
              </a:extLst>
            </p:cNvPr>
            <p:cNvGrpSpPr/>
            <p:nvPr/>
          </p:nvGrpSpPr>
          <p:grpSpPr>
            <a:xfrm>
              <a:off x="10044354" y="1925545"/>
              <a:ext cx="393134" cy="1338527"/>
              <a:chOff x="10002235" y="1925545"/>
              <a:chExt cx="393134" cy="1338527"/>
            </a:xfrm>
          </p:grpSpPr>
          <p:sp>
            <p:nvSpPr>
              <p:cNvPr id="96" name="TextBox 95">
                <a:extLst>
                  <a:ext uri="{FF2B5EF4-FFF2-40B4-BE49-F238E27FC236}">
                    <a16:creationId xmlns:a16="http://schemas.microsoft.com/office/drawing/2014/main" id="{FAEBF114-CC6A-4365-AFB3-0628AD6639B9}"/>
                  </a:ext>
                </a:extLst>
              </p:cNvPr>
              <p:cNvSpPr txBox="1"/>
              <p:nvPr/>
            </p:nvSpPr>
            <p:spPr>
              <a:xfrm>
                <a:off x="10024965" y="1925545"/>
                <a:ext cx="342009"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5.3%</a:t>
                </a:r>
                <a:endParaRPr lang="zh-CN" altLang="en-US"/>
              </a:p>
            </p:txBody>
          </p:sp>
          <p:sp>
            <p:nvSpPr>
              <p:cNvPr id="97" name="TextBox 96">
                <a:extLst>
                  <a:ext uri="{FF2B5EF4-FFF2-40B4-BE49-F238E27FC236}">
                    <a16:creationId xmlns:a16="http://schemas.microsoft.com/office/drawing/2014/main" id="{5B0073E1-CB2C-4D9D-89BF-674FBF65A2FF}"/>
                  </a:ext>
                </a:extLst>
              </p:cNvPr>
              <p:cNvSpPr txBox="1"/>
              <p:nvPr/>
            </p:nvSpPr>
            <p:spPr>
              <a:xfrm>
                <a:off x="10004158" y="2201504"/>
                <a:ext cx="342009"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4.1%</a:t>
                </a:r>
                <a:endParaRPr lang="zh-CN" altLang="en-US"/>
              </a:p>
            </p:txBody>
          </p:sp>
          <p:sp>
            <p:nvSpPr>
              <p:cNvPr id="98" name="TextBox 97">
                <a:extLst>
                  <a:ext uri="{FF2B5EF4-FFF2-40B4-BE49-F238E27FC236}">
                    <a16:creationId xmlns:a16="http://schemas.microsoft.com/office/drawing/2014/main" id="{40F1202F-AC71-46DD-8FF4-81BB48CFDC4D}"/>
                  </a:ext>
                </a:extLst>
              </p:cNvPr>
              <p:cNvSpPr txBox="1"/>
              <p:nvPr/>
            </p:nvSpPr>
            <p:spPr>
              <a:xfrm>
                <a:off x="10002235" y="2468204"/>
                <a:ext cx="342009"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0.3%</a:t>
                </a:r>
                <a:endParaRPr lang="zh-CN" altLang="en-US"/>
              </a:p>
            </p:txBody>
          </p:sp>
          <p:sp>
            <p:nvSpPr>
              <p:cNvPr id="99" name="TextBox 98">
                <a:extLst>
                  <a:ext uri="{FF2B5EF4-FFF2-40B4-BE49-F238E27FC236}">
                    <a16:creationId xmlns:a16="http://schemas.microsoft.com/office/drawing/2014/main" id="{15EB4BF7-8E13-4602-8F74-254BDD8F6EE2}"/>
                  </a:ext>
                </a:extLst>
              </p:cNvPr>
              <p:cNvSpPr txBox="1"/>
              <p:nvPr/>
            </p:nvSpPr>
            <p:spPr>
              <a:xfrm>
                <a:off x="10002235" y="2757808"/>
                <a:ext cx="393134"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-3.0%</a:t>
                </a:r>
              </a:p>
            </p:txBody>
          </p:sp>
          <p:sp>
            <p:nvSpPr>
              <p:cNvPr id="80" name="TextBox 79">
                <a:extLst>
                  <a:ext uri="{FF2B5EF4-FFF2-40B4-BE49-F238E27FC236}">
                    <a16:creationId xmlns:a16="http://schemas.microsoft.com/office/drawing/2014/main" id="{1939264E-8060-49B1-8B4B-D813CD4D2D9E}"/>
                  </a:ext>
                </a:extLst>
              </p:cNvPr>
              <p:cNvSpPr txBox="1"/>
              <p:nvPr/>
            </p:nvSpPr>
            <p:spPr>
              <a:xfrm>
                <a:off x="10002235" y="3060983"/>
                <a:ext cx="393134" cy="203089"/>
              </a:xfrm>
              <a:prstGeom prst="rect">
                <a:avLst/>
              </a:prstGeom>
              <a:noFill/>
            </p:spPr>
            <p:txBody>
              <a:bodyPr wrap="none" lIns="0" tIns="0" rIns="0" bIns="0" rtlCol="0" anchor="t">
                <a:spAutoFit/>
              </a:bodyPr>
              <a:lstStyle/>
              <a:p>
                <a:r>
                  <a:rPr lang="en-US" sz="1200" b="1">
                    <a:solidFill>
                      <a:srgbClr val="000000"/>
                    </a:solidFill>
                    <a:latin typeface="Calibri"/>
                    <a:cs typeface="Calibri"/>
                  </a:rPr>
                  <a:t>-2.5%</a:t>
                </a:r>
                <a:endParaRPr lang="zh-CN" altLang="en-US"/>
              </a:p>
            </p:txBody>
          </p:sp>
        </p:grpSp>
      </p:grpSp>
      <p:sp>
        <p:nvSpPr>
          <p:cNvPr id="70" name="Rectangle 69">
            <a:extLst>
              <a:ext uri="{FF2B5EF4-FFF2-40B4-BE49-F238E27FC236}">
                <a16:creationId xmlns:a16="http://schemas.microsoft.com/office/drawing/2014/main" id="{F0BF8C67-E84F-4A8A-8F4B-0EAEF47AA170}"/>
              </a:ext>
            </a:extLst>
          </p:cNvPr>
          <p:cNvSpPr/>
          <p:nvPr/>
        </p:nvSpPr>
        <p:spPr>
          <a:xfrm>
            <a:off x="7966045" y="1716519"/>
            <a:ext cx="3012132" cy="193996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latin typeface="Calibri"/>
                <a:cs typeface="Calibri Light"/>
              </a:rPr>
              <a:t>49.7</a:t>
            </a:r>
          </a:p>
          <a:p>
            <a:pPr algn="ctr"/>
            <a:r>
              <a:rPr lang="en-US" sz="2000" b="1">
                <a:solidFill>
                  <a:schemeClr val="tx1"/>
                </a:solidFill>
                <a:latin typeface="Calibri"/>
                <a:cs typeface="Calibri Light"/>
              </a:rPr>
              <a:t>Average Temperature </a:t>
            </a:r>
          </a:p>
          <a:p>
            <a:pPr algn="ctr"/>
            <a:r>
              <a:rPr lang="en-US" sz="2000" b="1">
                <a:solidFill>
                  <a:schemeClr val="tx1"/>
                </a:solidFill>
                <a:latin typeface="Calibri"/>
                <a:cs typeface="Calibri Light"/>
              </a:rPr>
              <a:t>in 2019</a:t>
            </a:r>
            <a:endParaRPr lang="en-US" sz="2000">
              <a:solidFill>
                <a:schemeClr val="tx1"/>
              </a:solidFill>
              <a:cs typeface="Calibri Light"/>
            </a:endParaRPr>
          </a:p>
        </p:txBody>
      </p:sp>
      <p:grpSp>
        <p:nvGrpSpPr>
          <p:cNvPr id="72" name="Group 71">
            <a:extLst>
              <a:ext uri="{FF2B5EF4-FFF2-40B4-BE49-F238E27FC236}">
                <a16:creationId xmlns:a16="http://schemas.microsoft.com/office/drawing/2014/main" id="{3EF55B99-3CC2-47E5-B84C-05363387BB30}"/>
              </a:ext>
            </a:extLst>
          </p:cNvPr>
          <p:cNvGrpSpPr/>
          <p:nvPr/>
        </p:nvGrpSpPr>
        <p:grpSpPr>
          <a:xfrm>
            <a:off x="9177310" y="1349827"/>
            <a:ext cx="589661" cy="589661"/>
            <a:chOff x="3752994" y="2076676"/>
            <a:chExt cx="702967" cy="702967"/>
          </a:xfrm>
        </p:grpSpPr>
        <p:sp>
          <p:nvSpPr>
            <p:cNvPr id="75" name="Oval 74">
              <a:extLst>
                <a:ext uri="{FF2B5EF4-FFF2-40B4-BE49-F238E27FC236}">
                  <a16:creationId xmlns:a16="http://schemas.microsoft.com/office/drawing/2014/main" id="{7AA76941-120B-4499-978E-10670AB7F5CF}"/>
                </a:ext>
              </a:extLst>
            </p:cNvPr>
            <p:cNvSpPr/>
            <p:nvPr/>
          </p:nvSpPr>
          <p:spPr>
            <a:xfrm>
              <a:off x="3752994" y="2076676"/>
              <a:ext cx="702967" cy="702967"/>
            </a:xfrm>
            <a:prstGeom prst="ellipse">
              <a:avLst/>
            </a:prstGeom>
            <a:solidFill>
              <a:schemeClr val="tx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AB864134-5363-4956-B86A-2A6F26C726AA}"/>
                </a:ext>
              </a:extLst>
            </p:cNvPr>
            <p:cNvGrpSpPr/>
            <p:nvPr/>
          </p:nvGrpSpPr>
          <p:grpSpPr>
            <a:xfrm>
              <a:off x="3919769" y="2340342"/>
              <a:ext cx="369417" cy="175634"/>
              <a:chOff x="4254500" y="2100263"/>
              <a:chExt cx="1906588" cy="906463"/>
            </a:xfrm>
          </p:grpSpPr>
          <p:sp>
            <p:nvSpPr>
              <p:cNvPr id="77" name="Freeform 5">
                <a:extLst>
                  <a:ext uri="{FF2B5EF4-FFF2-40B4-BE49-F238E27FC236}">
                    <a16:creationId xmlns:a16="http://schemas.microsoft.com/office/drawing/2014/main" id="{2440F9B9-A690-4F21-9A93-5DA206F3A392}"/>
                  </a:ext>
                </a:extLst>
              </p:cNvPr>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
                <a:extLst>
                  <a:ext uri="{FF2B5EF4-FFF2-40B4-BE49-F238E27FC236}">
                    <a16:creationId xmlns:a16="http://schemas.microsoft.com/office/drawing/2014/main" id="{E61D1565-25AC-4E47-BE37-574535901803}"/>
                  </a:ext>
                </a:extLst>
              </p:cNvPr>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
                <a:extLst>
                  <a:ext uri="{FF2B5EF4-FFF2-40B4-BE49-F238E27FC236}">
                    <a16:creationId xmlns:a16="http://schemas.microsoft.com/office/drawing/2014/main" id="{2E020C80-4730-4D7E-AB5F-9539A898A45B}"/>
                  </a:ext>
                </a:extLst>
              </p:cNvPr>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4" name="TextBox 73">
            <a:extLst>
              <a:ext uri="{FF2B5EF4-FFF2-40B4-BE49-F238E27FC236}">
                <a16:creationId xmlns:a16="http://schemas.microsoft.com/office/drawing/2014/main" id="{E712A0B8-1829-4B3A-AB58-87B5284DAD15}"/>
              </a:ext>
            </a:extLst>
          </p:cNvPr>
          <p:cNvSpPr txBox="1"/>
          <p:nvPr/>
        </p:nvSpPr>
        <p:spPr>
          <a:xfrm>
            <a:off x="9472080" y="1841297"/>
            <a:ext cx="64" cy="553998"/>
          </a:xfrm>
          <a:prstGeom prst="rect">
            <a:avLst/>
          </a:prstGeom>
          <a:noFill/>
        </p:spPr>
        <p:txBody>
          <a:bodyPr wrap="none" lIns="0" tIns="0" rIns="0" bIns="0" rtlCol="0" anchor="t">
            <a:spAutoFit/>
          </a:bodyPr>
          <a:lstStyle/>
          <a:p>
            <a:pPr algn="ctr"/>
            <a:endParaRPr lang="en-US" sz="3600" b="1">
              <a:solidFill>
                <a:srgbClr val="000000"/>
              </a:solidFill>
              <a:latin typeface="Calibri"/>
              <a:cs typeface="Calibri"/>
            </a:endParaRPr>
          </a:p>
        </p:txBody>
      </p:sp>
      <p:grpSp>
        <p:nvGrpSpPr>
          <p:cNvPr id="154" name="Group 153">
            <a:extLst>
              <a:ext uri="{FF2B5EF4-FFF2-40B4-BE49-F238E27FC236}">
                <a16:creationId xmlns:a16="http://schemas.microsoft.com/office/drawing/2014/main" id="{C62767BC-78F1-4843-9034-06405DB2036A}"/>
              </a:ext>
            </a:extLst>
          </p:cNvPr>
          <p:cNvGrpSpPr/>
          <p:nvPr/>
        </p:nvGrpSpPr>
        <p:grpSpPr>
          <a:xfrm>
            <a:off x="1342188" y="4082607"/>
            <a:ext cx="4458983" cy="2121101"/>
            <a:chOff x="867913" y="3748096"/>
            <a:chExt cx="4903841" cy="2332715"/>
          </a:xfrm>
        </p:grpSpPr>
        <p:sp>
          <p:nvSpPr>
            <p:cNvPr id="155" name="Rectangle 154">
              <a:extLst>
                <a:ext uri="{FF2B5EF4-FFF2-40B4-BE49-F238E27FC236}">
                  <a16:creationId xmlns:a16="http://schemas.microsoft.com/office/drawing/2014/main" id="{A2FA3627-3A00-4E8B-958A-2B0B9720AB24}"/>
                </a:ext>
              </a:extLst>
            </p:cNvPr>
            <p:cNvSpPr/>
            <p:nvPr/>
          </p:nvSpPr>
          <p:spPr>
            <a:xfrm>
              <a:off x="867913" y="3748096"/>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00"/>
                </a:solidFill>
                <a:latin typeface="Calibri"/>
                <a:cs typeface="Calibri"/>
              </a:endParaRPr>
            </a:p>
          </p:txBody>
        </p:sp>
        <p:sp>
          <p:nvSpPr>
            <p:cNvPr id="158" name="TextBox 157">
              <a:extLst>
                <a:ext uri="{FF2B5EF4-FFF2-40B4-BE49-F238E27FC236}">
                  <a16:creationId xmlns:a16="http://schemas.microsoft.com/office/drawing/2014/main" id="{64F2F06E-00C7-47B5-9EAC-EF1AB83F716A}"/>
                </a:ext>
              </a:extLst>
            </p:cNvPr>
            <p:cNvSpPr txBox="1"/>
            <p:nvPr/>
          </p:nvSpPr>
          <p:spPr>
            <a:xfrm>
              <a:off x="1888748" y="4561173"/>
              <a:ext cx="3044165" cy="1218536"/>
            </a:xfrm>
            <a:prstGeom prst="rect">
              <a:avLst/>
            </a:prstGeom>
            <a:noFill/>
          </p:spPr>
          <p:txBody>
            <a:bodyPr wrap="square" lIns="0" tIns="0" rIns="0" bIns="0" rtlCol="0" anchor="ctr">
              <a:spAutoFit/>
            </a:bodyPr>
            <a:lstStyle/>
            <a:p>
              <a:pPr algn="ctr" fontAlgn="ctr"/>
              <a:r>
                <a:rPr lang="en-US" b="1">
                  <a:solidFill>
                    <a:srgbClr val="000000"/>
                  </a:solidFill>
                  <a:latin typeface="Calibri"/>
                  <a:cs typeface="Calibri"/>
                </a:rPr>
                <a:t>Total –  242</a:t>
              </a:r>
              <a:endParaRPr lang="zh-CN" altLang="en-US" b="1">
                <a:solidFill>
                  <a:srgbClr val="000000"/>
                </a:solidFill>
                <a:latin typeface="Calibri"/>
                <a:cs typeface="Calibri"/>
              </a:endParaRPr>
            </a:p>
            <a:p>
              <a:pPr algn="ctr" fontAlgn="ctr"/>
              <a:endParaRPr lang="en-US" b="1">
                <a:solidFill>
                  <a:srgbClr val="000000"/>
                </a:solidFill>
                <a:latin typeface="Calibri"/>
                <a:cs typeface="Calibri"/>
              </a:endParaRPr>
            </a:p>
            <a:p>
              <a:pPr algn="ctr" fontAlgn="ctr"/>
              <a:r>
                <a:rPr lang="en-US" b="1">
                  <a:solidFill>
                    <a:srgbClr val="000000"/>
                  </a:solidFill>
                  <a:latin typeface="Calibri"/>
                  <a:cs typeface="Calibri"/>
                </a:rPr>
                <a:t>Chicago Area - 20</a:t>
              </a:r>
            </a:p>
            <a:p>
              <a:pPr algn="ctr" fontAlgn="ctr"/>
              <a:endParaRPr lang="en-US" b="1">
                <a:solidFill>
                  <a:srgbClr val="000000"/>
                </a:solidFill>
                <a:latin typeface="Calibri"/>
                <a:cs typeface="Calibri"/>
              </a:endParaRPr>
            </a:p>
          </p:txBody>
        </p:sp>
        <p:sp>
          <p:nvSpPr>
            <p:cNvPr id="157" name="TextBox 156">
              <a:extLst>
                <a:ext uri="{FF2B5EF4-FFF2-40B4-BE49-F238E27FC236}">
                  <a16:creationId xmlns:a16="http://schemas.microsoft.com/office/drawing/2014/main" id="{D295DAEB-2E65-468A-9A57-4385E8440468}"/>
                </a:ext>
              </a:extLst>
            </p:cNvPr>
            <p:cNvSpPr txBox="1"/>
            <p:nvPr/>
          </p:nvSpPr>
          <p:spPr>
            <a:xfrm>
              <a:off x="2209187" y="3956466"/>
              <a:ext cx="2435804" cy="406179"/>
            </a:xfrm>
            <a:prstGeom prst="rect">
              <a:avLst/>
            </a:prstGeom>
            <a:noFill/>
          </p:spPr>
          <p:txBody>
            <a:bodyPr wrap="none" lIns="0" tIns="0" rIns="0" bIns="0" rtlCol="0">
              <a:spAutoFit/>
            </a:bodyPr>
            <a:lstStyle/>
            <a:p>
              <a:pPr>
                <a:tabLst>
                  <a:tab pos="347663" algn="l"/>
                </a:tabLst>
              </a:pPr>
              <a:r>
                <a:rPr lang="en-US" sz="2400" b="1">
                  <a:solidFill>
                    <a:srgbClr val="000000"/>
                  </a:solidFill>
                  <a:latin typeface="Calibri"/>
                  <a:cs typeface="Calibri"/>
                </a:rPr>
                <a:t>Weather Stations</a:t>
              </a:r>
            </a:p>
          </p:txBody>
        </p:sp>
      </p:grpSp>
      <p:grpSp>
        <p:nvGrpSpPr>
          <p:cNvPr id="84" name="Group 83">
            <a:extLst>
              <a:ext uri="{FF2B5EF4-FFF2-40B4-BE49-F238E27FC236}">
                <a16:creationId xmlns:a16="http://schemas.microsoft.com/office/drawing/2014/main" id="{EBD1D3F8-F4D4-4D86-9C2D-982F87E421D5}"/>
              </a:ext>
            </a:extLst>
          </p:cNvPr>
          <p:cNvGrpSpPr/>
          <p:nvPr/>
        </p:nvGrpSpPr>
        <p:grpSpPr>
          <a:xfrm>
            <a:off x="6410045" y="4082607"/>
            <a:ext cx="4458983" cy="2121101"/>
            <a:chOff x="867913" y="3748096"/>
            <a:chExt cx="4903841" cy="2332715"/>
          </a:xfrm>
        </p:grpSpPr>
        <p:sp>
          <p:nvSpPr>
            <p:cNvPr id="85" name="Rectangle 84">
              <a:extLst>
                <a:ext uri="{FF2B5EF4-FFF2-40B4-BE49-F238E27FC236}">
                  <a16:creationId xmlns:a16="http://schemas.microsoft.com/office/drawing/2014/main" id="{EA222AEB-CB31-41AF-98F3-151E50BA18D4}"/>
                </a:ext>
              </a:extLst>
            </p:cNvPr>
            <p:cNvSpPr/>
            <p:nvPr/>
          </p:nvSpPr>
          <p:spPr>
            <a:xfrm>
              <a:off x="867913" y="3748096"/>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00"/>
                </a:solidFill>
                <a:latin typeface="Calibri"/>
                <a:cs typeface="Calibri"/>
              </a:endParaRPr>
            </a:p>
          </p:txBody>
        </p:sp>
        <p:grpSp>
          <p:nvGrpSpPr>
            <p:cNvPr id="86" name="Group 85">
              <a:extLst>
                <a:ext uri="{FF2B5EF4-FFF2-40B4-BE49-F238E27FC236}">
                  <a16:creationId xmlns:a16="http://schemas.microsoft.com/office/drawing/2014/main" id="{C8B1C029-A278-43FD-A475-69F9367F8D09}"/>
                </a:ext>
              </a:extLst>
            </p:cNvPr>
            <p:cNvGrpSpPr/>
            <p:nvPr/>
          </p:nvGrpSpPr>
          <p:grpSpPr>
            <a:xfrm>
              <a:off x="1011696" y="4642543"/>
              <a:ext cx="4671954" cy="1252772"/>
              <a:chOff x="936726" y="4312642"/>
              <a:chExt cx="4671954" cy="1252772"/>
            </a:xfrm>
          </p:grpSpPr>
          <p:cxnSp>
            <p:nvCxnSpPr>
              <p:cNvPr id="102" name="Straight Connector 101">
                <a:extLst>
                  <a:ext uri="{FF2B5EF4-FFF2-40B4-BE49-F238E27FC236}">
                    <a16:creationId xmlns:a16="http://schemas.microsoft.com/office/drawing/2014/main" id="{6A7AA909-8C4A-43E3-B085-B3203FB5574B}"/>
                  </a:ext>
                </a:extLst>
              </p:cNvPr>
              <p:cNvCxnSpPr>
                <a:cxnSpLocks/>
              </p:cNvCxnSpPr>
              <p:nvPr/>
            </p:nvCxnSpPr>
            <p:spPr>
              <a:xfrm>
                <a:off x="3244862" y="4584552"/>
                <a:ext cx="0" cy="980862"/>
              </a:xfrm>
              <a:prstGeom prst="line">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94179C9-5152-4AD7-AA69-3C4FB288E487}"/>
                  </a:ext>
                </a:extLst>
              </p:cNvPr>
              <p:cNvSpPr txBox="1"/>
              <p:nvPr/>
            </p:nvSpPr>
            <p:spPr>
              <a:xfrm>
                <a:off x="936726" y="4778775"/>
                <a:ext cx="2237722" cy="710813"/>
              </a:xfrm>
              <a:prstGeom prst="rect">
                <a:avLst/>
              </a:prstGeom>
              <a:noFill/>
            </p:spPr>
            <p:txBody>
              <a:bodyPr wrap="none" lIns="0" tIns="0" rIns="0" bIns="0" rtlCol="0" anchor="ctr">
                <a:spAutoFit/>
              </a:bodyPr>
              <a:lstStyle/>
              <a:p>
                <a:pPr algn="ctr" fontAlgn="ctr"/>
                <a:r>
                  <a:rPr lang="en-US" sz="1400" b="1">
                    <a:solidFill>
                      <a:srgbClr val="000000"/>
                    </a:solidFill>
                    <a:latin typeface="Calibri"/>
                    <a:cs typeface="Calibri"/>
                  </a:rPr>
                  <a:t>Day – 2019-01-30 (-15 F)</a:t>
                </a:r>
                <a:endParaRPr lang="en-US" b="1">
                  <a:solidFill>
                    <a:srgbClr val="000000"/>
                  </a:solidFill>
                  <a:latin typeface="Calibri"/>
                  <a:cs typeface="Calibri"/>
                </a:endParaRPr>
              </a:p>
              <a:p>
                <a:pPr algn="ctr" fontAlgn="ctr"/>
                <a:r>
                  <a:rPr lang="en-US" sz="1400" b="1">
                    <a:solidFill>
                      <a:srgbClr val="000000"/>
                    </a:solidFill>
                    <a:latin typeface="Calibri"/>
                    <a:cs typeface="Calibri"/>
                  </a:rPr>
                  <a:t>Month – Feb 2015 (15.85 F)</a:t>
                </a:r>
              </a:p>
              <a:p>
                <a:pPr algn="ctr" fontAlgn="ctr"/>
                <a:r>
                  <a:rPr lang="en-US" sz="1400" b="1">
                    <a:solidFill>
                      <a:srgbClr val="000000"/>
                    </a:solidFill>
                    <a:latin typeface="Calibri"/>
                    <a:cs typeface="Calibri"/>
                  </a:rPr>
                  <a:t>Year – 2014 (47.88 F)</a:t>
                </a:r>
              </a:p>
            </p:txBody>
          </p:sp>
          <p:sp>
            <p:nvSpPr>
              <p:cNvPr id="106" name="TextBox 105">
                <a:extLst>
                  <a:ext uri="{FF2B5EF4-FFF2-40B4-BE49-F238E27FC236}">
                    <a16:creationId xmlns:a16="http://schemas.microsoft.com/office/drawing/2014/main" id="{CD0E0BC4-B9EF-4F41-9809-58005EB7192D}"/>
                  </a:ext>
                </a:extLst>
              </p:cNvPr>
              <p:cNvSpPr txBox="1"/>
              <p:nvPr/>
            </p:nvSpPr>
            <p:spPr>
              <a:xfrm>
                <a:off x="3449163" y="4747376"/>
                <a:ext cx="2159517" cy="710813"/>
              </a:xfrm>
              <a:prstGeom prst="rect">
                <a:avLst/>
              </a:prstGeom>
              <a:noFill/>
            </p:spPr>
            <p:txBody>
              <a:bodyPr wrap="none" lIns="0" tIns="0" rIns="0" bIns="0" rtlCol="0" anchor="ctr">
                <a:spAutoFit/>
              </a:bodyPr>
              <a:lstStyle/>
              <a:p>
                <a:pPr algn="ctr" fontAlgn="ctr"/>
                <a:r>
                  <a:rPr lang="en-US" sz="1400" b="1">
                    <a:solidFill>
                      <a:srgbClr val="000000"/>
                    </a:solidFill>
                    <a:latin typeface="Calibri"/>
                    <a:cs typeface="Calibri"/>
                  </a:rPr>
                  <a:t>Day – 2018-06-18 (87 F)</a:t>
                </a:r>
                <a:endParaRPr lang="zh-CN" altLang="en-US"/>
              </a:p>
              <a:p>
                <a:pPr algn="ctr" fontAlgn="ctr"/>
                <a:r>
                  <a:rPr lang="en-US" sz="1400" b="1">
                    <a:solidFill>
                      <a:srgbClr val="000000"/>
                    </a:solidFill>
                    <a:latin typeface="Calibri"/>
                    <a:cs typeface="Calibri"/>
                  </a:rPr>
                  <a:t>Month – July 2019 (76.9 F)</a:t>
                </a:r>
              </a:p>
              <a:p>
                <a:pPr algn="ctr" fontAlgn="ctr"/>
                <a:r>
                  <a:rPr lang="en-US" sz="1400" b="1">
                    <a:solidFill>
                      <a:srgbClr val="000000"/>
                    </a:solidFill>
                    <a:latin typeface="Calibri"/>
                    <a:cs typeface="Calibri"/>
                  </a:rPr>
                  <a:t>Year – 2017 (52.7 F)</a:t>
                </a:r>
              </a:p>
            </p:txBody>
          </p:sp>
          <p:sp>
            <p:nvSpPr>
              <p:cNvPr id="107" name="TextBox 106">
                <a:extLst>
                  <a:ext uri="{FF2B5EF4-FFF2-40B4-BE49-F238E27FC236}">
                    <a16:creationId xmlns:a16="http://schemas.microsoft.com/office/drawing/2014/main" id="{4DD883C3-8BE1-4210-86AE-01221425AEDE}"/>
                  </a:ext>
                </a:extLst>
              </p:cNvPr>
              <p:cNvSpPr txBox="1"/>
              <p:nvPr/>
            </p:nvSpPr>
            <p:spPr>
              <a:xfrm>
                <a:off x="1655051" y="4312642"/>
                <a:ext cx="609550" cy="236938"/>
              </a:xfrm>
              <a:prstGeom prst="rect">
                <a:avLst/>
              </a:prstGeom>
              <a:noFill/>
            </p:spPr>
            <p:txBody>
              <a:bodyPr wrap="none" lIns="0" tIns="0" rIns="0" bIns="0" rtlCol="0" anchor="ctr">
                <a:spAutoFit/>
              </a:bodyPr>
              <a:lstStyle/>
              <a:p>
                <a:pPr fontAlgn="ctr"/>
                <a:r>
                  <a:rPr lang="en-US" sz="1400" b="1">
                    <a:solidFill>
                      <a:srgbClr val="000000"/>
                    </a:solidFill>
                    <a:latin typeface="Calibri"/>
                    <a:cs typeface="Calibri"/>
                  </a:rPr>
                  <a:t>Coldest</a:t>
                </a:r>
              </a:p>
            </p:txBody>
          </p:sp>
          <p:sp>
            <p:nvSpPr>
              <p:cNvPr id="109" name="TextBox 108">
                <a:extLst>
                  <a:ext uri="{FF2B5EF4-FFF2-40B4-BE49-F238E27FC236}">
                    <a16:creationId xmlns:a16="http://schemas.microsoft.com/office/drawing/2014/main" id="{0505669D-10C9-4E8A-9287-04822E2C3240}"/>
                  </a:ext>
                </a:extLst>
              </p:cNvPr>
              <p:cNvSpPr txBox="1"/>
              <p:nvPr/>
            </p:nvSpPr>
            <p:spPr>
              <a:xfrm>
                <a:off x="4063965" y="4321751"/>
                <a:ext cx="745225" cy="236938"/>
              </a:xfrm>
              <a:prstGeom prst="rect">
                <a:avLst/>
              </a:prstGeom>
              <a:noFill/>
            </p:spPr>
            <p:txBody>
              <a:bodyPr wrap="none" lIns="0" tIns="0" rIns="0" bIns="0" rtlCol="0" anchor="ctr">
                <a:spAutoFit/>
              </a:bodyPr>
              <a:lstStyle/>
              <a:p>
                <a:pPr fontAlgn="ctr"/>
                <a:r>
                  <a:rPr lang="en-US" sz="1400" b="1">
                    <a:solidFill>
                      <a:srgbClr val="000000"/>
                    </a:solidFill>
                    <a:latin typeface="Calibri"/>
                    <a:cs typeface="Calibri"/>
                  </a:rPr>
                  <a:t>Warmest</a:t>
                </a:r>
                <a:endParaRPr lang="en-US" sz="1400">
                  <a:solidFill>
                    <a:srgbClr val="000000"/>
                  </a:solidFill>
                  <a:latin typeface="Calibri"/>
                  <a:cs typeface="Calibri"/>
                </a:endParaRPr>
              </a:p>
            </p:txBody>
          </p:sp>
        </p:grpSp>
        <p:sp>
          <p:nvSpPr>
            <p:cNvPr id="87" name="TextBox 86">
              <a:extLst>
                <a:ext uri="{FF2B5EF4-FFF2-40B4-BE49-F238E27FC236}">
                  <a16:creationId xmlns:a16="http://schemas.microsoft.com/office/drawing/2014/main" id="{4A085662-90AF-4111-9D49-4059D74FABE4}"/>
                </a:ext>
              </a:extLst>
            </p:cNvPr>
            <p:cNvSpPr txBox="1"/>
            <p:nvPr/>
          </p:nvSpPr>
          <p:spPr>
            <a:xfrm>
              <a:off x="2209187" y="3956466"/>
              <a:ext cx="2280455" cy="406179"/>
            </a:xfrm>
            <a:prstGeom prst="rect">
              <a:avLst/>
            </a:prstGeom>
            <a:noFill/>
          </p:spPr>
          <p:txBody>
            <a:bodyPr wrap="none" lIns="0" tIns="0" rIns="0" bIns="0" rtlCol="0">
              <a:spAutoFit/>
            </a:bodyPr>
            <a:lstStyle/>
            <a:p>
              <a:pPr>
                <a:tabLst>
                  <a:tab pos="347663" algn="l"/>
                </a:tabLst>
              </a:pPr>
              <a:r>
                <a:rPr lang="en-US" sz="2400" b="1">
                  <a:solidFill>
                    <a:srgbClr val="000000"/>
                  </a:solidFill>
                  <a:latin typeface="Calibri"/>
                  <a:cs typeface="Calibri"/>
                </a:rPr>
                <a:t>Standout Events</a:t>
              </a:r>
            </a:p>
          </p:txBody>
        </p:sp>
      </p:grpSp>
      <p:pic>
        <p:nvPicPr>
          <p:cNvPr id="5" name="图形 12" descr="局部太阳 轮廓">
            <a:extLst>
              <a:ext uri="{FF2B5EF4-FFF2-40B4-BE49-F238E27FC236}">
                <a16:creationId xmlns:a16="http://schemas.microsoft.com/office/drawing/2014/main" id="{09977B19-5F8D-4434-AB1D-DDB17A7B9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2821" y="1439516"/>
            <a:ext cx="417445" cy="417445"/>
          </a:xfrm>
          <a:prstGeom prst="rect">
            <a:avLst/>
          </a:prstGeom>
        </p:spPr>
      </p:pic>
      <p:grpSp>
        <p:nvGrpSpPr>
          <p:cNvPr id="65" name="Group 64">
            <a:extLst>
              <a:ext uri="{FF2B5EF4-FFF2-40B4-BE49-F238E27FC236}">
                <a16:creationId xmlns:a16="http://schemas.microsoft.com/office/drawing/2014/main" id="{1706A550-AC00-439F-876B-FD6203F40F5F}"/>
              </a:ext>
            </a:extLst>
          </p:cNvPr>
          <p:cNvGrpSpPr/>
          <p:nvPr/>
        </p:nvGrpSpPr>
        <p:grpSpPr>
          <a:xfrm>
            <a:off x="430243" y="86410"/>
            <a:ext cx="6670323" cy="362417"/>
            <a:chOff x="430243" y="86410"/>
            <a:chExt cx="6670323" cy="362417"/>
          </a:xfrm>
        </p:grpSpPr>
        <p:sp>
          <p:nvSpPr>
            <p:cNvPr id="66" name="箭头: V 形 1">
              <a:extLst>
                <a:ext uri="{FF2B5EF4-FFF2-40B4-BE49-F238E27FC236}">
                  <a16:creationId xmlns:a16="http://schemas.microsoft.com/office/drawing/2014/main" id="{B9ACBDF8-8ADA-4AEE-B31D-AC85746C174E}"/>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67" name="箭头: V 形 2">
              <a:extLst>
                <a:ext uri="{FF2B5EF4-FFF2-40B4-BE49-F238E27FC236}">
                  <a16:creationId xmlns:a16="http://schemas.microsoft.com/office/drawing/2014/main" id="{7FA42F4E-DDB0-4AF5-B485-75261E9D0621}"/>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68" name="箭头: V 形 3">
              <a:extLst>
                <a:ext uri="{FF2B5EF4-FFF2-40B4-BE49-F238E27FC236}">
                  <a16:creationId xmlns:a16="http://schemas.microsoft.com/office/drawing/2014/main" id="{0421647B-B671-4522-ADD6-5CCA931BAE76}"/>
                </a:ext>
              </a:extLst>
            </p:cNvPr>
            <p:cNvSpPr/>
            <p:nvPr/>
          </p:nvSpPr>
          <p:spPr>
            <a:xfrm>
              <a:off x="3022899" y="86411"/>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69" name="箭头: V 形 4">
              <a:extLst>
                <a:ext uri="{FF2B5EF4-FFF2-40B4-BE49-F238E27FC236}">
                  <a16:creationId xmlns:a16="http://schemas.microsoft.com/office/drawing/2014/main" id="{4B5AF03A-9BFA-4D52-AC62-5E99816D50D5}"/>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71" name="箭头: V 形 6">
              <a:extLst>
                <a:ext uri="{FF2B5EF4-FFF2-40B4-BE49-F238E27FC236}">
                  <a16:creationId xmlns:a16="http://schemas.microsoft.com/office/drawing/2014/main" id="{C73C2930-9CD5-4504-AB48-CFAD46780AAA}"/>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73" name="Date Placeholder 10">
            <a:extLst>
              <a:ext uri="{FF2B5EF4-FFF2-40B4-BE49-F238E27FC236}">
                <a16:creationId xmlns:a16="http://schemas.microsoft.com/office/drawing/2014/main" id="{EF0FC992-908A-4A95-9F3E-A11850C9BE25}"/>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82" name="Slide Number Placeholder 11">
            <a:extLst>
              <a:ext uri="{FF2B5EF4-FFF2-40B4-BE49-F238E27FC236}">
                <a16:creationId xmlns:a16="http://schemas.microsoft.com/office/drawing/2014/main" id="{8CD2B627-0C43-4359-BEB3-7818697DE444}"/>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17</a:t>
            </a:fld>
            <a:endParaRPr lang="en-US"/>
          </a:p>
        </p:txBody>
      </p:sp>
    </p:spTree>
    <p:extLst>
      <p:ext uri="{BB962C8B-B14F-4D97-AF65-F5344CB8AC3E}">
        <p14:creationId xmlns:p14="http://schemas.microsoft.com/office/powerpoint/2010/main" val="22491076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69">
            <a:extLst>
              <a:ext uri="{FF2B5EF4-FFF2-40B4-BE49-F238E27FC236}">
                <a16:creationId xmlns:a16="http://schemas.microsoft.com/office/drawing/2014/main" id="{39FE1470-7452-49B2-96AF-4AD3B534829D}"/>
              </a:ext>
            </a:extLst>
          </p:cNvPr>
          <p:cNvSpPr/>
          <p:nvPr/>
        </p:nvSpPr>
        <p:spPr>
          <a:xfrm>
            <a:off x="1232284" y="4143323"/>
            <a:ext cx="3012132" cy="193996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00"/>
              </a:solidFill>
              <a:latin typeface="Calibri"/>
              <a:cs typeface="Calibri"/>
            </a:endParaRPr>
          </a:p>
        </p:txBody>
      </p:sp>
      <p:sp>
        <p:nvSpPr>
          <p:cNvPr id="19" name="Rectangle 141">
            <a:extLst>
              <a:ext uri="{FF2B5EF4-FFF2-40B4-BE49-F238E27FC236}">
                <a16:creationId xmlns:a16="http://schemas.microsoft.com/office/drawing/2014/main" id="{374E1B22-4A09-40D5-A1CD-CEF1A160E8E1}"/>
              </a:ext>
            </a:extLst>
          </p:cNvPr>
          <p:cNvSpPr/>
          <p:nvPr/>
        </p:nvSpPr>
        <p:spPr>
          <a:xfrm>
            <a:off x="1197259" y="1589125"/>
            <a:ext cx="3048084" cy="195335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grpSp>
        <p:nvGrpSpPr>
          <p:cNvPr id="20" name="Group 144">
            <a:extLst>
              <a:ext uri="{FF2B5EF4-FFF2-40B4-BE49-F238E27FC236}">
                <a16:creationId xmlns:a16="http://schemas.microsoft.com/office/drawing/2014/main" id="{4AE2570C-CD6A-4DD0-AE00-1A04DD560099}"/>
              </a:ext>
            </a:extLst>
          </p:cNvPr>
          <p:cNvGrpSpPr/>
          <p:nvPr/>
        </p:nvGrpSpPr>
        <p:grpSpPr>
          <a:xfrm>
            <a:off x="830498" y="1209022"/>
            <a:ext cx="2251895" cy="589660"/>
            <a:chOff x="-1150824" y="1083143"/>
            <a:chExt cx="3012075" cy="788715"/>
          </a:xfrm>
        </p:grpSpPr>
        <p:sp>
          <p:nvSpPr>
            <p:cNvPr id="83" name="Oval 145">
              <a:extLst>
                <a:ext uri="{FF2B5EF4-FFF2-40B4-BE49-F238E27FC236}">
                  <a16:creationId xmlns:a16="http://schemas.microsoft.com/office/drawing/2014/main" id="{2C276FA8-5B9F-4774-AB7E-84CDCCB542AE}"/>
                </a:ext>
              </a:extLst>
            </p:cNvPr>
            <p:cNvSpPr/>
            <p:nvPr/>
          </p:nvSpPr>
          <p:spPr>
            <a:xfrm>
              <a:off x="1072536" y="1083143"/>
              <a:ext cx="788715" cy="788715"/>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0" name="Freeform 14">
              <a:extLst>
                <a:ext uri="{FF2B5EF4-FFF2-40B4-BE49-F238E27FC236}">
                  <a16:creationId xmlns:a16="http://schemas.microsoft.com/office/drawing/2014/main" id="{F19A3F9D-D199-4F50-ADB8-1D91B58412B1}"/>
                </a:ext>
              </a:extLst>
            </p:cNvPr>
            <p:cNvSpPr>
              <a:spLocks noEditPoints="1"/>
            </p:cNvSpPr>
            <p:nvPr/>
          </p:nvSpPr>
          <p:spPr bwMode="auto">
            <a:xfrm>
              <a:off x="-1150824" y="1299890"/>
              <a:ext cx="314680" cy="278299"/>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sp>
        <p:nvSpPr>
          <p:cNvPr id="9" name="TextBox 8">
            <a:extLst>
              <a:ext uri="{FF2B5EF4-FFF2-40B4-BE49-F238E27FC236}">
                <a16:creationId xmlns:a16="http://schemas.microsoft.com/office/drawing/2014/main" id="{A979655A-4D0C-49F4-A212-8BFD0EBF578F}"/>
              </a:ext>
            </a:extLst>
          </p:cNvPr>
          <p:cNvSpPr txBox="1"/>
          <p:nvPr/>
        </p:nvSpPr>
        <p:spPr>
          <a:xfrm>
            <a:off x="384048" y="539496"/>
            <a:ext cx="11430000"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Location Data Snapshot</a:t>
            </a:r>
          </a:p>
        </p:txBody>
      </p:sp>
      <p:grpSp>
        <p:nvGrpSpPr>
          <p:cNvPr id="6" name="Group 5">
            <a:extLst>
              <a:ext uri="{FF2B5EF4-FFF2-40B4-BE49-F238E27FC236}">
                <a16:creationId xmlns:a16="http://schemas.microsoft.com/office/drawing/2014/main" id="{D1047340-E8D0-4B0C-83A2-B365564E20F9}"/>
              </a:ext>
            </a:extLst>
          </p:cNvPr>
          <p:cNvGrpSpPr/>
          <p:nvPr/>
        </p:nvGrpSpPr>
        <p:grpSpPr>
          <a:xfrm>
            <a:off x="1230163" y="2057147"/>
            <a:ext cx="2953565" cy="1008104"/>
            <a:chOff x="1261092" y="2094416"/>
            <a:chExt cx="2953565" cy="1008104"/>
          </a:xfrm>
        </p:grpSpPr>
        <p:sp>
          <p:nvSpPr>
            <p:cNvPr id="143" name="TextBox 142">
              <a:extLst>
                <a:ext uri="{FF2B5EF4-FFF2-40B4-BE49-F238E27FC236}">
                  <a16:creationId xmlns:a16="http://schemas.microsoft.com/office/drawing/2014/main" id="{283A1C97-FE6E-4C18-BE1E-9B889685EB39}"/>
                </a:ext>
              </a:extLst>
            </p:cNvPr>
            <p:cNvSpPr txBox="1"/>
            <p:nvPr/>
          </p:nvSpPr>
          <p:spPr>
            <a:xfrm>
              <a:off x="1261092" y="2794743"/>
              <a:ext cx="2953565" cy="307777"/>
            </a:xfrm>
            <a:prstGeom prst="rect">
              <a:avLst/>
            </a:prstGeom>
            <a:noFill/>
          </p:spPr>
          <p:txBody>
            <a:bodyPr wrap="none" lIns="0" tIns="0" rIns="0" bIns="0" rtlCol="0" anchor="t">
              <a:spAutoFit/>
            </a:bodyPr>
            <a:lstStyle/>
            <a:p>
              <a:pPr algn="ctr"/>
              <a:r>
                <a:rPr lang="en-US" sz="2000" b="1">
                  <a:solidFill>
                    <a:srgbClr val="000000"/>
                  </a:solidFill>
                  <a:latin typeface="Calibri"/>
                  <a:cs typeface="Calibri"/>
                </a:rPr>
                <a:t>Total Chicago Area Zipcodes</a:t>
              </a:r>
            </a:p>
          </p:txBody>
        </p:sp>
        <p:sp>
          <p:nvSpPr>
            <p:cNvPr id="144" name="TextBox 143">
              <a:extLst>
                <a:ext uri="{FF2B5EF4-FFF2-40B4-BE49-F238E27FC236}">
                  <a16:creationId xmlns:a16="http://schemas.microsoft.com/office/drawing/2014/main" id="{1ACF706B-30D4-4840-ADC7-03B818005C5F}"/>
                </a:ext>
              </a:extLst>
            </p:cNvPr>
            <p:cNvSpPr txBox="1"/>
            <p:nvPr/>
          </p:nvSpPr>
          <p:spPr>
            <a:xfrm flipH="1">
              <a:off x="1831111" y="2094416"/>
              <a:ext cx="1938694" cy="553998"/>
            </a:xfrm>
            <a:prstGeom prst="rect">
              <a:avLst/>
            </a:prstGeom>
            <a:noFill/>
          </p:spPr>
          <p:txBody>
            <a:bodyPr wrap="square" lIns="0" tIns="0" rIns="0" bIns="0" rtlCol="0" anchor="t">
              <a:spAutoFit/>
            </a:bodyPr>
            <a:lstStyle/>
            <a:p>
              <a:pPr algn="ctr"/>
              <a:r>
                <a:rPr lang="en-US" sz="3600" b="1">
                  <a:solidFill>
                    <a:srgbClr val="000000"/>
                  </a:solidFill>
                  <a:latin typeface="Calibri"/>
                  <a:cs typeface="Calibri"/>
                </a:rPr>
                <a:t>188</a:t>
              </a:r>
            </a:p>
          </p:txBody>
        </p:sp>
      </p:grpSp>
      <p:cxnSp>
        <p:nvCxnSpPr>
          <p:cNvPr id="91" name="Straight Connector 90">
            <a:extLst>
              <a:ext uri="{FF2B5EF4-FFF2-40B4-BE49-F238E27FC236}">
                <a16:creationId xmlns:a16="http://schemas.microsoft.com/office/drawing/2014/main" id="{03D9EF58-66B0-4290-81BF-6415FD0F7DDF}"/>
              </a:ext>
            </a:extLst>
          </p:cNvPr>
          <p:cNvCxnSpPr>
            <a:cxnSpLocks/>
          </p:cNvCxnSpPr>
          <p:nvPr/>
        </p:nvCxnSpPr>
        <p:spPr>
          <a:xfrm>
            <a:off x="6096000" y="2021983"/>
            <a:ext cx="0" cy="14681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4" name="Group 5">
            <a:extLst>
              <a:ext uri="{FF2B5EF4-FFF2-40B4-BE49-F238E27FC236}">
                <a16:creationId xmlns:a16="http://schemas.microsoft.com/office/drawing/2014/main" id="{34C4A3A9-FC1C-49DF-A3E3-B04B805ECAC0}"/>
              </a:ext>
            </a:extLst>
          </p:cNvPr>
          <p:cNvGrpSpPr/>
          <p:nvPr/>
        </p:nvGrpSpPr>
        <p:grpSpPr>
          <a:xfrm>
            <a:off x="1588276" y="4617418"/>
            <a:ext cx="2287036" cy="946037"/>
            <a:chOff x="1345985" y="2425720"/>
            <a:chExt cx="2287036" cy="946037"/>
          </a:xfrm>
        </p:grpSpPr>
        <p:sp>
          <p:nvSpPr>
            <p:cNvPr id="65" name="TextBox 142">
              <a:extLst>
                <a:ext uri="{FF2B5EF4-FFF2-40B4-BE49-F238E27FC236}">
                  <a16:creationId xmlns:a16="http://schemas.microsoft.com/office/drawing/2014/main" id="{6578FF61-EF3B-454F-B07F-97FAA988761E}"/>
                </a:ext>
              </a:extLst>
            </p:cNvPr>
            <p:cNvSpPr txBox="1"/>
            <p:nvPr/>
          </p:nvSpPr>
          <p:spPr>
            <a:xfrm>
              <a:off x="1345985" y="3063980"/>
              <a:ext cx="2287036" cy="307777"/>
            </a:xfrm>
            <a:prstGeom prst="rect">
              <a:avLst/>
            </a:prstGeom>
            <a:noFill/>
          </p:spPr>
          <p:txBody>
            <a:bodyPr wrap="none" lIns="0" tIns="0" rIns="0" bIns="0" rtlCol="0" anchor="t">
              <a:spAutoFit/>
            </a:bodyPr>
            <a:lstStyle/>
            <a:p>
              <a:pPr algn="ctr"/>
              <a:r>
                <a:rPr lang="en-US" sz="2000" b="1">
                  <a:solidFill>
                    <a:srgbClr val="000000"/>
                  </a:solidFill>
                  <a:latin typeface="Calibri"/>
                  <a:cs typeface="Calibri"/>
                </a:rPr>
                <a:t>Chicago City Zipcodes</a:t>
              </a:r>
            </a:p>
          </p:txBody>
        </p:sp>
        <p:sp>
          <p:nvSpPr>
            <p:cNvPr id="66" name="TextBox 143">
              <a:extLst>
                <a:ext uri="{FF2B5EF4-FFF2-40B4-BE49-F238E27FC236}">
                  <a16:creationId xmlns:a16="http://schemas.microsoft.com/office/drawing/2014/main" id="{363D20D6-8A9F-4DAD-A1FF-2DB11FA9F742}"/>
                </a:ext>
              </a:extLst>
            </p:cNvPr>
            <p:cNvSpPr txBox="1"/>
            <p:nvPr/>
          </p:nvSpPr>
          <p:spPr>
            <a:xfrm flipH="1">
              <a:off x="1524969" y="2425720"/>
              <a:ext cx="1938694" cy="553998"/>
            </a:xfrm>
            <a:prstGeom prst="rect">
              <a:avLst/>
            </a:prstGeom>
            <a:noFill/>
          </p:spPr>
          <p:txBody>
            <a:bodyPr wrap="square" lIns="0" tIns="0" rIns="0" bIns="0" rtlCol="0" anchor="t">
              <a:spAutoFit/>
            </a:bodyPr>
            <a:lstStyle/>
            <a:p>
              <a:pPr algn="ctr"/>
              <a:r>
                <a:rPr lang="en-US" sz="3600" b="1">
                  <a:solidFill>
                    <a:srgbClr val="000000"/>
                  </a:solidFill>
                  <a:latin typeface="Calibri"/>
                  <a:cs typeface="Calibri"/>
                </a:rPr>
                <a:t>63</a:t>
              </a:r>
            </a:p>
          </p:txBody>
        </p:sp>
      </p:grpSp>
      <p:grpSp>
        <p:nvGrpSpPr>
          <p:cNvPr id="15" name="组合 14">
            <a:extLst>
              <a:ext uri="{FF2B5EF4-FFF2-40B4-BE49-F238E27FC236}">
                <a16:creationId xmlns:a16="http://schemas.microsoft.com/office/drawing/2014/main" id="{CE487B28-136F-4DF2-BCB8-E0306DB1BF9D}"/>
              </a:ext>
            </a:extLst>
          </p:cNvPr>
          <p:cNvGrpSpPr/>
          <p:nvPr/>
        </p:nvGrpSpPr>
        <p:grpSpPr>
          <a:xfrm>
            <a:off x="5332071" y="1191487"/>
            <a:ext cx="6167375" cy="5194751"/>
            <a:chOff x="5148805" y="1297588"/>
            <a:chExt cx="6167375" cy="5194751"/>
          </a:xfrm>
        </p:grpSpPr>
        <p:pic>
          <p:nvPicPr>
            <p:cNvPr id="13" name="图片 13" descr="表格&#10;&#10;已自动生成说明">
              <a:extLst>
                <a:ext uri="{FF2B5EF4-FFF2-40B4-BE49-F238E27FC236}">
                  <a16:creationId xmlns:a16="http://schemas.microsoft.com/office/drawing/2014/main" id="{F20C9B5C-19D9-4FBD-85D0-1D58F55A06C4}"/>
                </a:ext>
              </a:extLst>
            </p:cNvPr>
            <p:cNvPicPr>
              <a:picLocks noChangeAspect="1"/>
            </p:cNvPicPr>
            <p:nvPr/>
          </p:nvPicPr>
          <p:blipFill>
            <a:blip r:embed="rId2"/>
            <a:stretch>
              <a:fillRect/>
            </a:stretch>
          </p:blipFill>
          <p:spPr>
            <a:xfrm>
              <a:off x="5148805" y="1297588"/>
              <a:ext cx="6167375" cy="4783681"/>
            </a:xfrm>
            <a:prstGeom prst="rect">
              <a:avLst/>
            </a:prstGeom>
          </p:spPr>
        </p:pic>
        <p:sp>
          <p:nvSpPr>
            <p:cNvPr id="14" name="文本框 13">
              <a:extLst>
                <a:ext uri="{FF2B5EF4-FFF2-40B4-BE49-F238E27FC236}">
                  <a16:creationId xmlns:a16="http://schemas.microsoft.com/office/drawing/2014/main" id="{F63BA404-82E8-49FD-B12C-27B07D7EF291}"/>
                </a:ext>
              </a:extLst>
            </p:cNvPr>
            <p:cNvSpPr txBox="1"/>
            <p:nvPr/>
          </p:nvSpPr>
          <p:spPr>
            <a:xfrm>
              <a:off x="7386577" y="612300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latin typeface="Calibri"/>
                  <a:cs typeface="Calibri Light"/>
                </a:rPr>
                <a:t>Neighborhoods (Part)</a:t>
              </a:r>
            </a:p>
          </p:txBody>
        </p:sp>
      </p:grpSp>
      <p:pic>
        <p:nvPicPr>
          <p:cNvPr id="22" name="图形 22" descr="建筑物 轮廓">
            <a:extLst>
              <a:ext uri="{FF2B5EF4-FFF2-40B4-BE49-F238E27FC236}">
                <a16:creationId xmlns:a16="http://schemas.microsoft.com/office/drawing/2014/main" id="{6ED53E58-6838-4332-BD70-6904F3DCD8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7669" y="1273863"/>
            <a:ext cx="458858" cy="458858"/>
          </a:xfrm>
          <a:prstGeom prst="rect">
            <a:avLst/>
          </a:prstGeom>
        </p:spPr>
      </p:pic>
      <p:sp>
        <p:nvSpPr>
          <p:cNvPr id="113" name="Oval 74">
            <a:extLst>
              <a:ext uri="{FF2B5EF4-FFF2-40B4-BE49-F238E27FC236}">
                <a16:creationId xmlns:a16="http://schemas.microsoft.com/office/drawing/2014/main" id="{DBE0BE83-17BC-4301-9A9B-5370CBD4B7C7}"/>
              </a:ext>
            </a:extLst>
          </p:cNvPr>
          <p:cNvSpPr/>
          <p:nvPr/>
        </p:nvSpPr>
        <p:spPr>
          <a:xfrm>
            <a:off x="2443549" y="3776631"/>
            <a:ext cx="589661" cy="589661"/>
          </a:xfrm>
          <a:prstGeom prst="ellipse">
            <a:avLst/>
          </a:prstGeom>
          <a:solidFill>
            <a:schemeClr val="tx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alibri"/>
              <a:cs typeface="Calibri"/>
            </a:endParaRPr>
          </a:p>
        </p:txBody>
      </p:sp>
      <p:pic>
        <p:nvPicPr>
          <p:cNvPr id="25" name="图形 25" descr="打开的信封 纯色填充">
            <a:extLst>
              <a:ext uri="{FF2B5EF4-FFF2-40B4-BE49-F238E27FC236}">
                <a16:creationId xmlns:a16="http://schemas.microsoft.com/office/drawing/2014/main" id="{22E41BDC-0E70-4378-A9F6-E860BBA01C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07974" y="3899450"/>
            <a:ext cx="458858" cy="351185"/>
          </a:xfrm>
          <a:prstGeom prst="rect">
            <a:avLst/>
          </a:prstGeom>
        </p:spPr>
      </p:pic>
      <p:grpSp>
        <p:nvGrpSpPr>
          <p:cNvPr id="29" name="Group 28">
            <a:extLst>
              <a:ext uri="{FF2B5EF4-FFF2-40B4-BE49-F238E27FC236}">
                <a16:creationId xmlns:a16="http://schemas.microsoft.com/office/drawing/2014/main" id="{63FA64E6-944D-4887-B9BC-EAC99397B2C0}"/>
              </a:ext>
            </a:extLst>
          </p:cNvPr>
          <p:cNvGrpSpPr/>
          <p:nvPr/>
        </p:nvGrpSpPr>
        <p:grpSpPr>
          <a:xfrm>
            <a:off x="430243" y="86410"/>
            <a:ext cx="6670323" cy="362417"/>
            <a:chOff x="430243" y="86410"/>
            <a:chExt cx="6670323" cy="362417"/>
          </a:xfrm>
        </p:grpSpPr>
        <p:sp>
          <p:nvSpPr>
            <p:cNvPr id="30" name="箭头: V 形 1">
              <a:extLst>
                <a:ext uri="{FF2B5EF4-FFF2-40B4-BE49-F238E27FC236}">
                  <a16:creationId xmlns:a16="http://schemas.microsoft.com/office/drawing/2014/main" id="{EFCEA87F-FCDE-438D-8EE2-435F7D605F36}"/>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31" name="箭头: V 形 2">
              <a:extLst>
                <a:ext uri="{FF2B5EF4-FFF2-40B4-BE49-F238E27FC236}">
                  <a16:creationId xmlns:a16="http://schemas.microsoft.com/office/drawing/2014/main" id="{3C448F0B-76D7-4EC7-A9F7-C0140F8C3AB3}"/>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32" name="箭头: V 形 3">
              <a:extLst>
                <a:ext uri="{FF2B5EF4-FFF2-40B4-BE49-F238E27FC236}">
                  <a16:creationId xmlns:a16="http://schemas.microsoft.com/office/drawing/2014/main" id="{8867A731-C6FA-4C19-9831-05F6F87A19BC}"/>
                </a:ext>
              </a:extLst>
            </p:cNvPr>
            <p:cNvSpPr/>
            <p:nvPr/>
          </p:nvSpPr>
          <p:spPr>
            <a:xfrm>
              <a:off x="3022899" y="86411"/>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33" name="箭头: V 形 4">
              <a:extLst>
                <a:ext uri="{FF2B5EF4-FFF2-40B4-BE49-F238E27FC236}">
                  <a16:creationId xmlns:a16="http://schemas.microsoft.com/office/drawing/2014/main" id="{B6051CDD-4D75-4EF1-B940-346770B96EB4}"/>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34" name="箭头: V 形 6">
              <a:extLst>
                <a:ext uri="{FF2B5EF4-FFF2-40B4-BE49-F238E27FC236}">
                  <a16:creationId xmlns:a16="http://schemas.microsoft.com/office/drawing/2014/main" id="{89AEEDE0-C205-43D8-8CD7-FFFC4A022493}"/>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35" name="Date Placeholder 10">
            <a:extLst>
              <a:ext uri="{FF2B5EF4-FFF2-40B4-BE49-F238E27FC236}">
                <a16:creationId xmlns:a16="http://schemas.microsoft.com/office/drawing/2014/main" id="{E9046906-0067-441D-A327-B772FD0ED4EB}"/>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36" name="Slide Number Placeholder 11">
            <a:extLst>
              <a:ext uri="{FF2B5EF4-FFF2-40B4-BE49-F238E27FC236}">
                <a16:creationId xmlns:a16="http://schemas.microsoft.com/office/drawing/2014/main" id="{FCEE2485-0765-484A-90A8-7A1B438C03F2}"/>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18</a:t>
            </a:fld>
            <a:endParaRPr lang="en-US"/>
          </a:p>
        </p:txBody>
      </p:sp>
    </p:spTree>
    <p:extLst>
      <p:ext uri="{BB962C8B-B14F-4D97-AF65-F5344CB8AC3E}">
        <p14:creationId xmlns:p14="http://schemas.microsoft.com/office/powerpoint/2010/main" val="11352263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CA8121-06FC-4C1C-A105-01E863DFC715}"/>
              </a:ext>
            </a:extLst>
          </p:cNvPr>
          <p:cNvPicPr>
            <a:picLocks noChangeAspect="1"/>
          </p:cNvPicPr>
          <p:nvPr/>
        </p:nvPicPr>
        <p:blipFill rotWithShape="1">
          <a:blip r:embed="rId3">
            <a:extLst>
              <a:ext uri="{28A0092B-C50C-407E-A947-70E740481C1C}">
                <a14:useLocalDpi xmlns:a14="http://schemas.microsoft.com/office/drawing/2010/main" val="0"/>
              </a:ext>
            </a:extLst>
          </a:blip>
          <a:srcRect l="11943" t="743" r="4313" b="1"/>
          <a:stretch/>
        </p:blipFill>
        <p:spPr>
          <a:xfrm>
            <a:off x="-2" y="10"/>
            <a:ext cx="8668512" cy="6857990"/>
          </a:xfrm>
          <a:prstGeom prst="rect">
            <a:avLst/>
          </a:prstGeom>
        </p:spPr>
      </p:pic>
      <p:sp>
        <p:nvSpPr>
          <p:cNvPr id="59" name="Rectangle 5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51;p12">
            <a:extLst>
              <a:ext uri="{FF2B5EF4-FFF2-40B4-BE49-F238E27FC236}">
                <a16:creationId xmlns:a16="http://schemas.microsoft.com/office/drawing/2014/main" id="{06DCA816-BD53-4220-8049-CB84FF7688A8}"/>
              </a:ext>
            </a:extLst>
          </p:cNvPr>
          <p:cNvSpPr txBox="1">
            <a:spLocks/>
          </p:cNvSpPr>
          <p:nvPr/>
        </p:nvSpPr>
        <p:spPr>
          <a:xfrm>
            <a:off x="7699917" y="1178119"/>
            <a:ext cx="6513799" cy="3204134"/>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a:latin typeface="Times New Roman"/>
                <a:cs typeface="Times New Roman"/>
              </a:rPr>
              <a:t>Part 4 </a:t>
            </a:r>
            <a:endParaRPr lang="en-US" altLang="zh-CN" sz="3600">
              <a:latin typeface="Times New Roman"/>
              <a:cs typeface="Times New Roman"/>
            </a:endParaRPr>
          </a:p>
          <a:p>
            <a:pPr>
              <a:spcAft>
                <a:spcPts val="600"/>
              </a:spcAft>
            </a:pPr>
            <a:r>
              <a:rPr lang="en-US" sz="3600" b="1">
                <a:latin typeface="Times New Roman"/>
                <a:cs typeface="Times New Roman"/>
              </a:rPr>
              <a:t>Analysis</a:t>
            </a:r>
          </a:p>
        </p:txBody>
      </p:sp>
      <p:sp>
        <p:nvSpPr>
          <p:cNvPr id="61" name="Rectangle 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044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图片 6" descr="河边的城市景色&#10;&#10;已自动生成说明">
            <a:extLst>
              <a:ext uri="{FF2B5EF4-FFF2-40B4-BE49-F238E27FC236}">
                <a16:creationId xmlns:a16="http://schemas.microsoft.com/office/drawing/2014/main" id="{BD36C242-8CEF-4128-B0EA-9C4224D9DBC9}"/>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77" name="Freeform: Shape 7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9" name="Freeform: Shape 7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81" name="Freeform: Shape 8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1" name="TextBox 40">
            <a:extLst>
              <a:ext uri="{FF2B5EF4-FFF2-40B4-BE49-F238E27FC236}">
                <a16:creationId xmlns:a16="http://schemas.microsoft.com/office/drawing/2014/main" id="{C2E7E87C-7BAA-4BFD-873C-9BA55FB8C840}"/>
              </a:ext>
            </a:extLst>
          </p:cNvPr>
          <p:cNvSpPr txBox="1"/>
          <p:nvPr/>
        </p:nvSpPr>
        <p:spPr>
          <a:xfrm>
            <a:off x="8780842" y="822573"/>
            <a:ext cx="3633746" cy="158842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600" b="1">
                <a:latin typeface="Georgia"/>
                <a:ea typeface="+mj-ea"/>
                <a:cs typeface="+mj-cs"/>
              </a:rPr>
              <a:t>Agenda</a:t>
            </a:r>
          </a:p>
        </p:txBody>
      </p:sp>
      <p:sp>
        <p:nvSpPr>
          <p:cNvPr id="7" name="文本框 6">
            <a:extLst>
              <a:ext uri="{FF2B5EF4-FFF2-40B4-BE49-F238E27FC236}">
                <a16:creationId xmlns:a16="http://schemas.microsoft.com/office/drawing/2014/main" id="{4776D1AD-63D8-41AA-ACD2-CA1433718939}"/>
              </a:ext>
            </a:extLst>
          </p:cNvPr>
          <p:cNvSpPr txBox="1"/>
          <p:nvPr/>
        </p:nvSpPr>
        <p:spPr>
          <a:xfrm>
            <a:off x="8780841" y="2499705"/>
            <a:ext cx="3633747" cy="270006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28600">
              <a:lnSpc>
                <a:spcPct val="150000"/>
              </a:lnSpc>
              <a:spcAft>
                <a:spcPts val="600"/>
              </a:spcAft>
              <a:buFont typeface="Arial" panose="020B0604020202020204" pitchFamily="34" charset="0"/>
              <a:buChar char="•"/>
            </a:pPr>
            <a:r>
              <a:rPr lang="en-US" altLang="zh-CN" sz="2000" dirty="0">
                <a:latin typeface="Calibri"/>
                <a:cs typeface="Calibri"/>
              </a:rPr>
              <a:t>Business Use Case</a:t>
            </a:r>
            <a:endParaRPr lang="zh-CN" altLang="en-US" sz="2000" dirty="0">
              <a:cs typeface="Calibri Light"/>
            </a:endParaRPr>
          </a:p>
          <a:p>
            <a:pPr marL="285750" indent="-228600">
              <a:lnSpc>
                <a:spcPct val="150000"/>
              </a:lnSpc>
              <a:spcAft>
                <a:spcPts val="600"/>
              </a:spcAft>
              <a:buFont typeface="Arial" panose="020B0604020202020204" pitchFamily="34" charset="0"/>
              <a:buChar char="•"/>
            </a:pPr>
            <a:r>
              <a:rPr lang="en-US" altLang="zh-CN" sz="2000" dirty="0">
                <a:latin typeface="Calibri"/>
                <a:cs typeface="Calibri"/>
              </a:rPr>
              <a:t>Methodology</a:t>
            </a:r>
          </a:p>
          <a:p>
            <a:pPr marL="285750" indent="-228600">
              <a:lnSpc>
                <a:spcPct val="150000"/>
              </a:lnSpc>
              <a:spcAft>
                <a:spcPts val="600"/>
              </a:spcAft>
              <a:buFont typeface="Arial" panose="020B0604020202020204" pitchFamily="34" charset="0"/>
              <a:buChar char="•"/>
            </a:pPr>
            <a:r>
              <a:rPr lang="en-US" altLang="zh-CN" sz="2000" dirty="0">
                <a:latin typeface="Calibri"/>
                <a:cs typeface="Calibri"/>
              </a:rPr>
              <a:t>Data Overview</a:t>
            </a:r>
          </a:p>
          <a:p>
            <a:pPr marL="285750" indent="-228600">
              <a:lnSpc>
                <a:spcPct val="150000"/>
              </a:lnSpc>
              <a:spcAft>
                <a:spcPts val="600"/>
              </a:spcAft>
              <a:buFont typeface="Arial" panose="020B0604020202020204" pitchFamily="34" charset="0"/>
              <a:buChar char="•"/>
            </a:pPr>
            <a:r>
              <a:rPr lang="en-US" altLang="zh-CN" sz="2000" dirty="0">
                <a:latin typeface="Calibri"/>
                <a:cs typeface="Calibri"/>
              </a:rPr>
              <a:t>Analysis</a:t>
            </a:r>
          </a:p>
          <a:p>
            <a:pPr marL="285750" indent="-228600">
              <a:lnSpc>
                <a:spcPct val="150000"/>
              </a:lnSpc>
              <a:spcAft>
                <a:spcPts val="600"/>
              </a:spcAft>
              <a:buFont typeface="Arial" panose="020B0604020202020204" pitchFamily="34" charset="0"/>
              <a:buChar char="•"/>
            </a:pPr>
            <a:r>
              <a:rPr lang="en-US" altLang="zh-CN" sz="2000" dirty="0">
                <a:latin typeface="Calibri"/>
                <a:cs typeface="Calibri"/>
              </a:rPr>
              <a:t>Findings and Recommendations</a:t>
            </a:r>
            <a:endParaRPr lang="en-US" dirty="0"/>
          </a:p>
        </p:txBody>
      </p:sp>
      <p:sp>
        <p:nvSpPr>
          <p:cNvPr id="11" name="Date Placeholder 10">
            <a:extLst>
              <a:ext uri="{FF2B5EF4-FFF2-40B4-BE49-F238E27FC236}">
                <a16:creationId xmlns:a16="http://schemas.microsoft.com/office/drawing/2014/main" id="{D2442BEB-67D8-4144-BDB9-C5ABFB09EA07}"/>
              </a:ext>
            </a:extLst>
          </p:cNvPr>
          <p:cNvSpPr>
            <a:spLocks noGrp="1"/>
          </p:cNvSpPr>
          <p:nvPr>
            <p:ph type="dt" sz="half" idx="10"/>
          </p:nvPr>
        </p:nvSpPr>
        <p:spPr>
          <a:xfrm>
            <a:off x="8496366" y="6355080"/>
            <a:ext cx="2202114" cy="365760"/>
          </a:xfrm>
        </p:spPr>
        <p:txBody>
          <a:bodyPr vert="horz" lIns="91440" tIns="45720" rIns="91440" bIns="45720" rtlCol="0" anchor="ctr">
            <a:normAutofit/>
          </a:bodyPr>
          <a:lstStyle/>
          <a:p>
            <a:pPr algn="r">
              <a:spcAft>
                <a:spcPts val="600"/>
              </a:spcAft>
              <a:defRPr/>
            </a:pPr>
            <a:fld id="{5F4935E8-2541-49A4-A8E9-394F200B8B49}" type="datetime1">
              <a:rPr lang="en-US">
                <a:solidFill>
                  <a:schemeClr val="tx1">
                    <a:lumMod val="75000"/>
                    <a:lumOff val="25000"/>
                  </a:schemeClr>
                </a:solidFill>
                <a:latin typeface="Calibri" panose="020F0502020204030204"/>
              </a:rPr>
              <a:pPr algn="r">
                <a:spcAft>
                  <a:spcPts val="600"/>
                </a:spcAft>
                <a:defRPr/>
              </a:pPr>
              <a:t>12/10/20</a:t>
            </a:fld>
            <a:endParaRPr lang="en-US">
              <a:solidFill>
                <a:schemeClr val="tx1">
                  <a:lumMod val="75000"/>
                  <a:lumOff val="25000"/>
                </a:schemeClr>
              </a:solidFill>
              <a:latin typeface="Calibri" panose="020F0502020204030204"/>
            </a:endParaRPr>
          </a:p>
        </p:txBody>
      </p:sp>
      <p:sp>
        <p:nvSpPr>
          <p:cNvPr id="12" name="Slide Number Placeholder 11">
            <a:extLst>
              <a:ext uri="{FF2B5EF4-FFF2-40B4-BE49-F238E27FC236}">
                <a16:creationId xmlns:a16="http://schemas.microsoft.com/office/drawing/2014/main" id="{E098C6E0-AD83-43B3-85DC-54A02066DFC5}"/>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76E01AEF-6400-440A-BA2A-CA6B5BA5D071}" type="slidenum">
              <a:rPr lang="en-US" sz="1600">
                <a:solidFill>
                  <a:schemeClr val="tx1">
                    <a:lumMod val="75000"/>
                    <a:lumOff val="25000"/>
                  </a:schemeClr>
                </a:solidFill>
                <a:latin typeface="Calibri" panose="020F0502020204030204"/>
              </a:rPr>
              <a:pPr algn="l">
                <a:spcAft>
                  <a:spcPts val="600"/>
                </a:spcAft>
                <a:defRPr/>
              </a:pPr>
              <a:t>2</a:t>
            </a:fld>
            <a:endParaRPr lang="en-US" sz="16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2480442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8">
            <a:extLst>
              <a:ext uri="{FF2B5EF4-FFF2-40B4-BE49-F238E27FC236}">
                <a16:creationId xmlns:a16="http://schemas.microsoft.com/office/drawing/2014/main" id="{0A275B3F-9EA3-4A0C-9844-E8791289D353}"/>
              </a:ext>
            </a:extLst>
          </p:cNvPr>
          <p:cNvSpPr txBox="1"/>
          <p:nvPr/>
        </p:nvSpPr>
        <p:spPr>
          <a:xfrm>
            <a:off x="383667" y="539496"/>
            <a:ext cx="11430000" cy="984885"/>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Zip Codes with High Crime Have High Number of Violations, while Environmental Complaints are Unrelated </a:t>
            </a:r>
            <a:endParaRPr lang="zh-CN" altLang="en-US" dirty="0"/>
          </a:p>
        </p:txBody>
      </p:sp>
      <p:pic>
        <p:nvPicPr>
          <p:cNvPr id="14" name="图片 14" descr="图片包含 图形用户界面&#10;&#10;已自动生成说明">
            <a:extLst>
              <a:ext uri="{FF2B5EF4-FFF2-40B4-BE49-F238E27FC236}">
                <a16:creationId xmlns:a16="http://schemas.microsoft.com/office/drawing/2014/main" id="{EEC339B3-3977-4F31-AC1B-5D52E4BFBEDD}"/>
              </a:ext>
            </a:extLst>
          </p:cNvPr>
          <p:cNvPicPr>
            <a:picLocks noChangeAspect="1"/>
          </p:cNvPicPr>
          <p:nvPr/>
        </p:nvPicPr>
        <p:blipFill>
          <a:blip r:embed="rId3"/>
          <a:stretch>
            <a:fillRect/>
          </a:stretch>
        </p:blipFill>
        <p:spPr>
          <a:xfrm>
            <a:off x="9014996" y="1713216"/>
            <a:ext cx="3066221" cy="3950904"/>
          </a:xfrm>
          <a:prstGeom prst="rect">
            <a:avLst/>
          </a:prstGeom>
          <a:ln>
            <a:solidFill>
              <a:schemeClr val="tx1"/>
            </a:solidFill>
          </a:ln>
        </p:spPr>
      </p:pic>
      <p:pic>
        <p:nvPicPr>
          <p:cNvPr id="4" name="图片 5" descr="地图&#10;&#10;已自动生成说明">
            <a:extLst>
              <a:ext uri="{FF2B5EF4-FFF2-40B4-BE49-F238E27FC236}">
                <a16:creationId xmlns:a16="http://schemas.microsoft.com/office/drawing/2014/main" id="{24F11444-1348-4ECE-B382-83B88E906D61}"/>
              </a:ext>
            </a:extLst>
          </p:cNvPr>
          <p:cNvPicPr>
            <a:picLocks noChangeAspect="1"/>
          </p:cNvPicPr>
          <p:nvPr/>
        </p:nvPicPr>
        <p:blipFill rotWithShape="1">
          <a:blip r:embed="rId4"/>
          <a:srcRect l="-381" t="404" r="762" b="14949"/>
          <a:stretch/>
        </p:blipFill>
        <p:spPr>
          <a:xfrm>
            <a:off x="71119" y="1722894"/>
            <a:ext cx="6108754" cy="4928971"/>
          </a:xfrm>
          <a:prstGeom prst="rect">
            <a:avLst/>
          </a:prstGeom>
          <a:ln>
            <a:solidFill>
              <a:schemeClr val="tx1"/>
            </a:solidFill>
          </a:ln>
        </p:spPr>
      </p:pic>
      <p:pic>
        <p:nvPicPr>
          <p:cNvPr id="15" name="图片 15" descr="表格&#10;&#10;已自动生成说明">
            <a:extLst>
              <a:ext uri="{FF2B5EF4-FFF2-40B4-BE49-F238E27FC236}">
                <a16:creationId xmlns:a16="http://schemas.microsoft.com/office/drawing/2014/main" id="{F30E6807-070D-46DB-8EA0-E0337F8FFC81}"/>
              </a:ext>
            </a:extLst>
          </p:cNvPr>
          <p:cNvPicPr>
            <a:picLocks noChangeAspect="1"/>
          </p:cNvPicPr>
          <p:nvPr/>
        </p:nvPicPr>
        <p:blipFill>
          <a:blip r:embed="rId5"/>
          <a:stretch>
            <a:fillRect/>
          </a:stretch>
        </p:blipFill>
        <p:spPr>
          <a:xfrm>
            <a:off x="6223549" y="2205728"/>
            <a:ext cx="2461591" cy="3471058"/>
          </a:xfrm>
          <a:prstGeom prst="rect">
            <a:avLst/>
          </a:prstGeom>
          <a:ln>
            <a:noFill/>
          </a:ln>
        </p:spPr>
      </p:pic>
      <p:sp>
        <p:nvSpPr>
          <p:cNvPr id="2" name="箭头: 左 1">
            <a:extLst>
              <a:ext uri="{FF2B5EF4-FFF2-40B4-BE49-F238E27FC236}">
                <a16:creationId xmlns:a16="http://schemas.microsoft.com/office/drawing/2014/main" id="{AEF795B9-93E9-4DAF-814E-E71BED92C04A}"/>
              </a:ext>
            </a:extLst>
          </p:cNvPr>
          <p:cNvSpPr/>
          <p:nvPr/>
        </p:nvSpPr>
        <p:spPr>
          <a:xfrm>
            <a:off x="8700450" y="3889474"/>
            <a:ext cx="231914" cy="231913"/>
          </a:xfrm>
          <a:prstGeom prst="left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F1CA609C-640D-4668-AF56-50CB9251DCA2}"/>
              </a:ext>
            </a:extLst>
          </p:cNvPr>
          <p:cNvCxnSpPr/>
          <p:nvPr/>
        </p:nvCxnSpPr>
        <p:spPr>
          <a:xfrm flipH="1">
            <a:off x="4625424" y="2372118"/>
            <a:ext cx="1620077" cy="202426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 name="直接箭头连接符 7">
            <a:extLst>
              <a:ext uri="{FF2B5EF4-FFF2-40B4-BE49-F238E27FC236}">
                <a16:creationId xmlns:a16="http://schemas.microsoft.com/office/drawing/2014/main" id="{1A9FD629-6100-4B97-B571-0C966176131E}"/>
              </a:ext>
            </a:extLst>
          </p:cNvPr>
          <p:cNvCxnSpPr/>
          <p:nvPr/>
        </p:nvCxnSpPr>
        <p:spPr>
          <a:xfrm flipH="1">
            <a:off x="5281818" y="2465297"/>
            <a:ext cx="974037" cy="2943637"/>
          </a:xfrm>
          <a:prstGeom prst="straightConnector1">
            <a:avLst/>
          </a:prstGeom>
          <a:ln>
            <a:solidFill>
              <a:srgbClr val="7030A0"/>
            </a:solidFill>
            <a:tailEnd type="triangle"/>
          </a:ln>
        </p:spPr>
        <p:style>
          <a:lnRef idx="2">
            <a:schemeClr val="accent3"/>
          </a:lnRef>
          <a:fillRef idx="0">
            <a:schemeClr val="accent3"/>
          </a:fillRef>
          <a:effectRef idx="1">
            <a:schemeClr val="accent3"/>
          </a:effectRef>
          <a:fontRef idx="minor">
            <a:schemeClr val="tx1"/>
          </a:fontRef>
        </p:style>
      </p:cxnSp>
      <p:sp>
        <p:nvSpPr>
          <p:cNvPr id="10" name="文本框 9">
            <a:extLst>
              <a:ext uri="{FF2B5EF4-FFF2-40B4-BE49-F238E27FC236}">
                <a16:creationId xmlns:a16="http://schemas.microsoft.com/office/drawing/2014/main" id="{CCB7B877-8404-47BE-82D6-469D66847A6D}"/>
              </a:ext>
            </a:extLst>
          </p:cNvPr>
          <p:cNvSpPr txBox="1"/>
          <p:nvPr/>
        </p:nvSpPr>
        <p:spPr>
          <a:xfrm>
            <a:off x="6223552" y="5837147"/>
            <a:ext cx="59651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zh-CN" altLang="en-US">
                <a:latin typeface="Calibri"/>
                <a:cs typeface="Calibri Light"/>
              </a:rPr>
              <a:t>Crimes and violations is not a direct result of population</a:t>
            </a:r>
            <a:endParaRPr lang="zh-CN">
              <a:cs typeface="Calibri Light"/>
            </a:endParaRPr>
          </a:p>
          <a:p>
            <a:pPr marL="285750" indent="-285750">
              <a:lnSpc>
                <a:spcPct val="150000"/>
              </a:lnSpc>
              <a:buFont typeface="Arial"/>
              <a:buChar char="•"/>
            </a:pPr>
            <a:r>
              <a:rPr lang="zh-CN" altLang="en-US">
                <a:latin typeface="Calibri"/>
                <a:cs typeface="Calibri Light"/>
              </a:rPr>
              <a:t>Drugs can be a factor which we will explore later</a:t>
            </a:r>
          </a:p>
          <a:p>
            <a:endParaRPr lang="zh-CN" altLang="en-US">
              <a:latin typeface="Calibri"/>
              <a:cs typeface="Calibri Light"/>
            </a:endParaRPr>
          </a:p>
        </p:txBody>
      </p:sp>
      <p:pic>
        <p:nvPicPr>
          <p:cNvPr id="17" name="图片 17" descr="地图&#10;&#10;已自动生成说明">
            <a:extLst>
              <a:ext uri="{FF2B5EF4-FFF2-40B4-BE49-F238E27FC236}">
                <a16:creationId xmlns:a16="http://schemas.microsoft.com/office/drawing/2014/main" id="{2310E568-F707-46BF-9023-7B23C2F64ED4}"/>
              </a:ext>
            </a:extLst>
          </p:cNvPr>
          <p:cNvPicPr>
            <a:picLocks noChangeAspect="1"/>
          </p:cNvPicPr>
          <p:nvPr/>
        </p:nvPicPr>
        <p:blipFill rotWithShape="1">
          <a:blip r:embed="rId6"/>
          <a:srcRect l="19391" t="3430" r="23611" b="180"/>
          <a:stretch/>
        </p:blipFill>
        <p:spPr>
          <a:xfrm>
            <a:off x="99823" y="1769238"/>
            <a:ext cx="3409450" cy="4424714"/>
          </a:xfrm>
          <a:prstGeom prst="rect">
            <a:avLst/>
          </a:prstGeom>
        </p:spPr>
      </p:pic>
      <p:cxnSp>
        <p:nvCxnSpPr>
          <p:cNvPr id="18" name="直接箭头连接符 17">
            <a:extLst>
              <a:ext uri="{FF2B5EF4-FFF2-40B4-BE49-F238E27FC236}">
                <a16:creationId xmlns:a16="http://schemas.microsoft.com/office/drawing/2014/main" id="{D1B62454-5D21-4374-9883-70E1C1A595A7}"/>
              </a:ext>
            </a:extLst>
          </p:cNvPr>
          <p:cNvCxnSpPr>
            <a:cxnSpLocks/>
          </p:cNvCxnSpPr>
          <p:nvPr/>
        </p:nvCxnSpPr>
        <p:spPr>
          <a:xfrm>
            <a:off x="2209800" y="3729113"/>
            <a:ext cx="2479814" cy="69833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直接箭头连接符 18">
            <a:extLst>
              <a:ext uri="{FF2B5EF4-FFF2-40B4-BE49-F238E27FC236}">
                <a16:creationId xmlns:a16="http://schemas.microsoft.com/office/drawing/2014/main" id="{08B49586-1983-4AD3-BCC2-9A9CD3BAF38A}"/>
              </a:ext>
            </a:extLst>
          </p:cNvPr>
          <p:cNvCxnSpPr>
            <a:cxnSpLocks/>
          </p:cNvCxnSpPr>
          <p:nvPr/>
        </p:nvCxnSpPr>
        <p:spPr>
          <a:xfrm>
            <a:off x="2795972" y="4915589"/>
            <a:ext cx="2533474" cy="574102"/>
          </a:xfrm>
          <a:prstGeom prst="straightConnector1">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D1F5CD07-DBC6-4F21-9374-414D6500F74B}"/>
              </a:ext>
            </a:extLst>
          </p:cNvPr>
          <p:cNvGrpSpPr/>
          <p:nvPr/>
        </p:nvGrpSpPr>
        <p:grpSpPr>
          <a:xfrm>
            <a:off x="430243" y="86410"/>
            <a:ext cx="6670323" cy="362417"/>
            <a:chOff x="430243" y="86410"/>
            <a:chExt cx="6670323" cy="362417"/>
          </a:xfrm>
        </p:grpSpPr>
        <p:sp>
          <p:nvSpPr>
            <p:cNvPr id="21" name="箭头: V 形 1">
              <a:extLst>
                <a:ext uri="{FF2B5EF4-FFF2-40B4-BE49-F238E27FC236}">
                  <a16:creationId xmlns:a16="http://schemas.microsoft.com/office/drawing/2014/main" id="{EAEF1D7D-56D1-48A9-9235-ADD7A9BB5DAF}"/>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22" name="箭头: V 形 2">
              <a:extLst>
                <a:ext uri="{FF2B5EF4-FFF2-40B4-BE49-F238E27FC236}">
                  <a16:creationId xmlns:a16="http://schemas.microsoft.com/office/drawing/2014/main" id="{2DF93E9D-DEC5-4DD7-8D1C-743BBB0A80E2}"/>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23" name="箭头: V 形 3">
              <a:extLst>
                <a:ext uri="{FF2B5EF4-FFF2-40B4-BE49-F238E27FC236}">
                  <a16:creationId xmlns:a16="http://schemas.microsoft.com/office/drawing/2014/main" id="{728936F3-2834-45DE-A600-40D1204B60E3}"/>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24" name="箭头: V 形 4">
              <a:extLst>
                <a:ext uri="{FF2B5EF4-FFF2-40B4-BE49-F238E27FC236}">
                  <a16:creationId xmlns:a16="http://schemas.microsoft.com/office/drawing/2014/main" id="{9656931D-B4A8-41C8-9B2A-667562FFF5ED}"/>
                </a:ext>
              </a:extLst>
            </p:cNvPr>
            <p:cNvSpPr/>
            <p:nvPr/>
          </p:nvSpPr>
          <p:spPr>
            <a:xfrm>
              <a:off x="4323874" y="86410"/>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25" name="箭头: V 形 6">
              <a:extLst>
                <a:ext uri="{FF2B5EF4-FFF2-40B4-BE49-F238E27FC236}">
                  <a16:creationId xmlns:a16="http://schemas.microsoft.com/office/drawing/2014/main" id="{6D40642D-BBBC-465C-9BD9-5F42ADEFB099}"/>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26" name="Date Placeholder 10">
            <a:extLst>
              <a:ext uri="{FF2B5EF4-FFF2-40B4-BE49-F238E27FC236}">
                <a16:creationId xmlns:a16="http://schemas.microsoft.com/office/drawing/2014/main" id="{B3BA155D-BB9C-4E3B-9283-A60187CBC59A}"/>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27" name="Slide Number Placeholder 11">
            <a:extLst>
              <a:ext uri="{FF2B5EF4-FFF2-40B4-BE49-F238E27FC236}">
                <a16:creationId xmlns:a16="http://schemas.microsoft.com/office/drawing/2014/main" id="{EE41501E-7217-4222-B14A-71B815B2B3EF}"/>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20</a:t>
            </a:fld>
            <a:endParaRPr lang="en-US"/>
          </a:p>
        </p:txBody>
      </p:sp>
    </p:spTree>
    <p:extLst>
      <p:ext uri="{BB962C8B-B14F-4D97-AF65-F5344CB8AC3E}">
        <p14:creationId xmlns:p14="http://schemas.microsoft.com/office/powerpoint/2010/main" val="3825314534"/>
      </p:ext>
    </p:extLst>
  </p:cSld>
  <p:clrMapOvr>
    <a:masterClrMapping/>
  </p:clrMapOvr>
  <mc:AlternateContent xmlns:mc="http://schemas.openxmlformats.org/markup-compatibility/2006" xmlns:p14="http://schemas.microsoft.com/office/powerpoint/2010/main">
    <mc:Choice Requires="p14">
      <p:transition p14:dur="1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16" name="TextBox 8">
            <a:extLst>
              <a:ext uri="{FF2B5EF4-FFF2-40B4-BE49-F238E27FC236}">
                <a16:creationId xmlns:a16="http://schemas.microsoft.com/office/drawing/2014/main" id="{6E435368-338B-4716-A33B-DEDFB6930D0B}"/>
              </a:ext>
            </a:extLst>
          </p:cNvPr>
          <p:cNvSpPr txBox="1"/>
          <p:nvPr/>
        </p:nvSpPr>
        <p:spPr>
          <a:xfrm>
            <a:off x="383667" y="539496"/>
            <a:ext cx="11430000" cy="984885"/>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Environmental Complaints are Loosely Related With Temperature While Complaint Type is Not</a:t>
            </a:r>
            <a:endParaRPr lang="en-US" altLang="zh-CN" dirty="0"/>
          </a:p>
        </p:txBody>
      </p:sp>
      <p:sp>
        <p:nvSpPr>
          <p:cNvPr id="19" name="文本框 18">
            <a:extLst>
              <a:ext uri="{FF2B5EF4-FFF2-40B4-BE49-F238E27FC236}">
                <a16:creationId xmlns:a16="http://schemas.microsoft.com/office/drawing/2014/main" id="{AB688B69-D651-42D8-A9EE-E2CC2E9A6A3E}"/>
              </a:ext>
            </a:extLst>
          </p:cNvPr>
          <p:cNvSpPr txBox="1"/>
          <p:nvPr/>
        </p:nvSpPr>
        <p:spPr>
          <a:xfrm>
            <a:off x="9513818" y="1396862"/>
            <a:ext cx="2378765" cy="30597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zh-CN" altLang="en-US" sz="1400">
                <a:latin typeface="Calibri"/>
                <a:cs typeface="Calibri Light"/>
              </a:rPr>
              <a:t>Complaints and crimes has different distributions</a:t>
            </a:r>
            <a:endParaRPr lang="zh-CN"/>
          </a:p>
          <a:p>
            <a:pPr>
              <a:lnSpc>
                <a:spcPct val="150000"/>
              </a:lnSpc>
            </a:pPr>
            <a:endParaRPr lang="zh-CN">
              <a:cs typeface="Calibri Light"/>
            </a:endParaRPr>
          </a:p>
          <a:p>
            <a:pPr marL="285750" indent="-285750">
              <a:lnSpc>
                <a:spcPct val="150000"/>
              </a:lnSpc>
              <a:buFont typeface="Arial"/>
              <a:buChar char="•"/>
            </a:pPr>
            <a:r>
              <a:rPr lang="zh-CN" altLang="en-US" sz="1400">
                <a:latin typeface="Calibri"/>
                <a:cs typeface="Calibri Light"/>
              </a:rPr>
              <a:t>Complaints are related to temperature but not percipitation</a:t>
            </a:r>
          </a:p>
          <a:p>
            <a:pPr marL="285750" indent="-285750">
              <a:lnSpc>
                <a:spcPct val="150000"/>
              </a:lnSpc>
              <a:buFont typeface="Arial"/>
              <a:buChar char="•"/>
            </a:pPr>
            <a:endParaRPr lang="zh-CN" altLang="en-US" sz="1400">
              <a:latin typeface="Calibri"/>
              <a:cs typeface="Calibri Light"/>
            </a:endParaRPr>
          </a:p>
          <a:p>
            <a:pPr marL="285750" indent="-285750">
              <a:lnSpc>
                <a:spcPct val="150000"/>
              </a:lnSpc>
              <a:buFont typeface="Arial"/>
              <a:buChar char="•"/>
            </a:pPr>
            <a:r>
              <a:rPr lang="zh-CN" altLang="en-US" sz="1400">
                <a:latin typeface="Calibri"/>
                <a:cs typeface="Calibri Light"/>
              </a:rPr>
              <a:t>Complaint type does not seem to differ much</a:t>
            </a:r>
          </a:p>
        </p:txBody>
      </p:sp>
      <p:pic>
        <p:nvPicPr>
          <p:cNvPr id="20" name="图片 20" descr="地图&#10;&#10;已自动生成说明">
            <a:extLst>
              <a:ext uri="{FF2B5EF4-FFF2-40B4-BE49-F238E27FC236}">
                <a16:creationId xmlns:a16="http://schemas.microsoft.com/office/drawing/2014/main" id="{C43E8C6D-E016-4AB7-B4E6-71E230EC16B7}"/>
              </a:ext>
            </a:extLst>
          </p:cNvPr>
          <p:cNvPicPr>
            <a:picLocks noChangeAspect="1"/>
          </p:cNvPicPr>
          <p:nvPr/>
        </p:nvPicPr>
        <p:blipFill>
          <a:blip r:embed="rId3"/>
          <a:stretch>
            <a:fillRect/>
          </a:stretch>
        </p:blipFill>
        <p:spPr>
          <a:xfrm>
            <a:off x="384313" y="1544454"/>
            <a:ext cx="8698394" cy="4870677"/>
          </a:xfrm>
          <a:prstGeom prst="rect">
            <a:avLst/>
          </a:prstGeom>
          <a:ln>
            <a:solidFill>
              <a:schemeClr val="tx1"/>
            </a:solidFill>
          </a:ln>
        </p:spPr>
      </p:pic>
      <p:grpSp>
        <p:nvGrpSpPr>
          <p:cNvPr id="11" name="Group 10">
            <a:extLst>
              <a:ext uri="{FF2B5EF4-FFF2-40B4-BE49-F238E27FC236}">
                <a16:creationId xmlns:a16="http://schemas.microsoft.com/office/drawing/2014/main" id="{3B5DF712-4F73-49BD-978C-92A568D08964}"/>
              </a:ext>
            </a:extLst>
          </p:cNvPr>
          <p:cNvGrpSpPr/>
          <p:nvPr/>
        </p:nvGrpSpPr>
        <p:grpSpPr>
          <a:xfrm>
            <a:off x="430243" y="86410"/>
            <a:ext cx="6670323" cy="362417"/>
            <a:chOff x="430243" y="86410"/>
            <a:chExt cx="6670323" cy="362417"/>
          </a:xfrm>
        </p:grpSpPr>
        <p:sp>
          <p:nvSpPr>
            <p:cNvPr id="12" name="箭头: V 形 1">
              <a:extLst>
                <a:ext uri="{FF2B5EF4-FFF2-40B4-BE49-F238E27FC236}">
                  <a16:creationId xmlns:a16="http://schemas.microsoft.com/office/drawing/2014/main" id="{415767FE-50BB-465C-AA30-4398D4B4301E}"/>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13" name="箭头: V 形 2">
              <a:extLst>
                <a:ext uri="{FF2B5EF4-FFF2-40B4-BE49-F238E27FC236}">
                  <a16:creationId xmlns:a16="http://schemas.microsoft.com/office/drawing/2014/main" id="{F211C752-5796-481E-B946-95C0AFD79A6C}"/>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14" name="箭头: V 形 3">
              <a:extLst>
                <a:ext uri="{FF2B5EF4-FFF2-40B4-BE49-F238E27FC236}">
                  <a16:creationId xmlns:a16="http://schemas.microsoft.com/office/drawing/2014/main" id="{051DAC9E-53B9-4ED6-9EC1-5144A40E8423}"/>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15" name="箭头: V 形 4">
              <a:extLst>
                <a:ext uri="{FF2B5EF4-FFF2-40B4-BE49-F238E27FC236}">
                  <a16:creationId xmlns:a16="http://schemas.microsoft.com/office/drawing/2014/main" id="{A325465A-D9B7-4E55-B7F0-052A9985875B}"/>
                </a:ext>
              </a:extLst>
            </p:cNvPr>
            <p:cNvSpPr/>
            <p:nvPr/>
          </p:nvSpPr>
          <p:spPr>
            <a:xfrm>
              <a:off x="4323874" y="86410"/>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17" name="箭头: V 形 6">
              <a:extLst>
                <a:ext uri="{FF2B5EF4-FFF2-40B4-BE49-F238E27FC236}">
                  <a16:creationId xmlns:a16="http://schemas.microsoft.com/office/drawing/2014/main" id="{64F9C5E4-9852-471C-BC6D-138ACD736AF4}"/>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18" name="Date Placeholder 10">
            <a:extLst>
              <a:ext uri="{FF2B5EF4-FFF2-40B4-BE49-F238E27FC236}">
                <a16:creationId xmlns:a16="http://schemas.microsoft.com/office/drawing/2014/main" id="{49C4BD8D-FE29-48D5-8C04-937ED41AB764}"/>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21" name="Slide Number Placeholder 11">
            <a:extLst>
              <a:ext uri="{FF2B5EF4-FFF2-40B4-BE49-F238E27FC236}">
                <a16:creationId xmlns:a16="http://schemas.microsoft.com/office/drawing/2014/main" id="{0D2CF5F2-BE2B-428A-92F4-1C616D021DE4}"/>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21</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idx="4294967295"/>
          </p:nvPr>
        </p:nvSpPr>
        <p:spPr>
          <a:xfrm>
            <a:off x="222018" y="539496"/>
            <a:ext cx="11796519" cy="886397"/>
          </a:xfrm>
          <a:prstGeom prst="rect">
            <a:avLst/>
          </a:prstGeom>
          <a:noFill/>
        </p:spPr>
        <p:txBody>
          <a:bodyPr wrap="square" lIns="0" tIns="0" rIns="0" bIns="0" rtlCol="0" anchor="t">
            <a:spAutoFit/>
          </a:bodyPr>
          <a:lstStyle/>
          <a:p>
            <a:r>
              <a:rPr lang="en" sz="3200" b="1" dirty="0">
                <a:solidFill>
                  <a:schemeClr val="tx1">
                    <a:lumMod val="85000"/>
                    <a:lumOff val="15000"/>
                  </a:schemeClr>
                </a:solidFill>
                <a:latin typeface="Century Gothic"/>
                <a:ea typeface="+mn-ea"/>
                <a:cs typeface="+mn-cs"/>
                <a:sym typeface="Calibri"/>
              </a:rPr>
              <a:t>Crime </a:t>
            </a:r>
            <a:r>
              <a:rPr lang="en-US" sz="3200" b="1" dirty="0">
                <a:solidFill>
                  <a:schemeClr val="tx1">
                    <a:lumMod val="85000"/>
                    <a:lumOff val="15000"/>
                  </a:schemeClr>
                </a:solidFill>
                <a:latin typeface="Century Gothic"/>
                <a:ea typeface="+mn-ea"/>
                <a:cs typeface="+mn-cs"/>
                <a:sym typeface="Calibri"/>
              </a:rPr>
              <a:t>G</a:t>
            </a:r>
            <a:r>
              <a:rPr lang="en" sz="3200" b="1" dirty="0">
                <a:solidFill>
                  <a:schemeClr val="tx1">
                    <a:lumMod val="85000"/>
                    <a:lumOff val="15000"/>
                  </a:schemeClr>
                </a:solidFill>
                <a:latin typeface="Century Gothic"/>
                <a:ea typeface="+mn-ea"/>
                <a:cs typeface="+mn-cs"/>
                <a:sym typeface="Calibri"/>
              </a:rPr>
              <a:t>oes </a:t>
            </a:r>
            <a:r>
              <a:rPr lang="en-US" sz="3200" b="1" dirty="0">
                <a:solidFill>
                  <a:schemeClr val="tx1">
                    <a:lumMod val="85000"/>
                    <a:lumOff val="15000"/>
                  </a:schemeClr>
                </a:solidFill>
                <a:latin typeface="Century Gothic"/>
                <a:ea typeface="+mn-ea"/>
                <a:cs typeface="+mn-cs"/>
                <a:sym typeface="Calibri"/>
              </a:rPr>
              <a:t>D</a:t>
            </a:r>
            <a:r>
              <a:rPr lang="en" sz="3200" b="1" dirty="0">
                <a:solidFill>
                  <a:schemeClr val="tx1">
                    <a:lumMod val="85000"/>
                    <a:lumOff val="15000"/>
                  </a:schemeClr>
                </a:solidFill>
                <a:latin typeface="Century Gothic"/>
                <a:ea typeface="+mn-ea"/>
                <a:cs typeface="+mn-cs"/>
                <a:sym typeface="Calibri"/>
              </a:rPr>
              <a:t>own as </a:t>
            </a:r>
            <a:r>
              <a:rPr lang="en-US" sz="3200" b="1" dirty="0">
                <a:solidFill>
                  <a:schemeClr val="tx1">
                    <a:lumMod val="85000"/>
                    <a:lumOff val="15000"/>
                  </a:schemeClr>
                </a:solidFill>
                <a:latin typeface="Century Gothic"/>
                <a:ea typeface="+mn-ea"/>
                <a:cs typeface="+mn-cs"/>
                <a:sym typeface="Calibri"/>
              </a:rPr>
              <a:t>T</a:t>
            </a:r>
            <a:r>
              <a:rPr lang="en" sz="3200" b="1" dirty="0">
                <a:solidFill>
                  <a:schemeClr val="tx1">
                    <a:lumMod val="85000"/>
                    <a:lumOff val="15000"/>
                  </a:schemeClr>
                </a:solidFill>
                <a:latin typeface="Century Gothic"/>
                <a:ea typeface="+mn-ea"/>
                <a:cs typeface="+mn-cs"/>
                <a:sym typeface="Calibri"/>
              </a:rPr>
              <a:t>emperature </a:t>
            </a:r>
            <a:r>
              <a:rPr lang="en-US" sz="3200" b="1" dirty="0">
                <a:solidFill>
                  <a:schemeClr val="tx1">
                    <a:lumMod val="85000"/>
                    <a:lumOff val="15000"/>
                  </a:schemeClr>
                </a:solidFill>
                <a:latin typeface="Century Gothic"/>
                <a:ea typeface="+mn-ea"/>
                <a:cs typeface="+mn-cs"/>
                <a:sym typeface="Calibri"/>
              </a:rPr>
              <a:t>G</a:t>
            </a:r>
            <a:r>
              <a:rPr lang="en" sz="3200" b="1" dirty="0">
                <a:solidFill>
                  <a:schemeClr val="tx1">
                    <a:lumMod val="85000"/>
                    <a:lumOff val="15000"/>
                  </a:schemeClr>
                </a:solidFill>
                <a:latin typeface="Century Gothic"/>
                <a:ea typeface="+mn-ea"/>
                <a:cs typeface="+mn-cs"/>
                <a:sym typeface="Calibri"/>
              </a:rPr>
              <a:t>oes </a:t>
            </a:r>
            <a:r>
              <a:rPr lang="en-US" sz="3200" b="1" dirty="0">
                <a:solidFill>
                  <a:schemeClr val="tx1">
                    <a:lumMod val="85000"/>
                    <a:lumOff val="15000"/>
                  </a:schemeClr>
                </a:solidFill>
                <a:latin typeface="Century Gothic"/>
                <a:ea typeface="+mn-ea"/>
                <a:cs typeface="+mn-cs"/>
                <a:sym typeface="Calibri"/>
              </a:rPr>
              <a:t>D</a:t>
            </a:r>
            <a:r>
              <a:rPr lang="en" sz="3200" b="1" dirty="0">
                <a:solidFill>
                  <a:schemeClr val="tx1">
                    <a:lumMod val="85000"/>
                    <a:lumOff val="15000"/>
                  </a:schemeClr>
                </a:solidFill>
                <a:latin typeface="Century Gothic"/>
                <a:ea typeface="+mn-ea"/>
                <a:cs typeface="+mn-cs"/>
                <a:sym typeface="Calibri"/>
              </a:rPr>
              <a:t>own; </a:t>
            </a:r>
            <a:r>
              <a:rPr lang="en-US" sz="3200" b="1" dirty="0">
                <a:solidFill>
                  <a:schemeClr val="tx1">
                    <a:lumMod val="85000"/>
                    <a:lumOff val="15000"/>
                  </a:schemeClr>
                </a:solidFill>
                <a:latin typeface="Century Gothic"/>
                <a:ea typeface="+mn-ea"/>
                <a:cs typeface="+mn-cs"/>
                <a:sym typeface="Calibri"/>
              </a:rPr>
              <a:t>W</a:t>
            </a:r>
            <a:r>
              <a:rPr lang="en" sz="3200" b="1" dirty="0">
                <a:solidFill>
                  <a:schemeClr val="tx1">
                    <a:lumMod val="85000"/>
                    <a:lumOff val="15000"/>
                  </a:schemeClr>
                </a:solidFill>
                <a:latin typeface="Century Gothic"/>
                <a:ea typeface="+mn-ea"/>
                <a:cs typeface="+mn-cs"/>
                <a:sym typeface="Calibri"/>
              </a:rPr>
              <a:t>inter </a:t>
            </a:r>
            <a:r>
              <a:rPr lang="en-US" sz="3200" b="1" dirty="0">
                <a:solidFill>
                  <a:schemeClr val="tx1">
                    <a:lumMod val="85000"/>
                    <a:lumOff val="15000"/>
                  </a:schemeClr>
                </a:solidFill>
                <a:latin typeface="Century Gothic"/>
                <a:ea typeface="+mn-ea"/>
                <a:cs typeface="+mn-cs"/>
                <a:sym typeface="Calibri"/>
              </a:rPr>
              <a:t>M</a:t>
            </a:r>
            <a:r>
              <a:rPr lang="en" sz="3200" b="1" dirty="0">
                <a:solidFill>
                  <a:schemeClr val="tx1">
                    <a:lumMod val="85000"/>
                    <a:lumOff val="15000"/>
                  </a:schemeClr>
                </a:solidFill>
                <a:latin typeface="Century Gothic"/>
                <a:ea typeface="+mn-ea"/>
                <a:cs typeface="+mn-cs"/>
                <a:sym typeface="Calibri"/>
              </a:rPr>
              <a:t>onths </a:t>
            </a:r>
            <a:r>
              <a:rPr lang="en-US" sz="3200" b="1" dirty="0">
                <a:solidFill>
                  <a:schemeClr val="tx1">
                    <a:lumMod val="85000"/>
                    <a:lumOff val="15000"/>
                  </a:schemeClr>
                </a:solidFill>
                <a:latin typeface="Century Gothic"/>
                <a:ea typeface="+mn-ea"/>
                <a:cs typeface="+mn-cs"/>
                <a:sym typeface="Calibri"/>
              </a:rPr>
              <a:t>S</a:t>
            </a:r>
            <a:r>
              <a:rPr lang="en" sz="3200" b="1" dirty="0">
                <a:solidFill>
                  <a:schemeClr val="tx1">
                    <a:lumMod val="85000"/>
                    <a:lumOff val="15000"/>
                  </a:schemeClr>
                </a:solidFill>
                <a:latin typeface="Century Gothic"/>
                <a:ea typeface="+mn-ea"/>
                <a:cs typeface="+mn-cs"/>
                <a:sym typeface="Calibri"/>
              </a:rPr>
              <a:t>ee </a:t>
            </a:r>
            <a:r>
              <a:rPr lang="en-US" sz="3200" b="1" dirty="0">
                <a:solidFill>
                  <a:schemeClr val="tx1">
                    <a:lumMod val="85000"/>
                    <a:lumOff val="15000"/>
                  </a:schemeClr>
                </a:solidFill>
                <a:latin typeface="Century Gothic"/>
                <a:ea typeface="+mn-ea"/>
                <a:cs typeface="+mn-cs"/>
                <a:sym typeface="Calibri"/>
              </a:rPr>
              <a:t>S</a:t>
            </a:r>
            <a:r>
              <a:rPr lang="en" sz="3200" b="1" dirty="0">
                <a:solidFill>
                  <a:schemeClr val="tx1">
                    <a:lumMod val="85000"/>
                    <a:lumOff val="15000"/>
                  </a:schemeClr>
                </a:solidFill>
                <a:latin typeface="Century Gothic"/>
                <a:ea typeface="+mn-ea"/>
                <a:cs typeface="+mn-cs"/>
                <a:sym typeface="Calibri"/>
              </a:rPr>
              <a:t>ignificantly </a:t>
            </a:r>
            <a:r>
              <a:rPr lang="en-US" sz="3200" b="1" dirty="0">
                <a:solidFill>
                  <a:schemeClr val="tx1">
                    <a:lumMod val="85000"/>
                    <a:lumOff val="15000"/>
                  </a:schemeClr>
                </a:solidFill>
                <a:latin typeface="Century Gothic"/>
                <a:ea typeface="+mn-ea"/>
                <a:cs typeface="+mn-cs"/>
                <a:sym typeface="Calibri"/>
              </a:rPr>
              <a:t>L</a:t>
            </a:r>
            <a:r>
              <a:rPr lang="en" sz="3200" b="1" dirty="0">
                <a:solidFill>
                  <a:schemeClr val="tx1">
                    <a:lumMod val="85000"/>
                    <a:lumOff val="15000"/>
                  </a:schemeClr>
                </a:solidFill>
                <a:latin typeface="Century Gothic"/>
                <a:ea typeface="+mn-ea"/>
                <a:cs typeface="+mn-cs"/>
                <a:sym typeface="Calibri"/>
              </a:rPr>
              <a:t>ess </a:t>
            </a:r>
            <a:r>
              <a:rPr lang="en-US" sz="3200" b="1" dirty="0">
                <a:solidFill>
                  <a:schemeClr val="tx1">
                    <a:lumMod val="85000"/>
                    <a:lumOff val="15000"/>
                  </a:schemeClr>
                </a:solidFill>
                <a:latin typeface="Century Gothic"/>
                <a:ea typeface="+mn-ea"/>
                <a:cs typeface="+mn-cs"/>
                <a:sym typeface="Calibri"/>
              </a:rPr>
              <a:t>C</a:t>
            </a:r>
            <a:r>
              <a:rPr lang="en" sz="3200" b="1" dirty="0">
                <a:solidFill>
                  <a:schemeClr val="tx1">
                    <a:lumMod val="85000"/>
                    <a:lumOff val="15000"/>
                  </a:schemeClr>
                </a:solidFill>
                <a:latin typeface="Century Gothic"/>
                <a:ea typeface="+mn-ea"/>
                <a:cs typeface="+mn-cs"/>
                <a:sym typeface="Calibri"/>
              </a:rPr>
              <a:t>rime</a:t>
            </a:r>
            <a:endParaRPr lang="en-US" sz="3200" b="1" dirty="0">
              <a:solidFill>
                <a:schemeClr val="tx1">
                  <a:lumMod val="85000"/>
                  <a:lumOff val="15000"/>
                </a:schemeClr>
              </a:solidFill>
              <a:latin typeface="Century Gothic"/>
              <a:ea typeface="+mn-ea"/>
              <a:cs typeface="+mn-cs"/>
            </a:endParaRPr>
          </a:p>
        </p:txBody>
      </p:sp>
      <p:pic>
        <p:nvPicPr>
          <p:cNvPr id="7" name="Picture 8" descr="A picture containing text&#10;&#10;Description automatically generated">
            <a:extLst>
              <a:ext uri="{FF2B5EF4-FFF2-40B4-BE49-F238E27FC236}">
                <a16:creationId xmlns:a16="http://schemas.microsoft.com/office/drawing/2014/main" id="{00DC52EB-3736-411A-83D4-1FB346CBCD33}"/>
              </a:ext>
            </a:extLst>
          </p:cNvPr>
          <p:cNvPicPr>
            <a:picLocks noChangeAspect="1"/>
          </p:cNvPicPr>
          <p:nvPr/>
        </p:nvPicPr>
        <p:blipFill>
          <a:blip r:embed="rId3"/>
          <a:stretch>
            <a:fillRect/>
          </a:stretch>
        </p:blipFill>
        <p:spPr>
          <a:xfrm>
            <a:off x="8261814" y="1712437"/>
            <a:ext cx="3777785" cy="3420736"/>
          </a:xfrm>
          <a:prstGeom prst="rect">
            <a:avLst/>
          </a:prstGeom>
          <a:ln>
            <a:solidFill>
              <a:schemeClr val="tx1"/>
            </a:solidFill>
          </a:ln>
        </p:spPr>
      </p:pic>
      <p:grpSp>
        <p:nvGrpSpPr>
          <p:cNvPr id="11" name="Group 10">
            <a:extLst>
              <a:ext uri="{FF2B5EF4-FFF2-40B4-BE49-F238E27FC236}">
                <a16:creationId xmlns:a16="http://schemas.microsoft.com/office/drawing/2014/main" id="{868D507E-9B0A-456F-8439-A9D9D455E255}"/>
              </a:ext>
            </a:extLst>
          </p:cNvPr>
          <p:cNvGrpSpPr/>
          <p:nvPr/>
        </p:nvGrpSpPr>
        <p:grpSpPr>
          <a:xfrm>
            <a:off x="5531889" y="1710456"/>
            <a:ext cx="2507786" cy="3417474"/>
            <a:chOff x="5207620" y="1710456"/>
            <a:chExt cx="2743200" cy="3821185"/>
          </a:xfrm>
        </p:grpSpPr>
        <p:pic>
          <p:nvPicPr>
            <p:cNvPr id="9" name="Picture 9" descr="A picture containing table&#10;&#10;Description automatically generated">
              <a:extLst>
                <a:ext uri="{FF2B5EF4-FFF2-40B4-BE49-F238E27FC236}">
                  <a16:creationId xmlns:a16="http://schemas.microsoft.com/office/drawing/2014/main" id="{871B1065-91C0-4885-A9F4-A00914142335}"/>
                </a:ext>
              </a:extLst>
            </p:cNvPr>
            <p:cNvPicPr>
              <a:picLocks noChangeAspect="1"/>
            </p:cNvPicPr>
            <p:nvPr/>
          </p:nvPicPr>
          <p:blipFill>
            <a:blip r:embed="rId4"/>
            <a:stretch>
              <a:fillRect/>
            </a:stretch>
          </p:blipFill>
          <p:spPr>
            <a:xfrm>
              <a:off x="5207620" y="1710456"/>
              <a:ext cx="2743200" cy="3821185"/>
            </a:xfrm>
            <a:prstGeom prst="rect">
              <a:avLst/>
            </a:prstGeom>
            <a:ln>
              <a:solidFill>
                <a:schemeClr val="tx1"/>
              </a:solidFill>
            </a:ln>
          </p:spPr>
        </p:pic>
        <p:sp>
          <p:nvSpPr>
            <p:cNvPr id="10" name="Rectangle 9">
              <a:extLst>
                <a:ext uri="{FF2B5EF4-FFF2-40B4-BE49-F238E27FC236}">
                  <a16:creationId xmlns:a16="http://schemas.microsoft.com/office/drawing/2014/main" id="{C31F6E66-8388-4874-B5EB-0A94F022B09E}"/>
                </a:ext>
              </a:extLst>
            </p:cNvPr>
            <p:cNvSpPr/>
            <p:nvPr/>
          </p:nvSpPr>
          <p:spPr>
            <a:xfrm>
              <a:off x="5490118" y="1800922"/>
              <a:ext cx="1400097" cy="15487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0C039B-9673-41B6-87A6-9EB66A330C39}"/>
                </a:ext>
              </a:extLst>
            </p:cNvPr>
            <p:cNvSpPr/>
            <p:nvPr/>
          </p:nvSpPr>
          <p:spPr>
            <a:xfrm>
              <a:off x="5496312" y="2593897"/>
              <a:ext cx="1393902" cy="2168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74BD5C-9293-4E25-8A81-F881E2E6EB9D}"/>
                </a:ext>
              </a:extLst>
            </p:cNvPr>
            <p:cNvSpPr/>
            <p:nvPr/>
          </p:nvSpPr>
          <p:spPr>
            <a:xfrm>
              <a:off x="5490117" y="3448824"/>
              <a:ext cx="1418683" cy="2168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7D3BA4-2C46-4C97-9A37-27C02E0E7D9C}"/>
                </a:ext>
              </a:extLst>
            </p:cNvPr>
            <p:cNvSpPr/>
            <p:nvPr/>
          </p:nvSpPr>
          <p:spPr>
            <a:xfrm>
              <a:off x="5490118" y="4316141"/>
              <a:ext cx="1400097" cy="21063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0E434B-A443-4D0B-849C-625293C7A74D}"/>
                </a:ext>
              </a:extLst>
            </p:cNvPr>
            <p:cNvSpPr/>
            <p:nvPr/>
          </p:nvSpPr>
          <p:spPr>
            <a:xfrm>
              <a:off x="5496313" y="5171068"/>
              <a:ext cx="1393902" cy="21063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F7466CF7-7865-4180-8894-79C8C9E46DB5}"/>
              </a:ext>
            </a:extLst>
          </p:cNvPr>
          <p:cNvSpPr txBox="1"/>
          <p:nvPr/>
        </p:nvSpPr>
        <p:spPr>
          <a:xfrm>
            <a:off x="220888" y="2458400"/>
            <a:ext cx="478695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dirty="0">
                <a:latin typeface="Calibri"/>
                <a:cs typeface="Calibri Light"/>
              </a:rPr>
              <a:t>Months with lower temperatures account for a lower share of yearly crime (6-7%) than months with higher temperatures (8-10%)</a:t>
            </a:r>
          </a:p>
          <a:p>
            <a:pPr marL="285750" indent="-285750">
              <a:buFont typeface="Arial"/>
              <a:buChar char="•"/>
            </a:pPr>
            <a:endParaRPr lang="en-US" sz="1200" dirty="0">
              <a:latin typeface="Calibri"/>
              <a:cs typeface="Calibri Light"/>
            </a:endParaRPr>
          </a:p>
          <a:p>
            <a:endParaRPr lang="en-US" sz="1200" dirty="0">
              <a:latin typeface="Calibri"/>
              <a:cs typeface="Calibri Light"/>
            </a:endParaRPr>
          </a:p>
          <a:p>
            <a:pPr marL="285750" indent="-285750">
              <a:buFont typeface="Arial"/>
              <a:buChar char="•"/>
            </a:pPr>
            <a:r>
              <a:rPr lang="en-US" sz="1200" dirty="0">
                <a:latin typeface="Calibri"/>
                <a:cs typeface="Calibri Light"/>
              </a:rPr>
              <a:t>Although January usually sees the lowest temperatures in a calendar year, the lowest crime rates often correspond to February</a:t>
            </a:r>
          </a:p>
          <a:p>
            <a:pPr marL="285750" indent="-285750">
              <a:buFont typeface="Arial"/>
              <a:buChar char="•"/>
            </a:pPr>
            <a:endParaRPr lang="en-US" sz="1200" dirty="0">
              <a:latin typeface="Calibri"/>
              <a:cs typeface="Calibri Light"/>
            </a:endParaRPr>
          </a:p>
          <a:p>
            <a:endParaRPr lang="en-US" sz="1200" dirty="0">
              <a:latin typeface="Calibri"/>
              <a:cs typeface="Calibri Light"/>
            </a:endParaRPr>
          </a:p>
          <a:p>
            <a:pPr marL="285750" indent="-285750">
              <a:buFont typeface="Arial"/>
              <a:buChar char="•"/>
            </a:pPr>
            <a:r>
              <a:rPr lang="en-US" sz="1200" dirty="0">
                <a:latin typeface="Calibri"/>
                <a:cs typeface="Calibri Light"/>
              </a:rPr>
              <a:t>This is because February generally has more inhospitable weather conditions like wind, snow and rain despite higher temperatures than January</a:t>
            </a:r>
          </a:p>
          <a:p>
            <a:pPr marL="285750" indent="-285750">
              <a:buFont typeface="Arial"/>
              <a:buChar char="•"/>
            </a:pPr>
            <a:endParaRPr lang="en-US" sz="1200" dirty="0">
              <a:latin typeface="Calibri"/>
              <a:cs typeface="Calibri Light"/>
            </a:endParaRPr>
          </a:p>
          <a:p>
            <a:pPr marL="285750" indent="-285750">
              <a:buFont typeface="Arial"/>
              <a:buChar char="•"/>
            </a:pPr>
            <a:r>
              <a:rPr lang="en-US" sz="1200" dirty="0">
                <a:latin typeface="Calibri"/>
                <a:cs typeface="Calibri Light"/>
              </a:rPr>
              <a:t>Arrest % goes up in winter months as CPD isn’t overwhelmed with the volume of crime</a:t>
            </a:r>
          </a:p>
        </p:txBody>
      </p:sp>
      <p:pic>
        <p:nvPicPr>
          <p:cNvPr id="18" name="Picture 19" descr="Graphical user interface, text, application&#10;&#10;Description automatically generated">
            <a:extLst>
              <a:ext uri="{FF2B5EF4-FFF2-40B4-BE49-F238E27FC236}">
                <a16:creationId xmlns:a16="http://schemas.microsoft.com/office/drawing/2014/main" id="{A52DE3E0-DD0D-4641-BADC-A91520F38FD4}"/>
              </a:ext>
            </a:extLst>
          </p:cNvPr>
          <p:cNvPicPr>
            <a:picLocks noChangeAspect="1"/>
          </p:cNvPicPr>
          <p:nvPr/>
        </p:nvPicPr>
        <p:blipFill>
          <a:blip r:embed="rId5"/>
          <a:stretch>
            <a:fillRect/>
          </a:stretch>
        </p:blipFill>
        <p:spPr>
          <a:xfrm>
            <a:off x="8261816" y="5228062"/>
            <a:ext cx="1937834" cy="1110167"/>
          </a:xfrm>
          <a:prstGeom prst="rect">
            <a:avLst/>
          </a:prstGeom>
          <a:ln>
            <a:solidFill>
              <a:schemeClr val="tx1"/>
            </a:solidFill>
          </a:ln>
        </p:spPr>
      </p:pic>
      <p:grpSp>
        <p:nvGrpSpPr>
          <p:cNvPr id="19" name="Group 18">
            <a:extLst>
              <a:ext uri="{FF2B5EF4-FFF2-40B4-BE49-F238E27FC236}">
                <a16:creationId xmlns:a16="http://schemas.microsoft.com/office/drawing/2014/main" id="{0DE93577-BC3A-4E55-A361-4105D767082A}"/>
              </a:ext>
            </a:extLst>
          </p:cNvPr>
          <p:cNvGrpSpPr/>
          <p:nvPr/>
        </p:nvGrpSpPr>
        <p:grpSpPr>
          <a:xfrm>
            <a:off x="5535962" y="5228326"/>
            <a:ext cx="2507786" cy="1103445"/>
            <a:chOff x="5697035" y="5228326"/>
            <a:chExt cx="2507786" cy="1103445"/>
          </a:xfrm>
        </p:grpSpPr>
        <p:pic>
          <p:nvPicPr>
            <p:cNvPr id="20" name="Picture 20" descr="Table&#10;&#10;Description automatically generated">
              <a:extLst>
                <a:ext uri="{FF2B5EF4-FFF2-40B4-BE49-F238E27FC236}">
                  <a16:creationId xmlns:a16="http://schemas.microsoft.com/office/drawing/2014/main" id="{64E8C740-7213-4D4A-B65E-FF52DC234572}"/>
                </a:ext>
              </a:extLst>
            </p:cNvPr>
            <p:cNvPicPr>
              <a:picLocks noChangeAspect="1"/>
            </p:cNvPicPr>
            <p:nvPr/>
          </p:nvPicPr>
          <p:blipFill>
            <a:blip r:embed="rId6"/>
            <a:stretch>
              <a:fillRect/>
            </a:stretch>
          </p:blipFill>
          <p:spPr>
            <a:xfrm>
              <a:off x="5697035" y="5228326"/>
              <a:ext cx="2507786" cy="1103445"/>
            </a:xfrm>
            <a:prstGeom prst="rect">
              <a:avLst/>
            </a:prstGeom>
            <a:ln>
              <a:solidFill>
                <a:schemeClr val="tx1"/>
              </a:solidFill>
            </a:ln>
          </p:spPr>
        </p:pic>
        <p:sp>
          <p:nvSpPr>
            <p:cNvPr id="13" name="Rectangle 12">
              <a:extLst>
                <a:ext uri="{FF2B5EF4-FFF2-40B4-BE49-F238E27FC236}">
                  <a16:creationId xmlns:a16="http://schemas.microsoft.com/office/drawing/2014/main" id="{2E93525A-9CC9-41F1-B1F5-59D0E808A063}"/>
                </a:ext>
              </a:extLst>
            </p:cNvPr>
            <p:cNvSpPr/>
            <p:nvPr/>
          </p:nvSpPr>
          <p:spPr>
            <a:xfrm>
              <a:off x="7192358" y="5551094"/>
              <a:ext cx="966440" cy="185855"/>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5B477DD-451F-4074-89DB-2C7C1FA7AD70}"/>
                </a:ext>
              </a:extLst>
            </p:cNvPr>
            <p:cNvSpPr/>
            <p:nvPr/>
          </p:nvSpPr>
          <p:spPr>
            <a:xfrm>
              <a:off x="6853042" y="5957848"/>
              <a:ext cx="1288586" cy="198245"/>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71FDF857-DBB2-4EB2-9476-3C07736FCB1E}"/>
              </a:ext>
            </a:extLst>
          </p:cNvPr>
          <p:cNvGrpSpPr/>
          <p:nvPr/>
        </p:nvGrpSpPr>
        <p:grpSpPr>
          <a:xfrm>
            <a:off x="430243" y="86410"/>
            <a:ext cx="6670323" cy="362417"/>
            <a:chOff x="430243" y="86410"/>
            <a:chExt cx="6670323" cy="362417"/>
          </a:xfrm>
        </p:grpSpPr>
        <p:sp>
          <p:nvSpPr>
            <p:cNvPr id="25" name="箭头: V 形 1">
              <a:extLst>
                <a:ext uri="{FF2B5EF4-FFF2-40B4-BE49-F238E27FC236}">
                  <a16:creationId xmlns:a16="http://schemas.microsoft.com/office/drawing/2014/main" id="{50E59AF0-7ECC-4874-BAF5-A3F5EFAAF867}"/>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26" name="箭头: V 形 2">
              <a:extLst>
                <a:ext uri="{FF2B5EF4-FFF2-40B4-BE49-F238E27FC236}">
                  <a16:creationId xmlns:a16="http://schemas.microsoft.com/office/drawing/2014/main" id="{892D2DEA-C348-42E6-9462-D124CCE1F035}"/>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27" name="箭头: V 形 3">
              <a:extLst>
                <a:ext uri="{FF2B5EF4-FFF2-40B4-BE49-F238E27FC236}">
                  <a16:creationId xmlns:a16="http://schemas.microsoft.com/office/drawing/2014/main" id="{4613443E-8CD5-488C-B214-7F8BEF676B29}"/>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28" name="箭头: V 形 4">
              <a:extLst>
                <a:ext uri="{FF2B5EF4-FFF2-40B4-BE49-F238E27FC236}">
                  <a16:creationId xmlns:a16="http://schemas.microsoft.com/office/drawing/2014/main" id="{ADA87B8D-4AFD-46A4-AE16-B06D86F6DEEE}"/>
                </a:ext>
              </a:extLst>
            </p:cNvPr>
            <p:cNvSpPr/>
            <p:nvPr/>
          </p:nvSpPr>
          <p:spPr>
            <a:xfrm>
              <a:off x="4323874" y="86410"/>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29" name="箭头: V 形 6">
              <a:extLst>
                <a:ext uri="{FF2B5EF4-FFF2-40B4-BE49-F238E27FC236}">
                  <a16:creationId xmlns:a16="http://schemas.microsoft.com/office/drawing/2014/main" id="{F242D86A-6BF2-4374-B3FD-7F13AEC5B8F2}"/>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30" name="Date Placeholder 10">
            <a:extLst>
              <a:ext uri="{FF2B5EF4-FFF2-40B4-BE49-F238E27FC236}">
                <a16:creationId xmlns:a16="http://schemas.microsoft.com/office/drawing/2014/main" id="{CE9AED6D-F0FF-4DEA-A084-43D6C6B20714}"/>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31" name="Slide Number Placeholder 11">
            <a:extLst>
              <a:ext uri="{FF2B5EF4-FFF2-40B4-BE49-F238E27FC236}">
                <a16:creationId xmlns:a16="http://schemas.microsoft.com/office/drawing/2014/main" id="{256C76C6-2B2D-41A3-B2ED-739D1CF8F38A}"/>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22</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5" name="Picture 6" descr="Chart, bubble chart&#10;&#10;Description automatically generated">
            <a:extLst>
              <a:ext uri="{FF2B5EF4-FFF2-40B4-BE49-F238E27FC236}">
                <a16:creationId xmlns:a16="http://schemas.microsoft.com/office/drawing/2014/main" id="{9B9D206A-1630-442C-89DD-318F5E011317}"/>
              </a:ext>
            </a:extLst>
          </p:cNvPr>
          <p:cNvPicPr>
            <a:picLocks noChangeAspect="1"/>
          </p:cNvPicPr>
          <p:nvPr/>
        </p:nvPicPr>
        <p:blipFill>
          <a:blip r:embed="rId3"/>
          <a:stretch>
            <a:fillRect/>
          </a:stretch>
        </p:blipFill>
        <p:spPr>
          <a:xfrm>
            <a:off x="1608254" y="1475211"/>
            <a:ext cx="8932128" cy="5022699"/>
          </a:xfrm>
          <a:prstGeom prst="rect">
            <a:avLst/>
          </a:prstGeom>
          <a:ln>
            <a:solidFill>
              <a:schemeClr val="tx1"/>
            </a:solidFill>
          </a:ln>
        </p:spPr>
      </p:pic>
      <p:sp>
        <p:nvSpPr>
          <p:cNvPr id="7" name="Google Shape;182;p32">
            <a:extLst>
              <a:ext uri="{FF2B5EF4-FFF2-40B4-BE49-F238E27FC236}">
                <a16:creationId xmlns:a16="http://schemas.microsoft.com/office/drawing/2014/main" id="{044138B1-E230-4768-85AF-C5F76F80E9F4}"/>
              </a:ext>
            </a:extLst>
          </p:cNvPr>
          <p:cNvSpPr txBox="1">
            <a:spLocks/>
          </p:cNvSpPr>
          <p:nvPr/>
        </p:nvSpPr>
        <p:spPr>
          <a:xfrm>
            <a:off x="384048" y="539496"/>
            <a:ext cx="11796519"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 dirty="0">
                <a:sym typeface="Calibri"/>
              </a:rPr>
              <a:t>Chicago Crime Overview Dashboard</a:t>
            </a:r>
            <a:endParaRPr lang="en-US" dirty="0"/>
          </a:p>
        </p:txBody>
      </p:sp>
      <p:grpSp>
        <p:nvGrpSpPr>
          <p:cNvPr id="11" name="Group 10">
            <a:extLst>
              <a:ext uri="{FF2B5EF4-FFF2-40B4-BE49-F238E27FC236}">
                <a16:creationId xmlns:a16="http://schemas.microsoft.com/office/drawing/2014/main" id="{C6E8114B-9428-4C85-ABBE-8F4FCD129538}"/>
              </a:ext>
            </a:extLst>
          </p:cNvPr>
          <p:cNvGrpSpPr/>
          <p:nvPr/>
        </p:nvGrpSpPr>
        <p:grpSpPr>
          <a:xfrm>
            <a:off x="430243" y="86410"/>
            <a:ext cx="6670323" cy="362417"/>
            <a:chOff x="430243" y="86410"/>
            <a:chExt cx="6670323" cy="362417"/>
          </a:xfrm>
        </p:grpSpPr>
        <p:sp>
          <p:nvSpPr>
            <p:cNvPr id="12" name="箭头: V 形 1">
              <a:extLst>
                <a:ext uri="{FF2B5EF4-FFF2-40B4-BE49-F238E27FC236}">
                  <a16:creationId xmlns:a16="http://schemas.microsoft.com/office/drawing/2014/main" id="{74C3F470-AA0C-4FF3-91C9-0934A963EC52}"/>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13" name="箭头: V 形 2">
              <a:extLst>
                <a:ext uri="{FF2B5EF4-FFF2-40B4-BE49-F238E27FC236}">
                  <a16:creationId xmlns:a16="http://schemas.microsoft.com/office/drawing/2014/main" id="{A66EDD5D-605C-433B-800F-5505479D9292}"/>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14" name="箭头: V 形 3">
              <a:extLst>
                <a:ext uri="{FF2B5EF4-FFF2-40B4-BE49-F238E27FC236}">
                  <a16:creationId xmlns:a16="http://schemas.microsoft.com/office/drawing/2014/main" id="{BD44FF21-DFD4-41ED-97B8-2F7060780F80}"/>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15" name="箭头: V 形 4">
              <a:extLst>
                <a:ext uri="{FF2B5EF4-FFF2-40B4-BE49-F238E27FC236}">
                  <a16:creationId xmlns:a16="http://schemas.microsoft.com/office/drawing/2014/main" id="{9A6258A6-B994-49F6-AB7F-F4CAEB46BFF6}"/>
                </a:ext>
              </a:extLst>
            </p:cNvPr>
            <p:cNvSpPr/>
            <p:nvPr/>
          </p:nvSpPr>
          <p:spPr>
            <a:xfrm>
              <a:off x="4323874" y="86410"/>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16" name="箭头: V 形 6">
              <a:extLst>
                <a:ext uri="{FF2B5EF4-FFF2-40B4-BE49-F238E27FC236}">
                  <a16:creationId xmlns:a16="http://schemas.microsoft.com/office/drawing/2014/main" id="{FC7B89FE-50EA-44AB-AF02-0F12C2822DD7}"/>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17" name="Date Placeholder 10">
            <a:extLst>
              <a:ext uri="{FF2B5EF4-FFF2-40B4-BE49-F238E27FC236}">
                <a16:creationId xmlns:a16="http://schemas.microsoft.com/office/drawing/2014/main" id="{2DAA6A99-C6F9-446D-AA58-5846512D2FE0}"/>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18" name="Slide Number Placeholder 11">
            <a:extLst>
              <a:ext uri="{FF2B5EF4-FFF2-40B4-BE49-F238E27FC236}">
                <a16:creationId xmlns:a16="http://schemas.microsoft.com/office/drawing/2014/main" id="{08858EC7-E856-4B02-B843-E1CEE925330F}"/>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23</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idx="4294967295"/>
          </p:nvPr>
        </p:nvSpPr>
        <p:spPr>
          <a:xfrm>
            <a:off x="384048" y="539496"/>
            <a:ext cx="11796519" cy="886397"/>
          </a:xfrm>
          <a:prstGeom prst="rect">
            <a:avLst/>
          </a:prstGeom>
          <a:noFill/>
        </p:spPr>
        <p:txBody>
          <a:bodyPr wrap="square" lIns="0" tIns="0" rIns="0" bIns="0" rtlCol="0" anchor="t">
            <a:spAutoFit/>
          </a:bodyPr>
          <a:lstStyle/>
          <a:p>
            <a:r>
              <a:rPr lang="en" sz="3200" b="1" dirty="0">
                <a:solidFill>
                  <a:schemeClr val="tx1">
                    <a:lumMod val="85000"/>
                    <a:lumOff val="15000"/>
                  </a:schemeClr>
                </a:solidFill>
                <a:latin typeface="Century Gothic"/>
                <a:ea typeface="+mn-ea"/>
                <a:cs typeface="+mn-cs"/>
                <a:sym typeface="Calibri"/>
              </a:rPr>
              <a:t>Crime goes down as temperature goes down, winter months see significantly less crime</a:t>
            </a:r>
            <a:endParaRPr lang="en-US" sz="3200" b="1" dirty="0">
              <a:solidFill>
                <a:schemeClr val="tx1">
                  <a:lumMod val="85000"/>
                  <a:lumOff val="15000"/>
                </a:schemeClr>
              </a:solidFill>
              <a:latin typeface="Century Gothic"/>
              <a:ea typeface="+mn-ea"/>
              <a:cs typeface="+mn-cs"/>
            </a:endParaRPr>
          </a:p>
        </p:txBody>
      </p:sp>
      <p:sp>
        <p:nvSpPr>
          <p:cNvPr id="7" name="TextBox 6">
            <a:extLst>
              <a:ext uri="{FF2B5EF4-FFF2-40B4-BE49-F238E27FC236}">
                <a16:creationId xmlns:a16="http://schemas.microsoft.com/office/drawing/2014/main" id="{E91AB178-67D2-4F73-9C35-FBB7E5BAC220}"/>
              </a:ext>
            </a:extLst>
          </p:cNvPr>
          <p:cNvSpPr txBox="1"/>
          <p:nvPr/>
        </p:nvSpPr>
        <p:spPr>
          <a:xfrm>
            <a:off x="1490678" y="6123569"/>
            <a:ext cx="104522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cs typeface="Calibri Light"/>
              </a:rPr>
              <a:t>Eye test confirms that February 2014 (avg. Temp - 16 F) has a lot less crime than August </a:t>
            </a:r>
            <a:r>
              <a:rPr lang="en-US" sz="1200" dirty="0">
                <a:ea typeface="+mn-lt"/>
                <a:cs typeface="+mn-lt"/>
              </a:rPr>
              <a:t>(avg. Temp - 73 F)</a:t>
            </a:r>
            <a:endParaRPr lang="en-US" dirty="0">
              <a:cs typeface="Calibri Light"/>
            </a:endParaRPr>
          </a:p>
          <a:p>
            <a:pPr marL="171450" indent="-171450">
              <a:buFont typeface="Arial"/>
              <a:buChar char="•"/>
            </a:pPr>
            <a:r>
              <a:rPr lang="en-US" sz="1200" dirty="0">
                <a:cs typeface="Calibri Light"/>
              </a:rPr>
              <a:t>Change in crime volume isn't much in high crime zip codes, but in months with higher temperatures, crime starts spreading to neighboring zip codes</a:t>
            </a:r>
          </a:p>
        </p:txBody>
      </p:sp>
      <p:grpSp>
        <p:nvGrpSpPr>
          <p:cNvPr id="10" name="Group 9">
            <a:extLst>
              <a:ext uri="{FF2B5EF4-FFF2-40B4-BE49-F238E27FC236}">
                <a16:creationId xmlns:a16="http://schemas.microsoft.com/office/drawing/2014/main" id="{F0502EBA-8F77-477D-B8BD-D5F948215061}"/>
              </a:ext>
            </a:extLst>
          </p:cNvPr>
          <p:cNvGrpSpPr/>
          <p:nvPr/>
        </p:nvGrpSpPr>
        <p:grpSpPr>
          <a:xfrm>
            <a:off x="811120" y="1675170"/>
            <a:ext cx="10569760" cy="4448399"/>
            <a:chOff x="849086" y="1709172"/>
            <a:chExt cx="10569760" cy="4448399"/>
          </a:xfrm>
        </p:grpSpPr>
        <p:pic>
          <p:nvPicPr>
            <p:cNvPr id="19" name="Picture 19" descr="Map&#10;&#10;Description automatically generated">
              <a:extLst>
                <a:ext uri="{FF2B5EF4-FFF2-40B4-BE49-F238E27FC236}">
                  <a16:creationId xmlns:a16="http://schemas.microsoft.com/office/drawing/2014/main" id="{74517EB7-DD31-4164-918B-DFC341BDDB6D}"/>
                </a:ext>
              </a:extLst>
            </p:cNvPr>
            <p:cNvPicPr>
              <a:picLocks noChangeAspect="1"/>
            </p:cNvPicPr>
            <p:nvPr/>
          </p:nvPicPr>
          <p:blipFill>
            <a:blip r:embed="rId3"/>
            <a:stretch>
              <a:fillRect/>
            </a:stretch>
          </p:blipFill>
          <p:spPr>
            <a:xfrm>
              <a:off x="849086" y="1709172"/>
              <a:ext cx="5239657" cy="4448399"/>
            </a:xfrm>
            <a:prstGeom prst="rect">
              <a:avLst/>
            </a:prstGeom>
            <a:ln>
              <a:solidFill>
                <a:schemeClr val="tx1"/>
              </a:solidFill>
            </a:ln>
          </p:spPr>
        </p:pic>
        <p:pic>
          <p:nvPicPr>
            <p:cNvPr id="20" name="Picture 20" descr="Map&#10;&#10;Description automatically generated">
              <a:extLst>
                <a:ext uri="{FF2B5EF4-FFF2-40B4-BE49-F238E27FC236}">
                  <a16:creationId xmlns:a16="http://schemas.microsoft.com/office/drawing/2014/main" id="{5100752C-7E8F-4B77-97C6-CFFBB8E3C217}"/>
                </a:ext>
              </a:extLst>
            </p:cNvPr>
            <p:cNvPicPr>
              <a:picLocks noChangeAspect="1"/>
            </p:cNvPicPr>
            <p:nvPr/>
          </p:nvPicPr>
          <p:blipFill>
            <a:blip r:embed="rId4"/>
            <a:stretch>
              <a:fillRect/>
            </a:stretch>
          </p:blipFill>
          <p:spPr>
            <a:xfrm>
              <a:off x="6103258" y="1711119"/>
              <a:ext cx="5254171" cy="4444504"/>
            </a:xfrm>
            <a:prstGeom prst="rect">
              <a:avLst/>
            </a:prstGeom>
            <a:ln>
              <a:solidFill>
                <a:schemeClr val="tx1"/>
              </a:solidFill>
            </a:ln>
          </p:spPr>
        </p:pic>
        <p:sp>
          <p:nvSpPr>
            <p:cNvPr id="9" name="Rectangle 8">
              <a:extLst>
                <a:ext uri="{FF2B5EF4-FFF2-40B4-BE49-F238E27FC236}">
                  <a16:creationId xmlns:a16="http://schemas.microsoft.com/office/drawing/2014/main" id="{4EAD3824-100C-4180-B24D-D761F5F73FFF}"/>
                </a:ext>
              </a:extLst>
            </p:cNvPr>
            <p:cNvSpPr/>
            <p:nvPr/>
          </p:nvSpPr>
          <p:spPr>
            <a:xfrm>
              <a:off x="5390994" y="1738971"/>
              <a:ext cx="619511" cy="17346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000" b="1">
                  <a:cs typeface="Calibri Light"/>
                </a:rPr>
                <a:t>16 F</a:t>
              </a:r>
              <a:endParaRPr lang="en-US" sz="1000" b="1"/>
            </a:p>
          </p:txBody>
        </p:sp>
        <p:sp>
          <p:nvSpPr>
            <p:cNvPr id="15" name="Rectangle 14">
              <a:extLst>
                <a:ext uri="{FF2B5EF4-FFF2-40B4-BE49-F238E27FC236}">
                  <a16:creationId xmlns:a16="http://schemas.microsoft.com/office/drawing/2014/main" id="{49428E7D-BB10-4D6E-A951-2DCF2C3AF94A}"/>
                </a:ext>
              </a:extLst>
            </p:cNvPr>
            <p:cNvSpPr/>
            <p:nvPr/>
          </p:nvSpPr>
          <p:spPr>
            <a:xfrm>
              <a:off x="10799335" y="1738970"/>
              <a:ext cx="619511" cy="173463"/>
            </a:xfrm>
            <a:prstGeom prst="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000" b="1">
                  <a:cs typeface="Calibri Light"/>
                </a:rPr>
                <a:t>73 F</a:t>
              </a:r>
              <a:endParaRPr lang="en-US" sz="1000" b="1"/>
            </a:p>
          </p:txBody>
        </p:sp>
      </p:grpSp>
      <p:grpSp>
        <p:nvGrpSpPr>
          <p:cNvPr id="16" name="Group 15">
            <a:extLst>
              <a:ext uri="{FF2B5EF4-FFF2-40B4-BE49-F238E27FC236}">
                <a16:creationId xmlns:a16="http://schemas.microsoft.com/office/drawing/2014/main" id="{8A40168E-47EC-4487-B1CD-E24AE5CA397B}"/>
              </a:ext>
            </a:extLst>
          </p:cNvPr>
          <p:cNvGrpSpPr/>
          <p:nvPr/>
        </p:nvGrpSpPr>
        <p:grpSpPr>
          <a:xfrm>
            <a:off x="430243" y="86410"/>
            <a:ext cx="6670323" cy="362417"/>
            <a:chOff x="430243" y="86410"/>
            <a:chExt cx="6670323" cy="362417"/>
          </a:xfrm>
        </p:grpSpPr>
        <p:sp>
          <p:nvSpPr>
            <p:cNvPr id="17" name="箭头: V 形 1">
              <a:extLst>
                <a:ext uri="{FF2B5EF4-FFF2-40B4-BE49-F238E27FC236}">
                  <a16:creationId xmlns:a16="http://schemas.microsoft.com/office/drawing/2014/main" id="{59E9CF78-16E8-4682-8462-BE8AC04FF3D7}"/>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18" name="箭头: V 形 2">
              <a:extLst>
                <a:ext uri="{FF2B5EF4-FFF2-40B4-BE49-F238E27FC236}">
                  <a16:creationId xmlns:a16="http://schemas.microsoft.com/office/drawing/2014/main" id="{D2D6042E-E846-4952-824F-41234C14BD43}"/>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21" name="箭头: V 形 3">
              <a:extLst>
                <a:ext uri="{FF2B5EF4-FFF2-40B4-BE49-F238E27FC236}">
                  <a16:creationId xmlns:a16="http://schemas.microsoft.com/office/drawing/2014/main" id="{12435F49-3742-466F-A63C-382414204B4F}"/>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22" name="箭头: V 形 4">
              <a:extLst>
                <a:ext uri="{FF2B5EF4-FFF2-40B4-BE49-F238E27FC236}">
                  <a16:creationId xmlns:a16="http://schemas.microsoft.com/office/drawing/2014/main" id="{4252E8F4-E7FF-4B83-A19C-5F3946FA866C}"/>
                </a:ext>
              </a:extLst>
            </p:cNvPr>
            <p:cNvSpPr/>
            <p:nvPr/>
          </p:nvSpPr>
          <p:spPr>
            <a:xfrm>
              <a:off x="4323874" y="86410"/>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23" name="箭头: V 形 6">
              <a:extLst>
                <a:ext uri="{FF2B5EF4-FFF2-40B4-BE49-F238E27FC236}">
                  <a16:creationId xmlns:a16="http://schemas.microsoft.com/office/drawing/2014/main" id="{7B4E2680-86AF-403E-9092-264C8E69A6BF}"/>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26" name="Date Placeholder 10">
            <a:extLst>
              <a:ext uri="{FF2B5EF4-FFF2-40B4-BE49-F238E27FC236}">
                <a16:creationId xmlns:a16="http://schemas.microsoft.com/office/drawing/2014/main" id="{9E157A29-673D-47B4-9344-189B4BEA7CCF}"/>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27" name="Slide Number Placeholder 11">
            <a:extLst>
              <a:ext uri="{FF2B5EF4-FFF2-40B4-BE49-F238E27FC236}">
                <a16:creationId xmlns:a16="http://schemas.microsoft.com/office/drawing/2014/main" id="{DB3F33B8-6858-4A70-9081-C453A92EFE8D}"/>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24</a:t>
            </a:fld>
            <a:endParaRPr lang="en-US"/>
          </a:p>
        </p:txBody>
      </p:sp>
      <p:grpSp>
        <p:nvGrpSpPr>
          <p:cNvPr id="3" name="Group 2">
            <a:extLst>
              <a:ext uri="{FF2B5EF4-FFF2-40B4-BE49-F238E27FC236}">
                <a16:creationId xmlns:a16="http://schemas.microsoft.com/office/drawing/2014/main" id="{A26D2BBB-9978-4C41-ABC2-C068C380F4D9}"/>
              </a:ext>
            </a:extLst>
          </p:cNvPr>
          <p:cNvGrpSpPr/>
          <p:nvPr/>
        </p:nvGrpSpPr>
        <p:grpSpPr>
          <a:xfrm>
            <a:off x="4206427" y="3565660"/>
            <a:ext cx="6217625" cy="1418562"/>
            <a:chOff x="4206427" y="3565660"/>
            <a:chExt cx="6217625" cy="1418562"/>
          </a:xfrm>
        </p:grpSpPr>
        <p:sp>
          <p:nvSpPr>
            <p:cNvPr id="24" name="Rectangle 23">
              <a:extLst>
                <a:ext uri="{FF2B5EF4-FFF2-40B4-BE49-F238E27FC236}">
                  <a16:creationId xmlns:a16="http://schemas.microsoft.com/office/drawing/2014/main" id="{048C6AB1-63A8-C54C-AF62-3B539837AC05}"/>
                </a:ext>
              </a:extLst>
            </p:cNvPr>
            <p:cNvSpPr/>
            <p:nvPr/>
          </p:nvSpPr>
          <p:spPr>
            <a:xfrm>
              <a:off x="4206427" y="3608395"/>
              <a:ext cx="180361" cy="16633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5" name="Rectangle 24">
              <a:extLst>
                <a:ext uri="{FF2B5EF4-FFF2-40B4-BE49-F238E27FC236}">
                  <a16:creationId xmlns:a16="http://schemas.microsoft.com/office/drawing/2014/main" id="{9FAB2864-FCE6-2B46-8F4F-66E3B5ADE1A8}"/>
                </a:ext>
              </a:extLst>
            </p:cNvPr>
            <p:cNvSpPr/>
            <p:nvPr/>
          </p:nvSpPr>
          <p:spPr>
            <a:xfrm>
              <a:off x="9446084" y="3565660"/>
              <a:ext cx="180361" cy="16633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8" name="Rectangle 27">
              <a:extLst>
                <a:ext uri="{FF2B5EF4-FFF2-40B4-BE49-F238E27FC236}">
                  <a16:creationId xmlns:a16="http://schemas.microsoft.com/office/drawing/2014/main" id="{769E644B-A642-4743-BCFF-8AC547273070}"/>
                </a:ext>
              </a:extLst>
            </p:cNvPr>
            <p:cNvSpPr/>
            <p:nvPr/>
          </p:nvSpPr>
          <p:spPr>
            <a:xfrm flipH="1">
              <a:off x="5012434" y="4810225"/>
              <a:ext cx="171961" cy="17399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0" name="Rectangle 29">
              <a:extLst>
                <a:ext uri="{FF2B5EF4-FFF2-40B4-BE49-F238E27FC236}">
                  <a16:creationId xmlns:a16="http://schemas.microsoft.com/office/drawing/2014/main" id="{21D864D0-60C8-C84B-9E53-878C42F8D0D5}"/>
                </a:ext>
              </a:extLst>
            </p:cNvPr>
            <p:cNvSpPr/>
            <p:nvPr/>
          </p:nvSpPr>
          <p:spPr>
            <a:xfrm flipH="1">
              <a:off x="10252091" y="4775153"/>
              <a:ext cx="171961" cy="17399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grpSp>
    </p:spTree>
    <p:extLst>
      <p:ext uri="{BB962C8B-B14F-4D97-AF65-F5344CB8AC3E}">
        <p14:creationId xmlns:p14="http://schemas.microsoft.com/office/powerpoint/2010/main" val="4396806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idx="4294967295"/>
          </p:nvPr>
        </p:nvSpPr>
        <p:spPr>
          <a:xfrm>
            <a:off x="384048" y="539496"/>
            <a:ext cx="11796519" cy="886397"/>
          </a:xfrm>
          <a:prstGeom prst="rect">
            <a:avLst/>
          </a:prstGeom>
          <a:noFill/>
        </p:spPr>
        <p:txBody>
          <a:bodyPr wrap="square" lIns="0" tIns="0" rIns="0" bIns="0" rtlCol="0" anchor="t">
            <a:spAutoFit/>
          </a:bodyPr>
          <a:lstStyle/>
          <a:p>
            <a:r>
              <a:rPr lang="en-US" sz="3200" b="1" dirty="0">
                <a:solidFill>
                  <a:schemeClr val="tx1">
                    <a:lumMod val="85000"/>
                    <a:lumOff val="15000"/>
                  </a:schemeClr>
                </a:solidFill>
                <a:latin typeface="Century Gothic"/>
                <a:ea typeface="+mn-ea"/>
                <a:cs typeface="+mn-cs"/>
                <a:sym typeface="Calibri"/>
              </a:rPr>
              <a:t>Narcotics Crime Has An Arrest Rate of </a:t>
            </a:r>
            <a:r>
              <a:rPr lang="en-US" sz="3200" b="1" dirty="0">
                <a:solidFill>
                  <a:schemeClr val="tx1">
                    <a:lumMod val="85000"/>
                    <a:lumOff val="15000"/>
                  </a:schemeClr>
                </a:solidFill>
                <a:sym typeface="Calibri"/>
              </a:rPr>
              <a:t>100%</a:t>
            </a:r>
            <a:r>
              <a:rPr lang="en-US" sz="3200" b="1" dirty="0">
                <a:solidFill>
                  <a:schemeClr val="tx1">
                    <a:lumMod val="85000"/>
                    <a:lumOff val="15000"/>
                  </a:schemeClr>
                </a:solidFill>
                <a:latin typeface="Century Gothic"/>
                <a:ea typeface="+mn-ea"/>
                <a:cs typeface="+mn-cs"/>
                <a:sym typeface="Calibri"/>
              </a:rPr>
              <a:t>, While Arrest Rate for Crime in Other Categories is 17%</a:t>
            </a:r>
            <a:endParaRPr lang="en-US" sz="3200" b="1" dirty="0">
              <a:solidFill>
                <a:schemeClr val="tx1">
                  <a:lumMod val="85000"/>
                  <a:lumOff val="15000"/>
                </a:schemeClr>
              </a:solidFill>
              <a:latin typeface="Century Gothic"/>
              <a:ea typeface="+mn-ea"/>
              <a:cs typeface="+mn-cs"/>
            </a:endParaRPr>
          </a:p>
        </p:txBody>
      </p:sp>
      <p:sp>
        <p:nvSpPr>
          <p:cNvPr id="7" name="TextBox 6">
            <a:extLst>
              <a:ext uri="{FF2B5EF4-FFF2-40B4-BE49-F238E27FC236}">
                <a16:creationId xmlns:a16="http://schemas.microsoft.com/office/drawing/2014/main" id="{E91AB178-67D2-4F73-9C35-FBB7E5BAC220}"/>
              </a:ext>
            </a:extLst>
          </p:cNvPr>
          <p:cNvSpPr txBox="1"/>
          <p:nvPr/>
        </p:nvSpPr>
        <p:spPr>
          <a:xfrm>
            <a:off x="772255" y="5258595"/>
            <a:ext cx="105112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cs typeface="Calibri Light"/>
              </a:rPr>
              <a:t>Arrest rate hovers around 100% for narcotics, but it's low for other crime categories (16% – 17%)</a:t>
            </a:r>
          </a:p>
          <a:p>
            <a:pPr marL="171450" indent="-171450">
              <a:buFont typeface="Arial"/>
              <a:buChar char="•"/>
            </a:pPr>
            <a:r>
              <a:rPr lang="en-US" sz="1200" dirty="0">
                <a:cs typeface="Calibri Light"/>
              </a:rPr>
              <a:t>With marijuana legalization, efforts can be redirected away from narcotics towards other crime types</a:t>
            </a:r>
          </a:p>
        </p:txBody>
      </p:sp>
      <p:grpSp>
        <p:nvGrpSpPr>
          <p:cNvPr id="13" name="Group 12">
            <a:extLst>
              <a:ext uri="{FF2B5EF4-FFF2-40B4-BE49-F238E27FC236}">
                <a16:creationId xmlns:a16="http://schemas.microsoft.com/office/drawing/2014/main" id="{7F318FAC-2970-4005-A93E-87F97B059E09}"/>
              </a:ext>
            </a:extLst>
          </p:cNvPr>
          <p:cNvGrpSpPr/>
          <p:nvPr/>
        </p:nvGrpSpPr>
        <p:grpSpPr>
          <a:xfrm>
            <a:off x="838200" y="1822465"/>
            <a:ext cx="10648174" cy="2992708"/>
            <a:chOff x="635620" y="1771572"/>
            <a:chExt cx="10648174" cy="2992708"/>
          </a:xfrm>
        </p:grpSpPr>
        <p:pic>
          <p:nvPicPr>
            <p:cNvPr id="11" name="Picture 11" descr="Chart, line chart&#10;&#10;Description automatically generated">
              <a:extLst>
                <a:ext uri="{FF2B5EF4-FFF2-40B4-BE49-F238E27FC236}">
                  <a16:creationId xmlns:a16="http://schemas.microsoft.com/office/drawing/2014/main" id="{14067CB9-D95D-4B44-B369-6C40F1FA1099}"/>
                </a:ext>
              </a:extLst>
            </p:cNvPr>
            <p:cNvPicPr>
              <a:picLocks noChangeAspect="1"/>
            </p:cNvPicPr>
            <p:nvPr/>
          </p:nvPicPr>
          <p:blipFill>
            <a:blip r:embed="rId3"/>
            <a:stretch>
              <a:fillRect/>
            </a:stretch>
          </p:blipFill>
          <p:spPr>
            <a:xfrm>
              <a:off x="635620" y="1773179"/>
              <a:ext cx="5320370" cy="2989493"/>
            </a:xfrm>
            <a:prstGeom prst="rect">
              <a:avLst/>
            </a:prstGeom>
            <a:ln>
              <a:solidFill>
                <a:schemeClr val="tx1"/>
              </a:solidFill>
            </a:ln>
          </p:spPr>
        </p:pic>
        <p:pic>
          <p:nvPicPr>
            <p:cNvPr id="12" name="Picture 12" descr="Chart, line chart, histogram&#10;&#10;Description automatically generated">
              <a:extLst>
                <a:ext uri="{FF2B5EF4-FFF2-40B4-BE49-F238E27FC236}">
                  <a16:creationId xmlns:a16="http://schemas.microsoft.com/office/drawing/2014/main" id="{83D35E30-632A-4494-9C60-F12A8AB074ED}"/>
                </a:ext>
              </a:extLst>
            </p:cNvPr>
            <p:cNvPicPr>
              <a:picLocks noChangeAspect="1"/>
            </p:cNvPicPr>
            <p:nvPr/>
          </p:nvPicPr>
          <p:blipFill>
            <a:blip r:embed="rId4"/>
            <a:stretch>
              <a:fillRect/>
            </a:stretch>
          </p:blipFill>
          <p:spPr>
            <a:xfrm>
              <a:off x="5963425" y="1771572"/>
              <a:ext cx="5320369" cy="2992708"/>
            </a:xfrm>
            <a:prstGeom prst="rect">
              <a:avLst/>
            </a:prstGeom>
            <a:ln>
              <a:solidFill>
                <a:schemeClr val="tx1"/>
              </a:solidFill>
            </a:ln>
          </p:spPr>
        </p:pic>
      </p:grpSp>
      <p:grpSp>
        <p:nvGrpSpPr>
          <p:cNvPr id="14" name="Group 13">
            <a:extLst>
              <a:ext uri="{FF2B5EF4-FFF2-40B4-BE49-F238E27FC236}">
                <a16:creationId xmlns:a16="http://schemas.microsoft.com/office/drawing/2014/main" id="{A99BE69C-A7BD-4BFE-886C-5560E7274482}"/>
              </a:ext>
            </a:extLst>
          </p:cNvPr>
          <p:cNvGrpSpPr/>
          <p:nvPr/>
        </p:nvGrpSpPr>
        <p:grpSpPr>
          <a:xfrm>
            <a:off x="430243" y="86410"/>
            <a:ext cx="6670323" cy="362417"/>
            <a:chOff x="430243" y="86410"/>
            <a:chExt cx="6670323" cy="362417"/>
          </a:xfrm>
        </p:grpSpPr>
        <p:sp>
          <p:nvSpPr>
            <p:cNvPr id="15" name="箭头: V 形 1">
              <a:extLst>
                <a:ext uri="{FF2B5EF4-FFF2-40B4-BE49-F238E27FC236}">
                  <a16:creationId xmlns:a16="http://schemas.microsoft.com/office/drawing/2014/main" id="{41BAE7F0-1738-43CC-AA5B-4B176E609E55}"/>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16" name="箭头: V 形 2">
              <a:extLst>
                <a:ext uri="{FF2B5EF4-FFF2-40B4-BE49-F238E27FC236}">
                  <a16:creationId xmlns:a16="http://schemas.microsoft.com/office/drawing/2014/main" id="{F80F595C-3E68-4AFB-A5FD-F5A76520CDC1}"/>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17" name="箭头: V 形 3">
              <a:extLst>
                <a:ext uri="{FF2B5EF4-FFF2-40B4-BE49-F238E27FC236}">
                  <a16:creationId xmlns:a16="http://schemas.microsoft.com/office/drawing/2014/main" id="{4EBF14A1-1795-4EAE-A45F-91D70ED8392E}"/>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18" name="箭头: V 形 4">
              <a:extLst>
                <a:ext uri="{FF2B5EF4-FFF2-40B4-BE49-F238E27FC236}">
                  <a16:creationId xmlns:a16="http://schemas.microsoft.com/office/drawing/2014/main" id="{26B14911-CC50-4DB6-AA6A-2C8439AAC418}"/>
                </a:ext>
              </a:extLst>
            </p:cNvPr>
            <p:cNvSpPr/>
            <p:nvPr/>
          </p:nvSpPr>
          <p:spPr>
            <a:xfrm>
              <a:off x="4323874" y="86410"/>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19" name="箭头: V 形 6">
              <a:extLst>
                <a:ext uri="{FF2B5EF4-FFF2-40B4-BE49-F238E27FC236}">
                  <a16:creationId xmlns:a16="http://schemas.microsoft.com/office/drawing/2014/main" id="{A56190AA-3C05-4417-98CB-7D3D678D8838}"/>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20" name="Date Placeholder 10">
            <a:extLst>
              <a:ext uri="{FF2B5EF4-FFF2-40B4-BE49-F238E27FC236}">
                <a16:creationId xmlns:a16="http://schemas.microsoft.com/office/drawing/2014/main" id="{84F0F697-3EBE-4D8C-A326-7D4B96B10BBF}"/>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21" name="Slide Number Placeholder 11">
            <a:extLst>
              <a:ext uri="{FF2B5EF4-FFF2-40B4-BE49-F238E27FC236}">
                <a16:creationId xmlns:a16="http://schemas.microsoft.com/office/drawing/2014/main" id="{E08BDD75-B06D-491D-830B-9B666DAEC97A}"/>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25</a:t>
            </a:fld>
            <a:endParaRPr lang="en-US"/>
          </a:p>
        </p:txBody>
      </p:sp>
    </p:spTree>
    <p:extLst>
      <p:ext uri="{BB962C8B-B14F-4D97-AF65-F5344CB8AC3E}">
        <p14:creationId xmlns:p14="http://schemas.microsoft.com/office/powerpoint/2010/main" val="38630870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8"/>
          <p:cNvSpPr txBox="1">
            <a:spLocks noGrp="1"/>
          </p:cNvSpPr>
          <p:nvPr>
            <p:ph type="title" idx="4294967295"/>
          </p:nvPr>
        </p:nvSpPr>
        <p:spPr>
          <a:xfrm>
            <a:off x="384049" y="539496"/>
            <a:ext cx="11737068" cy="886397"/>
          </a:xfrm>
          <a:prstGeom prst="rect">
            <a:avLst/>
          </a:prstGeom>
          <a:noFill/>
        </p:spPr>
        <p:txBody>
          <a:bodyPr wrap="square" lIns="0" tIns="0" rIns="0" bIns="0" rtlCol="0" anchor="t">
            <a:spAutoFit/>
          </a:bodyPr>
          <a:lstStyle/>
          <a:p>
            <a:r>
              <a:rPr lang="en-US" sz="3200" b="1" dirty="0">
                <a:solidFill>
                  <a:schemeClr val="tx1">
                    <a:lumMod val="85000"/>
                    <a:lumOff val="15000"/>
                  </a:schemeClr>
                </a:solidFill>
                <a:latin typeface="Century Gothic"/>
                <a:ea typeface="+mn-ea"/>
                <a:cs typeface="+mn-cs"/>
                <a:sym typeface="Calibri"/>
              </a:rPr>
              <a:t>Zip Codes</a:t>
            </a:r>
            <a:r>
              <a:rPr lang="en" sz="3200" b="1" dirty="0">
                <a:solidFill>
                  <a:schemeClr val="tx1">
                    <a:lumMod val="85000"/>
                    <a:lumOff val="15000"/>
                  </a:schemeClr>
                </a:solidFill>
                <a:latin typeface="Century Gothic"/>
                <a:ea typeface="+mn-ea"/>
                <a:cs typeface="+mn-cs"/>
                <a:sym typeface="Calibri"/>
              </a:rPr>
              <a:t> with High Drug Crime Cases and Their Surroundings Have High Theft and Robbery Rate.</a:t>
            </a:r>
            <a:endParaRPr lang="zh-CN" altLang="en-US" sz="3200" b="1" dirty="0">
              <a:solidFill>
                <a:schemeClr val="tx1">
                  <a:lumMod val="85000"/>
                  <a:lumOff val="15000"/>
                </a:schemeClr>
              </a:solidFill>
              <a:latin typeface="Century Gothic"/>
              <a:ea typeface="+mn-ea"/>
              <a:cs typeface="+mn-cs"/>
            </a:endParaRPr>
          </a:p>
        </p:txBody>
      </p:sp>
      <p:pic>
        <p:nvPicPr>
          <p:cNvPr id="7" name="图片 8" descr="图形用户界面, 文本, 应用程序&#10;&#10;已自动生成说明">
            <a:extLst>
              <a:ext uri="{FF2B5EF4-FFF2-40B4-BE49-F238E27FC236}">
                <a16:creationId xmlns:a16="http://schemas.microsoft.com/office/drawing/2014/main" id="{F624C335-23D4-4D3A-9996-C29C54778945}"/>
              </a:ext>
            </a:extLst>
          </p:cNvPr>
          <p:cNvPicPr>
            <a:picLocks noChangeAspect="1"/>
          </p:cNvPicPr>
          <p:nvPr/>
        </p:nvPicPr>
        <p:blipFill>
          <a:blip r:embed="rId3"/>
          <a:stretch>
            <a:fillRect/>
          </a:stretch>
        </p:blipFill>
        <p:spPr>
          <a:xfrm>
            <a:off x="389324" y="1444016"/>
            <a:ext cx="5701552" cy="4917664"/>
          </a:xfrm>
          <a:prstGeom prst="rect">
            <a:avLst/>
          </a:prstGeom>
          <a:ln>
            <a:solidFill>
              <a:schemeClr val="tx1"/>
            </a:solidFill>
          </a:ln>
        </p:spPr>
      </p:pic>
      <p:pic>
        <p:nvPicPr>
          <p:cNvPr id="9" name="图片 9" descr="表格&#10;&#10;已自动生成说明">
            <a:extLst>
              <a:ext uri="{FF2B5EF4-FFF2-40B4-BE49-F238E27FC236}">
                <a16:creationId xmlns:a16="http://schemas.microsoft.com/office/drawing/2014/main" id="{3DD37B6B-6E0F-436A-A87C-1494F8F5D0AE}"/>
              </a:ext>
            </a:extLst>
          </p:cNvPr>
          <p:cNvPicPr>
            <a:picLocks noChangeAspect="1"/>
          </p:cNvPicPr>
          <p:nvPr/>
        </p:nvPicPr>
        <p:blipFill>
          <a:blip r:embed="rId4"/>
          <a:stretch>
            <a:fillRect/>
          </a:stretch>
        </p:blipFill>
        <p:spPr>
          <a:xfrm>
            <a:off x="6179995" y="2043506"/>
            <a:ext cx="5941122" cy="2770988"/>
          </a:xfrm>
          <a:prstGeom prst="rect">
            <a:avLst/>
          </a:prstGeom>
        </p:spPr>
      </p:pic>
      <p:grpSp>
        <p:nvGrpSpPr>
          <p:cNvPr id="12" name="Group 11">
            <a:extLst>
              <a:ext uri="{FF2B5EF4-FFF2-40B4-BE49-F238E27FC236}">
                <a16:creationId xmlns:a16="http://schemas.microsoft.com/office/drawing/2014/main" id="{A89A4770-DE14-47F6-8364-464A74802D0E}"/>
              </a:ext>
            </a:extLst>
          </p:cNvPr>
          <p:cNvGrpSpPr/>
          <p:nvPr/>
        </p:nvGrpSpPr>
        <p:grpSpPr>
          <a:xfrm>
            <a:off x="430243" y="86410"/>
            <a:ext cx="6670323" cy="362417"/>
            <a:chOff x="430243" y="86410"/>
            <a:chExt cx="6670323" cy="362417"/>
          </a:xfrm>
        </p:grpSpPr>
        <p:sp>
          <p:nvSpPr>
            <p:cNvPr id="13" name="箭头: V 形 1">
              <a:extLst>
                <a:ext uri="{FF2B5EF4-FFF2-40B4-BE49-F238E27FC236}">
                  <a16:creationId xmlns:a16="http://schemas.microsoft.com/office/drawing/2014/main" id="{75FAF4D3-D93B-4849-8FC9-78B397236792}"/>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14" name="箭头: V 形 2">
              <a:extLst>
                <a:ext uri="{FF2B5EF4-FFF2-40B4-BE49-F238E27FC236}">
                  <a16:creationId xmlns:a16="http://schemas.microsoft.com/office/drawing/2014/main" id="{63FD64A4-AD60-44E5-BE45-415664B2738C}"/>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15" name="箭头: V 形 3">
              <a:extLst>
                <a:ext uri="{FF2B5EF4-FFF2-40B4-BE49-F238E27FC236}">
                  <a16:creationId xmlns:a16="http://schemas.microsoft.com/office/drawing/2014/main" id="{055EC6E8-5AC7-462A-A4D7-082C90B9C3B1}"/>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16" name="箭头: V 形 4">
              <a:extLst>
                <a:ext uri="{FF2B5EF4-FFF2-40B4-BE49-F238E27FC236}">
                  <a16:creationId xmlns:a16="http://schemas.microsoft.com/office/drawing/2014/main" id="{0D7763A1-030D-41DA-9B9A-C27BBAE43220}"/>
                </a:ext>
              </a:extLst>
            </p:cNvPr>
            <p:cNvSpPr/>
            <p:nvPr/>
          </p:nvSpPr>
          <p:spPr>
            <a:xfrm>
              <a:off x="4323874" y="86410"/>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17" name="箭头: V 形 6">
              <a:extLst>
                <a:ext uri="{FF2B5EF4-FFF2-40B4-BE49-F238E27FC236}">
                  <a16:creationId xmlns:a16="http://schemas.microsoft.com/office/drawing/2014/main" id="{36D56129-D75A-46F7-BB6A-7EA1F54089D1}"/>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18" name="Date Placeholder 10">
            <a:extLst>
              <a:ext uri="{FF2B5EF4-FFF2-40B4-BE49-F238E27FC236}">
                <a16:creationId xmlns:a16="http://schemas.microsoft.com/office/drawing/2014/main" id="{F91CB220-D676-49A0-A0B2-5A0C0732FA62}"/>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19" name="Slide Number Placeholder 11">
            <a:extLst>
              <a:ext uri="{FF2B5EF4-FFF2-40B4-BE49-F238E27FC236}">
                <a16:creationId xmlns:a16="http://schemas.microsoft.com/office/drawing/2014/main" id="{63E211DB-66C5-4418-BF52-2072623B7A61}"/>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26</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9" name="图片 9" descr="地图&#10;&#10;已自动生成说明">
            <a:extLst>
              <a:ext uri="{FF2B5EF4-FFF2-40B4-BE49-F238E27FC236}">
                <a16:creationId xmlns:a16="http://schemas.microsoft.com/office/drawing/2014/main" id="{6A869959-B715-4C8B-A7C9-E609A2D21808}"/>
              </a:ext>
            </a:extLst>
          </p:cNvPr>
          <p:cNvPicPr>
            <a:picLocks noChangeAspect="1"/>
          </p:cNvPicPr>
          <p:nvPr/>
        </p:nvPicPr>
        <p:blipFill>
          <a:blip r:embed="rId3"/>
          <a:stretch>
            <a:fillRect/>
          </a:stretch>
        </p:blipFill>
        <p:spPr>
          <a:xfrm>
            <a:off x="2265510" y="453578"/>
            <a:ext cx="8109215" cy="6418285"/>
          </a:xfrm>
          <a:prstGeom prst="rect">
            <a:avLst/>
          </a:prstGeom>
        </p:spPr>
      </p:pic>
      <p:grpSp>
        <p:nvGrpSpPr>
          <p:cNvPr id="10" name="Group 9">
            <a:extLst>
              <a:ext uri="{FF2B5EF4-FFF2-40B4-BE49-F238E27FC236}">
                <a16:creationId xmlns:a16="http://schemas.microsoft.com/office/drawing/2014/main" id="{48C2CEF6-3D25-4FD6-B138-CD43E29D74CC}"/>
              </a:ext>
            </a:extLst>
          </p:cNvPr>
          <p:cNvGrpSpPr/>
          <p:nvPr/>
        </p:nvGrpSpPr>
        <p:grpSpPr>
          <a:xfrm>
            <a:off x="430243" y="86410"/>
            <a:ext cx="6670323" cy="362417"/>
            <a:chOff x="430243" y="86410"/>
            <a:chExt cx="6670323" cy="362417"/>
          </a:xfrm>
        </p:grpSpPr>
        <p:sp>
          <p:nvSpPr>
            <p:cNvPr id="11" name="箭头: V 形 1">
              <a:extLst>
                <a:ext uri="{FF2B5EF4-FFF2-40B4-BE49-F238E27FC236}">
                  <a16:creationId xmlns:a16="http://schemas.microsoft.com/office/drawing/2014/main" id="{5801685A-7372-4517-872C-DAA2EE6E816F}"/>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12" name="箭头: V 形 2">
              <a:extLst>
                <a:ext uri="{FF2B5EF4-FFF2-40B4-BE49-F238E27FC236}">
                  <a16:creationId xmlns:a16="http://schemas.microsoft.com/office/drawing/2014/main" id="{57834B2A-0FCA-4F0D-BE7E-5B31546D81C9}"/>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13" name="箭头: V 形 3">
              <a:extLst>
                <a:ext uri="{FF2B5EF4-FFF2-40B4-BE49-F238E27FC236}">
                  <a16:creationId xmlns:a16="http://schemas.microsoft.com/office/drawing/2014/main" id="{31154B5B-0DDE-42DE-A042-3BB2BB6ECCD5}"/>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14" name="箭头: V 形 4">
              <a:extLst>
                <a:ext uri="{FF2B5EF4-FFF2-40B4-BE49-F238E27FC236}">
                  <a16:creationId xmlns:a16="http://schemas.microsoft.com/office/drawing/2014/main" id="{DD931DB5-FC05-4F46-AE82-D17AB4C1E25A}"/>
                </a:ext>
              </a:extLst>
            </p:cNvPr>
            <p:cNvSpPr/>
            <p:nvPr/>
          </p:nvSpPr>
          <p:spPr>
            <a:xfrm>
              <a:off x="4323874" y="86410"/>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15" name="箭头: V 形 6">
              <a:extLst>
                <a:ext uri="{FF2B5EF4-FFF2-40B4-BE49-F238E27FC236}">
                  <a16:creationId xmlns:a16="http://schemas.microsoft.com/office/drawing/2014/main" id="{6E30A172-CD41-49A4-8AD2-1DB860E497A5}"/>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16" name="Date Placeholder 10">
            <a:extLst>
              <a:ext uri="{FF2B5EF4-FFF2-40B4-BE49-F238E27FC236}">
                <a16:creationId xmlns:a16="http://schemas.microsoft.com/office/drawing/2014/main" id="{B4A228D3-00B7-4F7D-882C-715930EEEF90}"/>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17" name="Slide Number Placeholder 11">
            <a:extLst>
              <a:ext uri="{FF2B5EF4-FFF2-40B4-BE49-F238E27FC236}">
                <a16:creationId xmlns:a16="http://schemas.microsoft.com/office/drawing/2014/main" id="{0A71A2A4-3E80-42EC-8BAC-C6DA46A096AF}"/>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27</a:t>
            </a:fld>
            <a:endParaRPr lang="en-US"/>
          </a:p>
        </p:txBody>
      </p:sp>
    </p:spTree>
    <p:extLst>
      <p:ext uri="{BB962C8B-B14F-4D97-AF65-F5344CB8AC3E}">
        <p14:creationId xmlns:p14="http://schemas.microsoft.com/office/powerpoint/2010/main" val="38781739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7"/>
          <p:cNvSpPr txBox="1">
            <a:spLocks noGrp="1"/>
          </p:cNvSpPr>
          <p:nvPr>
            <p:ph type="title" idx="4294967295"/>
          </p:nvPr>
        </p:nvSpPr>
        <p:spPr>
          <a:xfrm>
            <a:off x="384048" y="539496"/>
            <a:ext cx="11953875" cy="886397"/>
          </a:xfrm>
          <a:prstGeom prst="rect">
            <a:avLst/>
          </a:prstGeom>
          <a:noFill/>
        </p:spPr>
        <p:txBody>
          <a:bodyPr wrap="square" lIns="0" tIns="0" rIns="0" bIns="0" rtlCol="0" anchor="t">
            <a:spAutoFit/>
          </a:bodyPr>
          <a:lstStyle/>
          <a:p>
            <a:r>
              <a:rPr lang="en" sz="3200" b="1" dirty="0">
                <a:solidFill>
                  <a:schemeClr val="tx1">
                    <a:lumMod val="85000"/>
                    <a:lumOff val="15000"/>
                  </a:schemeClr>
                </a:solidFill>
                <a:latin typeface="Century Gothic"/>
                <a:ea typeface="+mn-ea"/>
                <a:cs typeface="+mn-cs"/>
                <a:sym typeface="Calibri"/>
              </a:rPr>
              <a:t>Number of Violations </a:t>
            </a:r>
            <a:r>
              <a:rPr lang="en-US" sz="3200" b="1" dirty="0">
                <a:solidFill>
                  <a:schemeClr val="tx1">
                    <a:lumMod val="85000"/>
                    <a:lumOff val="15000"/>
                  </a:schemeClr>
                </a:solidFill>
                <a:latin typeface="Century Gothic"/>
                <a:ea typeface="+mn-ea"/>
                <a:cs typeface="+mn-cs"/>
                <a:sym typeface="Calibri"/>
              </a:rPr>
              <a:t>G</a:t>
            </a:r>
            <a:r>
              <a:rPr lang="en" sz="3200" b="1" dirty="0">
                <a:solidFill>
                  <a:schemeClr val="tx1">
                    <a:lumMod val="85000"/>
                    <a:lumOff val="15000"/>
                  </a:schemeClr>
                </a:solidFill>
                <a:latin typeface="Century Gothic"/>
                <a:ea typeface="+mn-ea"/>
                <a:cs typeface="+mn-cs"/>
                <a:sym typeface="Calibri"/>
              </a:rPr>
              <a:t>o </a:t>
            </a:r>
            <a:r>
              <a:rPr lang="en-US" sz="3200" b="1" dirty="0">
                <a:solidFill>
                  <a:schemeClr val="tx1">
                    <a:lumMod val="85000"/>
                    <a:lumOff val="15000"/>
                  </a:schemeClr>
                </a:solidFill>
                <a:latin typeface="Century Gothic"/>
                <a:ea typeface="+mn-ea"/>
                <a:cs typeface="+mn-cs"/>
                <a:sym typeface="Calibri"/>
              </a:rPr>
              <a:t>D</a:t>
            </a:r>
            <a:r>
              <a:rPr lang="en" sz="3200" b="1" dirty="0">
                <a:solidFill>
                  <a:schemeClr val="tx1">
                    <a:lumMod val="85000"/>
                    <a:lumOff val="15000"/>
                  </a:schemeClr>
                </a:solidFill>
                <a:latin typeface="Century Gothic"/>
                <a:ea typeface="+mn-ea"/>
                <a:cs typeface="+mn-cs"/>
                <a:sym typeface="Calibri"/>
              </a:rPr>
              <a:t>own </a:t>
            </a:r>
            <a:r>
              <a:rPr lang="en-US" sz="3200" b="1" dirty="0">
                <a:solidFill>
                  <a:schemeClr val="tx1">
                    <a:lumMod val="85000"/>
                    <a:lumOff val="15000"/>
                  </a:schemeClr>
                </a:solidFill>
                <a:latin typeface="Century Gothic"/>
                <a:ea typeface="+mn-ea"/>
                <a:cs typeface="+mn-cs"/>
                <a:sym typeface="Calibri"/>
              </a:rPr>
              <a:t>W</a:t>
            </a:r>
            <a:r>
              <a:rPr lang="en" sz="3200" b="1" dirty="0">
                <a:solidFill>
                  <a:schemeClr val="tx1">
                    <a:lumMod val="85000"/>
                    <a:lumOff val="15000"/>
                  </a:schemeClr>
                </a:solidFill>
                <a:latin typeface="Century Gothic"/>
                <a:ea typeface="+mn-ea"/>
                <a:cs typeface="+mn-cs"/>
                <a:sym typeface="Calibri"/>
              </a:rPr>
              <a:t>ith </a:t>
            </a:r>
            <a:r>
              <a:rPr lang="en-US" sz="3200" b="1" dirty="0">
                <a:solidFill>
                  <a:schemeClr val="tx1">
                    <a:lumMod val="85000"/>
                    <a:lumOff val="15000"/>
                  </a:schemeClr>
                </a:solidFill>
                <a:latin typeface="Century Gothic"/>
                <a:ea typeface="+mn-ea"/>
                <a:cs typeface="+mn-cs"/>
                <a:sym typeface="Calibri"/>
              </a:rPr>
              <a:t>T</a:t>
            </a:r>
            <a:r>
              <a:rPr lang="en" sz="3200" b="1" dirty="0">
                <a:solidFill>
                  <a:schemeClr val="tx1">
                    <a:lumMod val="85000"/>
                    <a:lumOff val="15000"/>
                  </a:schemeClr>
                </a:solidFill>
                <a:latin typeface="Century Gothic"/>
                <a:ea typeface="+mn-ea"/>
                <a:cs typeface="+mn-cs"/>
                <a:sym typeface="Calibri"/>
              </a:rPr>
              <a:t>emperature, </a:t>
            </a:r>
            <a:r>
              <a:rPr lang="en-US" sz="3200" b="1" dirty="0">
                <a:solidFill>
                  <a:schemeClr val="tx1">
                    <a:lumMod val="85000"/>
                    <a:lumOff val="15000"/>
                  </a:schemeClr>
                </a:solidFill>
                <a:latin typeface="Century Gothic"/>
                <a:ea typeface="+mn-ea"/>
                <a:cs typeface="+mn-cs"/>
                <a:sym typeface="Calibri"/>
              </a:rPr>
              <a:t>B</a:t>
            </a:r>
            <a:r>
              <a:rPr lang="en" sz="3200" b="1" dirty="0">
                <a:solidFill>
                  <a:schemeClr val="tx1">
                    <a:lumMod val="85000"/>
                    <a:lumOff val="15000"/>
                  </a:schemeClr>
                </a:solidFill>
                <a:latin typeface="Century Gothic"/>
                <a:ea typeface="+mn-ea"/>
                <a:cs typeface="+mn-cs"/>
                <a:sym typeface="Calibri"/>
              </a:rPr>
              <a:t>ut </a:t>
            </a:r>
            <a:r>
              <a:rPr lang="en-US" sz="3200" b="1" dirty="0">
                <a:solidFill>
                  <a:schemeClr val="tx1">
                    <a:lumMod val="85000"/>
                    <a:lumOff val="15000"/>
                  </a:schemeClr>
                </a:solidFill>
                <a:latin typeface="Century Gothic"/>
                <a:ea typeface="+mn-ea"/>
                <a:cs typeface="+mn-cs"/>
                <a:sym typeface="Calibri"/>
              </a:rPr>
              <a:t>R</a:t>
            </a:r>
            <a:r>
              <a:rPr lang="en" sz="3200" b="1" dirty="0">
                <a:solidFill>
                  <a:schemeClr val="tx1">
                    <a:lumMod val="85000"/>
                    <a:lumOff val="15000"/>
                  </a:schemeClr>
                </a:solidFill>
                <a:latin typeface="Century Gothic"/>
                <a:ea typeface="+mn-ea"/>
                <a:cs typeface="+mn-cs"/>
                <a:sym typeface="Calibri"/>
              </a:rPr>
              <a:t>esolution </a:t>
            </a:r>
            <a:r>
              <a:rPr lang="en-US" sz="3200" b="1" dirty="0">
                <a:solidFill>
                  <a:schemeClr val="tx1">
                    <a:lumMod val="85000"/>
                    <a:lumOff val="15000"/>
                  </a:schemeClr>
                </a:solidFill>
                <a:latin typeface="Century Gothic"/>
                <a:ea typeface="+mn-ea"/>
                <a:cs typeface="+mn-cs"/>
                <a:sym typeface="Calibri"/>
              </a:rPr>
              <a:t>T</a:t>
            </a:r>
            <a:r>
              <a:rPr lang="en" sz="3200" b="1" dirty="0">
                <a:solidFill>
                  <a:schemeClr val="tx1">
                    <a:lumMod val="85000"/>
                    <a:lumOff val="15000"/>
                  </a:schemeClr>
                </a:solidFill>
                <a:latin typeface="Century Gothic"/>
                <a:ea typeface="+mn-ea"/>
                <a:cs typeface="+mn-cs"/>
                <a:sym typeface="Calibri"/>
              </a:rPr>
              <a:t>ime </a:t>
            </a:r>
            <a:r>
              <a:rPr lang="en-US" sz="3200" b="1" dirty="0">
                <a:solidFill>
                  <a:schemeClr val="tx1">
                    <a:lumMod val="85000"/>
                    <a:lumOff val="15000"/>
                  </a:schemeClr>
                </a:solidFill>
                <a:latin typeface="Century Gothic"/>
                <a:ea typeface="+mn-ea"/>
                <a:cs typeface="+mn-cs"/>
                <a:sym typeface="Calibri"/>
              </a:rPr>
              <a:t>D</a:t>
            </a:r>
            <a:r>
              <a:rPr lang="en" sz="3200" b="1" dirty="0">
                <a:solidFill>
                  <a:schemeClr val="tx1">
                    <a:lumMod val="85000"/>
                    <a:lumOff val="15000"/>
                  </a:schemeClr>
                </a:solidFill>
                <a:latin typeface="Century Gothic"/>
                <a:ea typeface="+mn-ea"/>
                <a:cs typeface="+mn-cs"/>
                <a:sym typeface="Calibri"/>
              </a:rPr>
              <a:t>oesn’t </a:t>
            </a:r>
            <a:r>
              <a:rPr lang="en-US" sz="3200" b="1" dirty="0">
                <a:solidFill>
                  <a:schemeClr val="tx1">
                    <a:lumMod val="85000"/>
                    <a:lumOff val="15000"/>
                  </a:schemeClr>
                </a:solidFill>
                <a:latin typeface="Century Gothic"/>
                <a:ea typeface="+mn-ea"/>
                <a:cs typeface="+mn-cs"/>
                <a:sym typeface="Calibri"/>
              </a:rPr>
              <a:t>F</a:t>
            </a:r>
            <a:r>
              <a:rPr lang="en" sz="3200" b="1" dirty="0">
                <a:solidFill>
                  <a:schemeClr val="tx1">
                    <a:lumMod val="85000"/>
                    <a:lumOff val="15000"/>
                  </a:schemeClr>
                </a:solidFill>
                <a:latin typeface="Century Gothic"/>
                <a:ea typeface="+mn-ea"/>
                <a:cs typeface="+mn-cs"/>
                <a:sym typeface="Calibri"/>
              </a:rPr>
              <a:t>ollow </a:t>
            </a:r>
            <a:r>
              <a:rPr lang="en-US" sz="3200" b="1" dirty="0">
                <a:solidFill>
                  <a:schemeClr val="tx1">
                    <a:lumMod val="85000"/>
                    <a:lumOff val="15000"/>
                  </a:schemeClr>
                </a:solidFill>
                <a:latin typeface="Century Gothic"/>
                <a:ea typeface="+mn-ea"/>
                <a:cs typeface="+mn-cs"/>
                <a:sym typeface="Calibri"/>
              </a:rPr>
              <a:t>I</a:t>
            </a:r>
            <a:r>
              <a:rPr lang="en" sz="3200" b="1" dirty="0">
                <a:solidFill>
                  <a:schemeClr val="tx1">
                    <a:lumMod val="85000"/>
                    <a:lumOff val="15000"/>
                  </a:schemeClr>
                </a:solidFill>
                <a:latin typeface="Century Gothic"/>
                <a:ea typeface="+mn-ea"/>
                <a:cs typeface="+mn-cs"/>
                <a:sym typeface="Calibri"/>
              </a:rPr>
              <a:t>t </a:t>
            </a:r>
            <a:r>
              <a:rPr lang="en-US" sz="3200" b="1" dirty="0">
                <a:solidFill>
                  <a:schemeClr val="tx1">
                    <a:lumMod val="85000"/>
                    <a:lumOff val="15000"/>
                  </a:schemeClr>
                </a:solidFill>
                <a:latin typeface="Century Gothic"/>
                <a:ea typeface="+mn-ea"/>
                <a:cs typeface="+mn-cs"/>
                <a:sym typeface="Calibri"/>
              </a:rPr>
              <a:t>C</a:t>
            </a:r>
            <a:r>
              <a:rPr lang="en" sz="3200" b="1" dirty="0">
                <a:solidFill>
                  <a:schemeClr val="tx1">
                    <a:lumMod val="85000"/>
                    <a:lumOff val="15000"/>
                  </a:schemeClr>
                </a:solidFill>
                <a:latin typeface="Century Gothic"/>
                <a:ea typeface="+mn-ea"/>
                <a:cs typeface="+mn-cs"/>
                <a:sym typeface="Calibri"/>
              </a:rPr>
              <a:t>losely</a:t>
            </a:r>
            <a:endParaRPr lang="en" sz="3200" b="1" dirty="0">
              <a:solidFill>
                <a:schemeClr val="tx1">
                  <a:lumMod val="85000"/>
                  <a:lumOff val="15000"/>
                </a:schemeClr>
              </a:solidFill>
              <a:latin typeface="Century Gothic"/>
              <a:ea typeface="+mn-ea"/>
              <a:cs typeface="+mn-cs"/>
            </a:endParaRPr>
          </a:p>
        </p:txBody>
      </p:sp>
      <p:pic>
        <p:nvPicPr>
          <p:cNvPr id="11" name="Picture 11" descr="A picture containing text&#10;&#10;Description automatically generated">
            <a:extLst>
              <a:ext uri="{FF2B5EF4-FFF2-40B4-BE49-F238E27FC236}">
                <a16:creationId xmlns:a16="http://schemas.microsoft.com/office/drawing/2014/main" id="{914498B2-1DF0-42A3-8D17-F1DFAE8D0E65}"/>
              </a:ext>
            </a:extLst>
          </p:cNvPr>
          <p:cNvPicPr>
            <a:picLocks noChangeAspect="1"/>
          </p:cNvPicPr>
          <p:nvPr/>
        </p:nvPicPr>
        <p:blipFill>
          <a:blip r:embed="rId3"/>
          <a:stretch>
            <a:fillRect/>
          </a:stretch>
        </p:blipFill>
        <p:spPr>
          <a:xfrm>
            <a:off x="7747620" y="1906233"/>
            <a:ext cx="4124712" cy="4018166"/>
          </a:xfrm>
          <a:prstGeom prst="rect">
            <a:avLst/>
          </a:prstGeom>
          <a:ln>
            <a:solidFill>
              <a:schemeClr val="tx1"/>
            </a:solidFill>
          </a:ln>
        </p:spPr>
      </p:pic>
      <p:grpSp>
        <p:nvGrpSpPr>
          <p:cNvPr id="2" name="Group 1">
            <a:extLst>
              <a:ext uri="{FF2B5EF4-FFF2-40B4-BE49-F238E27FC236}">
                <a16:creationId xmlns:a16="http://schemas.microsoft.com/office/drawing/2014/main" id="{EF95AE1C-E7B4-834A-90FA-1CFA0336FB94}"/>
              </a:ext>
            </a:extLst>
          </p:cNvPr>
          <p:cNvGrpSpPr/>
          <p:nvPr/>
        </p:nvGrpSpPr>
        <p:grpSpPr>
          <a:xfrm>
            <a:off x="3394099" y="1906233"/>
            <a:ext cx="4278020" cy="4018166"/>
            <a:chOff x="4879278" y="2399583"/>
            <a:chExt cx="2743200" cy="2703127"/>
          </a:xfrm>
        </p:grpSpPr>
        <p:pic>
          <p:nvPicPr>
            <p:cNvPr id="13" name="Picture 13" descr="A picture containing table&#10;&#10;Description automatically generated">
              <a:extLst>
                <a:ext uri="{FF2B5EF4-FFF2-40B4-BE49-F238E27FC236}">
                  <a16:creationId xmlns:a16="http://schemas.microsoft.com/office/drawing/2014/main" id="{F07EA6D1-AACF-4298-9A2A-FBA745557FBF}"/>
                </a:ext>
              </a:extLst>
            </p:cNvPr>
            <p:cNvPicPr>
              <a:picLocks noChangeAspect="1"/>
            </p:cNvPicPr>
            <p:nvPr/>
          </p:nvPicPr>
          <p:blipFill>
            <a:blip r:embed="rId4"/>
            <a:stretch>
              <a:fillRect/>
            </a:stretch>
          </p:blipFill>
          <p:spPr>
            <a:xfrm>
              <a:off x="4879278" y="2399583"/>
              <a:ext cx="2743200" cy="2703127"/>
            </a:xfrm>
            <a:prstGeom prst="rect">
              <a:avLst/>
            </a:prstGeom>
            <a:ln>
              <a:solidFill>
                <a:schemeClr val="tx1"/>
              </a:solidFill>
            </a:ln>
          </p:spPr>
        </p:pic>
        <p:sp>
          <p:nvSpPr>
            <p:cNvPr id="14" name="Rectangle 13">
              <a:extLst>
                <a:ext uri="{FF2B5EF4-FFF2-40B4-BE49-F238E27FC236}">
                  <a16:creationId xmlns:a16="http://schemas.microsoft.com/office/drawing/2014/main" id="{F7C1F7DE-A4E6-4180-B0C8-4F5A241DA86F}"/>
                </a:ext>
              </a:extLst>
            </p:cNvPr>
            <p:cNvSpPr/>
            <p:nvPr/>
          </p:nvSpPr>
          <p:spPr>
            <a:xfrm>
              <a:off x="5372410" y="2488580"/>
              <a:ext cx="1090341" cy="13009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120E60F-B8DE-48BF-BD4A-3BFE10F3E98C}"/>
                </a:ext>
              </a:extLst>
            </p:cNvPr>
            <p:cNvSpPr/>
            <p:nvPr/>
          </p:nvSpPr>
          <p:spPr>
            <a:xfrm>
              <a:off x="5372409" y="3913457"/>
              <a:ext cx="1090341" cy="130099"/>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D1BB5300-F5D7-4CFE-AD01-85C79476FFE2}"/>
                </a:ext>
              </a:extLst>
            </p:cNvPr>
            <p:cNvSpPr/>
            <p:nvPr/>
          </p:nvSpPr>
          <p:spPr>
            <a:xfrm>
              <a:off x="5390994" y="4650677"/>
              <a:ext cx="1090341" cy="198244"/>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19" name="TextBox 1">
            <a:extLst>
              <a:ext uri="{FF2B5EF4-FFF2-40B4-BE49-F238E27FC236}">
                <a16:creationId xmlns:a16="http://schemas.microsoft.com/office/drawing/2014/main" id="{BDB5631C-E205-413B-BB5E-E86EBFC997E5}"/>
              </a:ext>
            </a:extLst>
          </p:cNvPr>
          <p:cNvSpPr txBox="1"/>
          <p:nvPr/>
        </p:nvSpPr>
        <p:spPr>
          <a:xfrm>
            <a:off x="140791" y="2780319"/>
            <a:ext cx="2984328"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200" dirty="0">
                <a:cs typeface="Calibri Light"/>
              </a:rPr>
              <a:t>Months with lower temperatures account for a lower share of yearly violations (5-8%) than months with higher temperatures (6-11%)</a:t>
            </a:r>
          </a:p>
          <a:p>
            <a:pPr marL="285750" indent="-285750">
              <a:buFont typeface="Arial"/>
              <a:buChar char="•"/>
            </a:pPr>
            <a:endParaRPr lang="en-US" sz="1200" dirty="0">
              <a:cs typeface="Calibri Light"/>
            </a:endParaRPr>
          </a:p>
          <a:p>
            <a:endParaRPr lang="en-US" sz="1200" dirty="0">
              <a:cs typeface="Calibri Light"/>
            </a:endParaRPr>
          </a:p>
          <a:p>
            <a:pPr marL="285750" indent="-285750">
              <a:buFont typeface="Arial"/>
              <a:buChar char="•"/>
            </a:pPr>
            <a:r>
              <a:rPr lang="en-US" sz="1200" dirty="0">
                <a:cs typeface="Calibri Light"/>
              </a:rPr>
              <a:t>Average resolution time doesn't have good correlation with temperature, which presents an opportunity for improvement</a:t>
            </a:r>
          </a:p>
        </p:txBody>
      </p:sp>
      <p:grpSp>
        <p:nvGrpSpPr>
          <p:cNvPr id="16" name="Group 15">
            <a:extLst>
              <a:ext uri="{FF2B5EF4-FFF2-40B4-BE49-F238E27FC236}">
                <a16:creationId xmlns:a16="http://schemas.microsoft.com/office/drawing/2014/main" id="{6744B98C-B612-415B-A545-549DF24B6A59}"/>
              </a:ext>
            </a:extLst>
          </p:cNvPr>
          <p:cNvGrpSpPr/>
          <p:nvPr/>
        </p:nvGrpSpPr>
        <p:grpSpPr>
          <a:xfrm>
            <a:off x="430243" y="86410"/>
            <a:ext cx="6670323" cy="362417"/>
            <a:chOff x="430243" y="86410"/>
            <a:chExt cx="6670323" cy="362417"/>
          </a:xfrm>
        </p:grpSpPr>
        <p:sp>
          <p:nvSpPr>
            <p:cNvPr id="20" name="箭头: V 形 1">
              <a:extLst>
                <a:ext uri="{FF2B5EF4-FFF2-40B4-BE49-F238E27FC236}">
                  <a16:creationId xmlns:a16="http://schemas.microsoft.com/office/drawing/2014/main" id="{B9173991-B9A8-4BA5-8437-1AB59E6A10AC}"/>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21" name="箭头: V 形 2">
              <a:extLst>
                <a:ext uri="{FF2B5EF4-FFF2-40B4-BE49-F238E27FC236}">
                  <a16:creationId xmlns:a16="http://schemas.microsoft.com/office/drawing/2014/main" id="{756AD0E1-A910-4393-A974-94F33B44994A}"/>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22" name="箭头: V 形 3">
              <a:extLst>
                <a:ext uri="{FF2B5EF4-FFF2-40B4-BE49-F238E27FC236}">
                  <a16:creationId xmlns:a16="http://schemas.microsoft.com/office/drawing/2014/main" id="{A3D6D579-2E8B-4E97-B3A2-B674B9A8DC71}"/>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23" name="箭头: V 形 4">
              <a:extLst>
                <a:ext uri="{FF2B5EF4-FFF2-40B4-BE49-F238E27FC236}">
                  <a16:creationId xmlns:a16="http://schemas.microsoft.com/office/drawing/2014/main" id="{DC6DF5CA-591E-42C6-BFE1-24E57B19E94E}"/>
                </a:ext>
              </a:extLst>
            </p:cNvPr>
            <p:cNvSpPr/>
            <p:nvPr/>
          </p:nvSpPr>
          <p:spPr>
            <a:xfrm>
              <a:off x="4323874" y="86410"/>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24" name="箭头: V 形 6">
              <a:extLst>
                <a:ext uri="{FF2B5EF4-FFF2-40B4-BE49-F238E27FC236}">
                  <a16:creationId xmlns:a16="http://schemas.microsoft.com/office/drawing/2014/main" id="{B6E57C4E-1DB0-4CAD-8DEA-9B7538B838DD}"/>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25" name="Date Placeholder 10">
            <a:extLst>
              <a:ext uri="{FF2B5EF4-FFF2-40B4-BE49-F238E27FC236}">
                <a16:creationId xmlns:a16="http://schemas.microsoft.com/office/drawing/2014/main" id="{AE58BB77-507E-4FCA-A712-C78B7FD5DD4B}"/>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26" name="Slide Number Placeholder 11">
            <a:extLst>
              <a:ext uri="{FF2B5EF4-FFF2-40B4-BE49-F238E27FC236}">
                <a16:creationId xmlns:a16="http://schemas.microsoft.com/office/drawing/2014/main" id="{B57954CF-33B6-442B-A55B-91DA5075E535}"/>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28</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7"/>
          <p:cNvSpPr txBox="1">
            <a:spLocks noGrp="1"/>
          </p:cNvSpPr>
          <p:nvPr>
            <p:ph type="title" idx="4294967295"/>
          </p:nvPr>
        </p:nvSpPr>
        <p:spPr>
          <a:xfrm>
            <a:off x="384048" y="539496"/>
            <a:ext cx="11953875" cy="886397"/>
          </a:xfrm>
          <a:prstGeom prst="rect">
            <a:avLst/>
          </a:prstGeom>
          <a:noFill/>
        </p:spPr>
        <p:txBody>
          <a:bodyPr wrap="square" lIns="0" tIns="0" rIns="0" bIns="0" rtlCol="0" anchor="t">
            <a:spAutoFit/>
          </a:bodyPr>
          <a:lstStyle/>
          <a:p>
            <a:r>
              <a:rPr lang="en" sz="3200" b="1" dirty="0">
                <a:solidFill>
                  <a:schemeClr val="tx1">
                    <a:lumMod val="85000"/>
                    <a:lumOff val="15000"/>
                  </a:schemeClr>
                </a:solidFill>
                <a:sym typeface="Calibri"/>
              </a:rPr>
              <a:t>Number of Violations </a:t>
            </a:r>
            <a:r>
              <a:rPr lang="en-US" sz="3200" b="1" dirty="0">
                <a:solidFill>
                  <a:schemeClr val="tx1">
                    <a:lumMod val="85000"/>
                    <a:lumOff val="15000"/>
                  </a:schemeClr>
                </a:solidFill>
                <a:sym typeface="Calibri"/>
              </a:rPr>
              <a:t>G</a:t>
            </a:r>
            <a:r>
              <a:rPr lang="en" sz="3200" b="1" dirty="0">
                <a:solidFill>
                  <a:schemeClr val="tx1">
                    <a:lumMod val="85000"/>
                    <a:lumOff val="15000"/>
                  </a:schemeClr>
                </a:solidFill>
                <a:sym typeface="Calibri"/>
              </a:rPr>
              <a:t>o </a:t>
            </a:r>
            <a:r>
              <a:rPr lang="en-US" sz="3200" b="1" dirty="0">
                <a:solidFill>
                  <a:schemeClr val="tx1">
                    <a:lumMod val="85000"/>
                    <a:lumOff val="15000"/>
                  </a:schemeClr>
                </a:solidFill>
                <a:sym typeface="Calibri"/>
              </a:rPr>
              <a:t>D</a:t>
            </a:r>
            <a:r>
              <a:rPr lang="en" sz="3200" b="1" dirty="0">
                <a:solidFill>
                  <a:schemeClr val="tx1">
                    <a:lumMod val="85000"/>
                    <a:lumOff val="15000"/>
                  </a:schemeClr>
                </a:solidFill>
                <a:sym typeface="Calibri"/>
              </a:rPr>
              <a:t>own </a:t>
            </a:r>
            <a:r>
              <a:rPr lang="en-US" sz="3200" b="1" dirty="0">
                <a:solidFill>
                  <a:schemeClr val="tx1">
                    <a:lumMod val="85000"/>
                    <a:lumOff val="15000"/>
                  </a:schemeClr>
                </a:solidFill>
                <a:sym typeface="Calibri"/>
              </a:rPr>
              <a:t>W</a:t>
            </a:r>
            <a:r>
              <a:rPr lang="en" sz="3200" b="1" dirty="0">
                <a:solidFill>
                  <a:schemeClr val="tx1">
                    <a:lumMod val="85000"/>
                    <a:lumOff val="15000"/>
                  </a:schemeClr>
                </a:solidFill>
                <a:sym typeface="Calibri"/>
              </a:rPr>
              <a:t>ith </a:t>
            </a:r>
            <a:r>
              <a:rPr lang="en-US" sz="3200" b="1" dirty="0">
                <a:solidFill>
                  <a:schemeClr val="tx1">
                    <a:lumMod val="85000"/>
                    <a:lumOff val="15000"/>
                  </a:schemeClr>
                </a:solidFill>
                <a:sym typeface="Calibri"/>
              </a:rPr>
              <a:t>T</a:t>
            </a:r>
            <a:r>
              <a:rPr lang="en" sz="3200" b="1" dirty="0">
                <a:solidFill>
                  <a:schemeClr val="tx1">
                    <a:lumMod val="85000"/>
                    <a:lumOff val="15000"/>
                  </a:schemeClr>
                </a:solidFill>
                <a:sym typeface="Calibri"/>
              </a:rPr>
              <a:t>emperature, </a:t>
            </a:r>
            <a:r>
              <a:rPr lang="en-US" sz="3200" b="1" dirty="0">
                <a:solidFill>
                  <a:schemeClr val="tx1">
                    <a:lumMod val="85000"/>
                    <a:lumOff val="15000"/>
                  </a:schemeClr>
                </a:solidFill>
                <a:sym typeface="Calibri"/>
              </a:rPr>
              <a:t>B</a:t>
            </a:r>
            <a:r>
              <a:rPr lang="en" sz="3200" b="1" dirty="0">
                <a:solidFill>
                  <a:schemeClr val="tx1">
                    <a:lumMod val="85000"/>
                    <a:lumOff val="15000"/>
                  </a:schemeClr>
                </a:solidFill>
                <a:sym typeface="Calibri"/>
              </a:rPr>
              <a:t>ut </a:t>
            </a:r>
            <a:r>
              <a:rPr lang="en-US" sz="3200" b="1" dirty="0">
                <a:solidFill>
                  <a:schemeClr val="tx1">
                    <a:lumMod val="85000"/>
                    <a:lumOff val="15000"/>
                  </a:schemeClr>
                </a:solidFill>
                <a:sym typeface="Calibri"/>
              </a:rPr>
              <a:t>R</a:t>
            </a:r>
            <a:r>
              <a:rPr lang="en" sz="3200" b="1" dirty="0">
                <a:solidFill>
                  <a:schemeClr val="tx1">
                    <a:lumMod val="85000"/>
                    <a:lumOff val="15000"/>
                  </a:schemeClr>
                </a:solidFill>
                <a:sym typeface="Calibri"/>
              </a:rPr>
              <a:t>esolution </a:t>
            </a:r>
            <a:r>
              <a:rPr lang="en-US" sz="3200" b="1" dirty="0">
                <a:solidFill>
                  <a:schemeClr val="tx1">
                    <a:lumMod val="85000"/>
                    <a:lumOff val="15000"/>
                  </a:schemeClr>
                </a:solidFill>
                <a:sym typeface="Calibri"/>
              </a:rPr>
              <a:t>T</a:t>
            </a:r>
            <a:r>
              <a:rPr lang="en" sz="3200" b="1" dirty="0">
                <a:solidFill>
                  <a:schemeClr val="tx1">
                    <a:lumMod val="85000"/>
                    <a:lumOff val="15000"/>
                  </a:schemeClr>
                </a:solidFill>
                <a:sym typeface="Calibri"/>
              </a:rPr>
              <a:t>ime </a:t>
            </a:r>
            <a:r>
              <a:rPr lang="en-US" sz="3200" b="1" dirty="0">
                <a:solidFill>
                  <a:schemeClr val="tx1">
                    <a:lumMod val="85000"/>
                    <a:lumOff val="15000"/>
                  </a:schemeClr>
                </a:solidFill>
                <a:sym typeface="Calibri"/>
              </a:rPr>
              <a:t>D</a:t>
            </a:r>
            <a:r>
              <a:rPr lang="en" sz="3200" b="1" dirty="0">
                <a:solidFill>
                  <a:schemeClr val="tx1">
                    <a:lumMod val="85000"/>
                    <a:lumOff val="15000"/>
                  </a:schemeClr>
                </a:solidFill>
                <a:sym typeface="Calibri"/>
              </a:rPr>
              <a:t>oesn’t </a:t>
            </a:r>
            <a:r>
              <a:rPr lang="en-US" sz="3200" b="1" dirty="0">
                <a:solidFill>
                  <a:schemeClr val="tx1">
                    <a:lumMod val="85000"/>
                    <a:lumOff val="15000"/>
                  </a:schemeClr>
                </a:solidFill>
                <a:sym typeface="Calibri"/>
              </a:rPr>
              <a:t>F</a:t>
            </a:r>
            <a:r>
              <a:rPr lang="en" sz="3200" b="1" dirty="0">
                <a:solidFill>
                  <a:schemeClr val="tx1">
                    <a:lumMod val="85000"/>
                    <a:lumOff val="15000"/>
                  </a:schemeClr>
                </a:solidFill>
                <a:sym typeface="Calibri"/>
              </a:rPr>
              <a:t>ollow </a:t>
            </a:r>
            <a:r>
              <a:rPr lang="en-US" sz="3200" b="1" dirty="0">
                <a:solidFill>
                  <a:schemeClr val="tx1">
                    <a:lumMod val="85000"/>
                    <a:lumOff val="15000"/>
                  </a:schemeClr>
                </a:solidFill>
                <a:sym typeface="Calibri"/>
              </a:rPr>
              <a:t>I</a:t>
            </a:r>
            <a:r>
              <a:rPr lang="en" sz="3200" b="1" dirty="0">
                <a:solidFill>
                  <a:schemeClr val="tx1">
                    <a:lumMod val="85000"/>
                    <a:lumOff val="15000"/>
                  </a:schemeClr>
                </a:solidFill>
                <a:sym typeface="Calibri"/>
              </a:rPr>
              <a:t>t </a:t>
            </a:r>
            <a:r>
              <a:rPr lang="en-US" sz="3200" b="1" dirty="0">
                <a:solidFill>
                  <a:schemeClr val="tx1">
                    <a:lumMod val="85000"/>
                    <a:lumOff val="15000"/>
                  </a:schemeClr>
                </a:solidFill>
                <a:sym typeface="Calibri"/>
              </a:rPr>
              <a:t>C</a:t>
            </a:r>
            <a:r>
              <a:rPr lang="en" sz="3200" b="1" dirty="0">
                <a:solidFill>
                  <a:schemeClr val="tx1">
                    <a:lumMod val="85000"/>
                    <a:lumOff val="15000"/>
                  </a:schemeClr>
                </a:solidFill>
                <a:sym typeface="Calibri"/>
              </a:rPr>
              <a:t>losely</a:t>
            </a:r>
            <a:endParaRPr lang="en" sz="3200" b="1" dirty="0">
              <a:solidFill>
                <a:schemeClr val="tx1">
                  <a:lumMod val="85000"/>
                  <a:lumOff val="15000"/>
                </a:schemeClr>
              </a:solidFill>
              <a:latin typeface="Century Gothic"/>
              <a:ea typeface="+mn-ea"/>
              <a:cs typeface="+mn-cs"/>
            </a:endParaRPr>
          </a:p>
        </p:txBody>
      </p:sp>
      <p:sp>
        <p:nvSpPr>
          <p:cNvPr id="8" name="箭头: V 形 7">
            <a:extLst>
              <a:ext uri="{FF2B5EF4-FFF2-40B4-BE49-F238E27FC236}">
                <a16:creationId xmlns:a16="http://schemas.microsoft.com/office/drawing/2014/main" id="{C8F597DA-0A28-4C43-BDAE-6E546358AAEB}"/>
              </a:ext>
            </a:extLst>
          </p:cNvPr>
          <p:cNvSpPr/>
          <p:nvPr/>
        </p:nvSpPr>
        <p:spPr>
          <a:xfrm>
            <a:off x="5615557"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000" b="1">
                <a:solidFill>
                  <a:schemeClr val="bg1"/>
                </a:solidFill>
                <a:latin typeface="Calibri"/>
                <a:cs typeface="Calibri Light"/>
              </a:rPr>
              <a:t>Business Finding</a:t>
            </a:r>
          </a:p>
        </p:txBody>
      </p:sp>
      <p:pic>
        <p:nvPicPr>
          <p:cNvPr id="10" name="Picture 10" descr="Chart, line chart, histogram&#10;&#10;Description automatically generated">
            <a:extLst>
              <a:ext uri="{FF2B5EF4-FFF2-40B4-BE49-F238E27FC236}">
                <a16:creationId xmlns:a16="http://schemas.microsoft.com/office/drawing/2014/main" id="{297DC352-CF76-4D34-9857-0EE9D3607BE3}"/>
              </a:ext>
            </a:extLst>
          </p:cNvPr>
          <p:cNvPicPr>
            <a:picLocks noChangeAspect="1"/>
          </p:cNvPicPr>
          <p:nvPr/>
        </p:nvPicPr>
        <p:blipFill>
          <a:blip r:embed="rId3"/>
          <a:stretch>
            <a:fillRect/>
          </a:stretch>
        </p:blipFill>
        <p:spPr>
          <a:xfrm>
            <a:off x="2687751" y="1659111"/>
            <a:ext cx="6660287" cy="3861409"/>
          </a:xfrm>
          <a:prstGeom prst="rect">
            <a:avLst/>
          </a:prstGeom>
          <a:ln>
            <a:solidFill>
              <a:schemeClr val="tx1"/>
            </a:solidFill>
          </a:ln>
        </p:spPr>
      </p:pic>
      <p:sp>
        <p:nvSpPr>
          <p:cNvPr id="7" name="TextBox 6">
            <a:extLst>
              <a:ext uri="{FF2B5EF4-FFF2-40B4-BE49-F238E27FC236}">
                <a16:creationId xmlns:a16="http://schemas.microsoft.com/office/drawing/2014/main" id="{01A9BE86-C735-4A01-B009-7A3C40A24E68}"/>
              </a:ext>
            </a:extLst>
          </p:cNvPr>
          <p:cNvSpPr txBox="1"/>
          <p:nvPr/>
        </p:nvSpPr>
        <p:spPr>
          <a:xfrm>
            <a:off x="520344" y="5762278"/>
            <a:ext cx="111570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latin typeface="Calibri"/>
                <a:cs typeface="Segoe UI"/>
              </a:rPr>
              <a:t>Field staff can be assigned to administrative work in winter months as there's fewer violations and they can help in clearing the backlog of previous complaints</a:t>
            </a:r>
          </a:p>
        </p:txBody>
      </p:sp>
      <p:grpSp>
        <p:nvGrpSpPr>
          <p:cNvPr id="12" name="Group 11">
            <a:extLst>
              <a:ext uri="{FF2B5EF4-FFF2-40B4-BE49-F238E27FC236}">
                <a16:creationId xmlns:a16="http://schemas.microsoft.com/office/drawing/2014/main" id="{4945BF4B-BBA5-4A66-A0E8-DFC30460EDDA}"/>
              </a:ext>
            </a:extLst>
          </p:cNvPr>
          <p:cNvGrpSpPr/>
          <p:nvPr/>
        </p:nvGrpSpPr>
        <p:grpSpPr>
          <a:xfrm>
            <a:off x="430243" y="86410"/>
            <a:ext cx="6670323" cy="362417"/>
            <a:chOff x="430243" y="86410"/>
            <a:chExt cx="6670323" cy="362417"/>
          </a:xfrm>
        </p:grpSpPr>
        <p:sp>
          <p:nvSpPr>
            <p:cNvPr id="13" name="箭头: V 形 1">
              <a:extLst>
                <a:ext uri="{FF2B5EF4-FFF2-40B4-BE49-F238E27FC236}">
                  <a16:creationId xmlns:a16="http://schemas.microsoft.com/office/drawing/2014/main" id="{0429DD81-EB83-4847-A762-58AB2755B4AA}"/>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14" name="箭头: V 形 2">
              <a:extLst>
                <a:ext uri="{FF2B5EF4-FFF2-40B4-BE49-F238E27FC236}">
                  <a16:creationId xmlns:a16="http://schemas.microsoft.com/office/drawing/2014/main" id="{F71D59D2-649E-4A5A-A8C9-8C767FB0DED3}"/>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15" name="箭头: V 形 3">
              <a:extLst>
                <a:ext uri="{FF2B5EF4-FFF2-40B4-BE49-F238E27FC236}">
                  <a16:creationId xmlns:a16="http://schemas.microsoft.com/office/drawing/2014/main" id="{48F9DD63-917A-4EA5-9027-7CF3D8D633FA}"/>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16" name="箭头: V 形 4">
              <a:extLst>
                <a:ext uri="{FF2B5EF4-FFF2-40B4-BE49-F238E27FC236}">
                  <a16:creationId xmlns:a16="http://schemas.microsoft.com/office/drawing/2014/main" id="{0E744E7A-0CA3-4775-A36A-3C1C63D898A3}"/>
                </a:ext>
              </a:extLst>
            </p:cNvPr>
            <p:cNvSpPr/>
            <p:nvPr/>
          </p:nvSpPr>
          <p:spPr>
            <a:xfrm>
              <a:off x="4323874" y="86410"/>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17" name="箭头: V 形 6">
              <a:extLst>
                <a:ext uri="{FF2B5EF4-FFF2-40B4-BE49-F238E27FC236}">
                  <a16:creationId xmlns:a16="http://schemas.microsoft.com/office/drawing/2014/main" id="{B2F4199D-CC54-4DDC-A1E0-09D4BEE44423}"/>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18" name="Date Placeholder 10">
            <a:extLst>
              <a:ext uri="{FF2B5EF4-FFF2-40B4-BE49-F238E27FC236}">
                <a16:creationId xmlns:a16="http://schemas.microsoft.com/office/drawing/2014/main" id="{FC55C1A5-B71B-4C24-AAD4-81AC33F38528}"/>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19" name="Slide Number Placeholder 11">
            <a:extLst>
              <a:ext uri="{FF2B5EF4-FFF2-40B4-BE49-F238E27FC236}">
                <a16:creationId xmlns:a16="http://schemas.microsoft.com/office/drawing/2014/main" id="{4CCF4DBB-3F90-4700-975F-204278040009}"/>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29</a:t>
            </a:fld>
            <a:endParaRPr lang="en-US"/>
          </a:p>
        </p:txBody>
      </p:sp>
    </p:spTree>
    <p:extLst>
      <p:ext uri="{BB962C8B-B14F-4D97-AF65-F5344CB8AC3E}">
        <p14:creationId xmlns:p14="http://schemas.microsoft.com/office/powerpoint/2010/main" val="2427383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A3FF22-E2EA-444A-9084-6902BCDDFB7C}"/>
              </a:ext>
            </a:extLst>
          </p:cNvPr>
          <p:cNvSpPr/>
          <p:nvPr/>
        </p:nvSpPr>
        <p:spPr>
          <a:xfrm>
            <a:off x="568088" y="1448573"/>
            <a:ext cx="2510971" cy="47271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D2442BEB-67D8-4144-BDB9-C5ABFB09EA07}"/>
              </a:ext>
            </a:extLst>
          </p:cNvPr>
          <p:cNvSpPr>
            <a:spLocks noGrp="1"/>
          </p:cNvSpPr>
          <p:nvPr>
            <p:ph type="dt" sz="half" idx="10"/>
          </p:nvPr>
        </p:nvSpPr>
        <p:spPr/>
        <p:txBody>
          <a:bodyPr/>
          <a:lstStyle/>
          <a:p>
            <a:fld id="{5F4935E8-2541-49A4-A8E9-394F200B8B49}" type="datetime1">
              <a:rPr lang="en-US" smtClean="0"/>
              <a:t>12/10/20</a:t>
            </a:fld>
            <a:endParaRPr lang="en-US" dirty="0"/>
          </a:p>
        </p:txBody>
      </p:sp>
      <p:sp>
        <p:nvSpPr>
          <p:cNvPr id="12" name="Slide Number Placeholder 11">
            <a:extLst>
              <a:ext uri="{FF2B5EF4-FFF2-40B4-BE49-F238E27FC236}">
                <a16:creationId xmlns:a16="http://schemas.microsoft.com/office/drawing/2014/main" id="{E098C6E0-AD83-43B3-85DC-54A02066DFC5}"/>
              </a:ext>
            </a:extLst>
          </p:cNvPr>
          <p:cNvSpPr>
            <a:spLocks noGrp="1"/>
          </p:cNvSpPr>
          <p:nvPr>
            <p:ph type="sldNum" sz="quarter" idx="12"/>
          </p:nvPr>
        </p:nvSpPr>
        <p:spPr/>
        <p:txBody>
          <a:bodyPr/>
          <a:lstStyle/>
          <a:p>
            <a:fld id="{76E01AEF-6400-440A-BA2A-CA6B5BA5D071}" type="slidenum">
              <a:rPr lang="en-US" smtClean="0"/>
              <a:t>3</a:t>
            </a:fld>
            <a:endParaRPr lang="en-US"/>
          </a:p>
        </p:txBody>
      </p:sp>
      <p:sp>
        <p:nvSpPr>
          <p:cNvPr id="14" name="Rectangle 13">
            <a:extLst>
              <a:ext uri="{FF2B5EF4-FFF2-40B4-BE49-F238E27FC236}">
                <a16:creationId xmlns:a16="http://schemas.microsoft.com/office/drawing/2014/main" id="{1DF3E81E-EA18-4B26-9AB0-5439BD5D6FE4}"/>
              </a:ext>
            </a:extLst>
          </p:cNvPr>
          <p:cNvSpPr/>
          <p:nvPr/>
        </p:nvSpPr>
        <p:spPr>
          <a:xfrm>
            <a:off x="568088" y="2082687"/>
            <a:ext cx="2510971" cy="9606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Calibri"/>
                <a:cs typeface="Calibri"/>
              </a:rPr>
              <a:t>Background</a:t>
            </a:r>
          </a:p>
        </p:txBody>
      </p:sp>
      <p:sp>
        <p:nvSpPr>
          <p:cNvPr id="17" name="Rectangle 16">
            <a:extLst>
              <a:ext uri="{FF2B5EF4-FFF2-40B4-BE49-F238E27FC236}">
                <a16:creationId xmlns:a16="http://schemas.microsoft.com/office/drawing/2014/main" id="{7C7347DD-27BB-4007-8441-3E8582EEA661}"/>
              </a:ext>
            </a:extLst>
          </p:cNvPr>
          <p:cNvSpPr/>
          <p:nvPr/>
        </p:nvSpPr>
        <p:spPr>
          <a:xfrm>
            <a:off x="3404724" y="1448573"/>
            <a:ext cx="2510971" cy="47271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3D2ACF3-B99E-4E73-A2D6-88F36C438A7E}"/>
              </a:ext>
            </a:extLst>
          </p:cNvPr>
          <p:cNvSpPr/>
          <p:nvPr/>
        </p:nvSpPr>
        <p:spPr>
          <a:xfrm>
            <a:off x="3404724" y="2082687"/>
            <a:ext cx="2510971" cy="9606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a:cs typeface="Calibri"/>
              </a:rPr>
              <a:t>The Proposal</a:t>
            </a:r>
          </a:p>
        </p:txBody>
      </p:sp>
      <p:sp>
        <p:nvSpPr>
          <p:cNvPr id="19" name="Rectangle 18">
            <a:extLst>
              <a:ext uri="{FF2B5EF4-FFF2-40B4-BE49-F238E27FC236}">
                <a16:creationId xmlns:a16="http://schemas.microsoft.com/office/drawing/2014/main" id="{CA66010D-5C81-4BD3-8B7E-CD9E9D910925}"/>
              </a:ext>
            </a:extLst>
          </p:cNvPr>
          <p:cNvSpPr/>
          <p:nvPr/>
        </p:nvSpPr>
        <p:spPr>
          <a:xfrm>
            <a:off x="6241360" y="1448572"/>
            <a:ext cx="2510971" cy="47271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A7ECF25-5EF1-4D2D-BFD0-2BA032002CE9}"/>
              </a:ext>
            </a:extLst>
          </p:cNvPr>
          <p:cNvSpPr/>
          <p:nvPr/>
        </p:nvSpPr>
        <p:spPr>
          <a:xfrm>
            <a:off x="6241360" y="2082687"/>
            <a:ext cx="2510971" cy="9606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a:cs typeface="Calibri"/>
              </a:rPr>
              <a:t>Analysis and Findings</a:t>
            </a:r>
          </a:p>
        </p:txBody>
      </p:sp>
      <p:sp>
        <p:nvSpPr>
          <p:cNvPr id="21" name="Rectangle 20">
            <a:extLst>
              <a:ext uri="{FF2B5EF4-FFF2-40B4-BE49-F238E27FC236}">
                <a16:creationId xmlns:a16="http://schemas.microsoft.com/office/drawing/2014/main" id="{252826EC-CD2A-4304-9A22-A86529AAB371}"/>
              </a:ext>
            </a:extLst>
          </p:cNvPr>
          <p:cNvSpPr/>
          <p:nvPr/>
        </p:nvSpPr>
        <p:spPr>
          <a:xfrm>
            <a:off x="9077996" y="1448572"/>
            <a:ext cx="2510971" cy="47271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BC39C9-16B1-491C-8879-E18CA8F128CC}"/>
              </a:ext>
            </a:extLst>
          </p:cNvPr>
          <p:cNvSpPr/>
          <p:nvPr/>
        </p:nvSpPr>
        <p:spPr>
          <a:xfrm>
            <a:off x="9077996" y="2082687"/>
            <a:ext cx="2510971" cy="9606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Recommendations</a:t>
            </a:r>
          </a:p>
        </p:txBody>
      </p:sp>
      <p:sp>
        <p:nvSpPr>
          <p:cNvPr id="23" name="Rectangle 22">
            <a:extLst>
              <a:ext uri="{FF2B5EF4-FFF2-40B4-BE49-F238E27FC236}">
                <a16:creationId xmlns:a16="http://schemas.microsoft.com/office/drawing/2014/main" id="{071BABA9-7619-4CEC-B4A7-DCD6455EED95}"/>
              </a:ext>
            </a:extLst>
          </p:cNvPr>
          <p:cNvSpPr/>
          <p:nvPr/>
        </p:nvSpPr>
        <p:spPr>
          <a:xfrm>
            <a:off x="665152" y="3221199"/>
            <a:ext cx="2316844" cy="2659959"/>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sz="1200">
                <a:latin typeface="Calibri"/>
                <a:cs typeface="Calibri"/>
              </a:rPr>
              <a:t>Chicago is a dynamic city; patterns in crime, ordinance violations and environmental hazard complaints change rapidly. </a:t>
            </a:r>
            <a:endParaRPr lang="zh-CN" altLang="en-US">
              <a:latin typeface="Calibri"/>
              <a:cs typeface="Calibri Light"/>
            </a:endParaRPr>
          </a:p>
          <a:p>
            <a:pPr>
              <a:lnSpc>
                <a:spcPts val="1900"/>
              </a:lnSpc>
            </a:pPr>
            <a:endParaRPr lang="en-US" sz="1200">
              <a:latin typeface="Calibri"/>
              <a:cs typeface="Calibri"/>
            </a:endParaRPr>
          </a:p>
          <a:p>
            <a:pPr marL="285750" indent="-285750">
              <a:lnSpc>
                <a:spcPts val="1900"/>
              </a:lnSpc>
              <a:buFont typeface="Arial" panose="020B0604020202020204" pitchFamily="34" charset="0"/>
              <a:buChar char="•"/>
            </a:pPr>
            <a:r>
              <a:rPr lang="en-US" sz="1200">
                <a:latin typeface="Calibri"/>
                <a:cs typeface="Calibri"/>
              </a:rPr>
              <a:t>To effectively tackle current challenges and prepare for the future, a database to load, store, extract, and use data efficiently needs to be set up</a:t>
            </a:r>
            <a:endParaRPr lang="en-US" sz="1200">
              <a:solidFill>
                <a:schemeClr val="tx1">
                  <a:lumMod val="75000"/>
                  <a:lumOff val="25000"/>
                </a:schemeClr>
              </a:solidFill>
              <a:latin typeface="Calibri"/>
              <a:cs typeface="Calibri"/>
            </a:endParaRPr>
          </a:p>
        </p:txBody>
      </p:sp>
      <p:sp>
        <p:nvSpPr>
          <p:cNvPr id="24" name="Rectangle 23">
            <a:extLst>
              <a:ext uri="{FF2B5EF4-FFF2-40B4-BE49-F238E27FC236}">
                <a16:creationId xmlns:a16="http://schemas.microsoft.com/office/drawing/2014/main" id="{87A3378B-0D13-4DF4-B3D5-A864E50C6070}"/>
              </a:ext>
            </a:extLst>
          </p:cNvPr>
          <p:cNvSpPr/>
          <p:nvPr/>
        </p:nvSpPr>
        <p:spPr>
          <a:xfrm>
            <a:off x="3501787" y="3221199"/>
            <a:ext cx="2316844" cy="2659959"/>
          </a:xfrm>
          <a:prstGeom prst="rect">
            <a:avLst/>
          </a:prstGeom>
        </p:spPr>
        <p:txBody>
          <a:bodyPr wrap="square" lIns="0" tIns="0" rIns="0" bIns="0" anchor="t">
            <a:spAutoFit/>
          </a:bodyPr>
          <a:lstStyle/>
          <a:p>
            <a:pPr marL="171450" indent="-171450">
              <a:lnSpc>
                <a:spcPts val="1900"/>
              </a:lnSpc>
              <a:buFont typeface="Arial" panose="020B0604020202020204" pitchFamily="34" charset="0"/>
              <a:buChar char="•"/>
            </a:pPr>
            <a:r>
              <a:rPr lang="en-US" sz="1200">
                <a:latin typeface="Calibri"/>
                <a:cs typeface="Calibri"/>
              </a:rPr>
              <a:t>Create a system to support the decision-making process in resource and infrastructure planning, police patrol schedules and reinvestments into neighborhoods</a:t>
            </a:r>
          </a:p>
          <a:p>
            <a:pPr marL="171450" indent="-171450">
              <a:lnSpc>
                <a:spcPts val="1900"/>
              </a:lnSpc>
              <a:buFont typeface="Arial" panose="020B0604020202020204" pitchFamily="34" charset="0"/>
              <a:buChar char="•"/>
            </a:pPr>
            <a:r>
              <a:rPr lang="en-US" sz="1200">
                <a:latin typeface="Calibri"/>
                <a:cs typeface="Calibri"/>
              </a:rPr>
              <a:t>Functionality includes ETL process from raw data, cloud relational database for storage and access and connections to BI and visualization tools</a:t>
            </a:r>
            <a:endParaRPr lang="en-US" sz="1200">
              <a:solidFill>
                <a:schemeClr val="tx1">
                  <a:lumMod val="75000"/>
                  <a:lumOff val="25000"/>
                </a:schemeClr>
              </a:solidFill>
              <a:latin typeface="Calibri"/>
              <a:cs typeface="Calibri"/>
            </a:endParaRPr>
          </a:p>
        </p:txBody>
      </p:sp>
      <p:sp>
        <p:nvSpPr>
          <p:cNvPr id="25" name="Rectangle 24">
            <a:extLst>
              <a:ext uri="{FF2B5EF4-FFF2-40B4-BE49-F238E27FC236}">
                <a16:creationId xmlns:a16="http://schemas.microsoft.com/office/drawing/2014/main" id="{45AAEB66-6FCF-4E61-8795-4F8E8B67E1A1}"/>
              </a:ext>
            </a:extLst>
          </p:cNvPr>
          <p:cNvSpPr/>
          <p:nvPr/>
        </p:nvSpPr>
        <p:spPr>
          <a:xfrm>
            <a:off x="6338423" y="3221199"/>
            <a:ext cx="2316844" cy="3147272"/>
          </a:xfrm>
          <a:prstGeom prst="rect">
            <a:avLst/>
          </a:prstGeom>
        </p:spPr>
        <p:txBody>
          <a:bodyPr wrap="square" lIns="0" tIns="0" rIns="0" bIns="0" anchor="t">
            <a:spAutoFit/>
          </a:bodyPr>
          <a:lstStyle/>
          <a:p>
            <a:pPr marL="171450" indent="-171450">
              <a:lnSpc>
                <a:spcPts val="1900"/>
              </a:lnSpc>
              <a:buFont typeface="Arial" panose="020B0604020202020204" pitchFamily="34" charset="0"/>
              <a:buChar char="•"/>
            </a:pPr>
            <a:r>
              <a:rPr lang="en-US" sz="1200">
                <a:solidFill>
                  <a:schemeClr val="tx1">
                    <a:lumMod val="75000"/>
                    <a:lumOff val="25000"/>
                  </a:schemeClr>
                </a:solidFill>
                <a:latin typeface="Calibri"/>
                <a:cs typeface="Segoe UI"/>
              </a:rPr>
              <a:t>Crime has very strong correlation with temperature; crime rates plummet in winter months</a:t>
            </a:r>
          </a:p>
          <a:p>
            <a:pPr marL="171450" indent="-171450">
              <a:lnSpc>
                <a:spcPts val="1900"/>
              </a:lnSpc>
              <a:buFont typeface="Arial" panose="020B0604020202020204" pitchFamily="34" charset="0"/>
              <a:buChar char="•"/>
            </a:pPr>
            <a:r>
              <a:rPr lang="en-US" sz="1200">
                <a:solidFill>
                  <a:schemeClr val="tx1">
                    <a:lumMod val="75000"/>
                    <a:lumOff val="25000"/>
                  </a:schemeClr>
                </a:solidFill>
                <a:latin typeface="Calibri"/>
                <a:cs typeface="Segoe UI"/>
              </a:rPr>
              <a:t>Percent of arrests made goes up in winter quarter from 21% to 24%</a:t>
            </a:r>
          </a:p>
          <a:p>
            <a:pPr marL="171450" indent="-171450">
              <a:lnSpc>
                <a:spcPts val="1900"/>
              </a:lnSpc>
              <a:buFont typeface="Arial" panose="020B0604020202020204" pitchFamily="34" charset="0"/>
              <a:buChar char="•"/>
            </a:pPr>
            <a:r>
              <a:rPr lang="en-US" sz="1200">
                <a:solidFill>
                  <a:schemeClr val="tx1">
                    <a:lumMod val="75000"/>
                    <a:lumOff val="25000"/>
                  </a:schemeClr>
                </a:solidFill>
                <a:latin typeface="Calibri"/>
                <a:cs typeface="Segoe UI"/>
              </a:rPr>
              <a:t>Percent of arrests made for narcotics related crimes nears 100%, which it hovers around ~17% for other crime types</a:t>
            </a:r>
          </a:p>
          <a:p>
            <a:pPr marL="171450" indent="-171450">
              <a:lnSpc>
                <a:spcPts val="1900"/>
              </a:lnSpc>
              <a:buFont typeface="Arial" panose="020B0604020202020204" pitchFamily="34" charset="0"/>
              <a:buChar char="•"/>
            </a:pPr>
            <a:r>
              <a:rPr lang="en-US" sz="1200">
                <a:solidFill>
                  <a:schemeClr val="tx1">
                    <a:lumMod val="75000"/>
                    <a:lumOff val="25000"/>
                  </a:schemeClr>
                </a:solidFill>
                <a:latin typeface="Calibri"/>
                <a:cs typeface="Segoe UI"/>
              </a:rPr>
              <a:t>40% of the zip codes are affected by 80% of the crime</a:t>
            </a:r>
          </a:p>
          <a:p>
            <a:pPr marL="171450" indent="-171450">
              <a:lnSpc>
                <a:spcPts val="1900"/>
              </a:lnSpc>
              <a:buFont typeface="Arial" panose="020B0604020202020204" pitchFamily="34" charset="0"/>
              <a:buChar char="•"/>
            </a:pPr>
            <a:endParaRPr lang="en-US" sz="1200">
              <a:solidFill>
                <a:schemeClr val="tx1">
                  <a:lumMod val="75000"/>
                  <a:lumOff val="25000"/>
                </a:schemeClr>
              </a:solidFill>
              <a:latin typeface="Calibri"/>
              <a:cs typeface="Segoe UI" panose="020B0502040204020203" pitchFamily="34" charset="0"/>
            </a:endParaRPr>
          </a:p>
          <a:p>
            <a:pPr marL="171450" indent="-171450">
              <a:lnSpc>
                <a:spcPts val="1900"/>
              </a:lnSpc>
              <a:buFont typeface="Arial" panose="020B0604020202020204" pitchFamily="34" charset="0"/>
              <a:buChar char="•"/>
            </a:pPr>
            <a:endParaRPr lang="en-US" sz="1200">
              <a:solidFill>
                <a:schemeClr val="tx1">
                  <a:lumMod val="75000"/>
                  <a:lumOff val="25000"/>
                </a:schemeClr>
              </a:solidFill>
              <a:latin typeface="Calibri"/>
              <a:cs typeface="Segoe UI" panose="020B0502040204020203" pitchFamily="34" charset="0"/>
            </a:endParaRPr>
          </a:p>
        </p:txBody>
      </p:sp>
      <p:sp>
        <p:nvSpPr>
          <p:cNvPr id="26" name="Rectangle 25">
            <a:extLst>
              <a:ext uri="{FF2B5EF4-FFF2-40B4-BE49-F238E27FC236}">
                <a16:creationId xmlns:a16="http://schemas.microsoft.com/office/drawing/2014/main" id="{B11759E6-5A2E-4A7D-9E3A-8C4B8D6EF300}"/>
              </a:ext>
            </a:extLst>
          </p:cNvPr>
          <p:cNvSpPr/>
          <p:nvPr/>
        </p:nvSpPr>
        <p:spPr>
          <a:xfrm>
            <a:off x="9175059" y="3221199"/>
            <a:ext cx="2316844" cy="3147272"/>
          </a:xfrm>
          <a:prstGeom prst="rect">
            <a:avLst/>
          </a:prstGeom>
        </p:spPr>
        <p:txBody>
          <a:bodyPr wrap="square" lIns="0" tIns="0" rIns="0" bIns="0" anchor="t">
            <a:spAutoFit/>
          </a:bodyPr>
          <a:lstStyle/>
          <a:p>
            <a:pPr marL="171450" indent="-171450">
              <a:lnSpc>
                <a:spcPts val="1900"/>
              </a:lnSpc>
              <a:buFont typeface="Arial" panose="020B0604020202020204" pitchFamily="34" charset="0"/>
              <a:buChar char="•"/>
            </a:pPr>
            <a:r>
              <a:rPr lang="en-US" sz="1200" dirty="0">
                <a:solidFill>
                  <a:schemeClr val="tx1">
                    <a:lumMod val="75000"/>
                    <a:lumOff val="25000"/>
                  </a:schemeClr>
                </a:solidFill>
                <a:latin typeface="Calibri"/>
                <a:cs typeface="Segoe UI"/>
              </a:rPr>
              <a:t>Police patrolling can be reduced in peak winter months</a:t>
            </a:r>
          </a:p>
          <a:p>
            <a:pPr marL="171450" indent="-171450">
              <a:lnSpc>
                <a:spcPts val="1900"/>
              </a:lnSpc>
              <a:buFont typeface="Arial" panose="020B0604020202020204" pitchFamily="34" charset="0"/>
              <a:buChar char="•"/>
            </a:pPr>
            <a:r>
              <a:rPr lang="en-US" sz="1200" dirty="0">
                <a:solidFill>
                  <a:schemeClr val="tx1">
                    <a:lumMod val="75000"/>
                    <a:lumOff val="25000"/>
                  </a:schemeClr>
                </a:solidFill>
                <a:latin typeface="Calibri"/>
                <a:cs typeface="Segoe UI"/>
              </a:rPr>
              <a:t>Focus can be diverted from possession related narcotics crimes and redirected towards other violent crimes</a:t>
            </a:r>
          </a:p>
          <a:p>
            <a:pPr marL="171450" indent="-171450">
              <a:lnSpc>
                <a:spcPts val="1900"/>
              </a:lnSpc>
              <a:buFont typeface="Arial" panose="020B0604020202020204" pitchFamily="34" charset="0"/>
              <a:buChar char="•"/>
            </a:pPr>
            <a:r>
              <a:rPr lang="en-US" sz="1200" dirty="0">
                <a:solidFill>
                  <a:schemeClr val="tx1">
                    <a:lumMod val="75000"/>
                    <a:lumOff val="25000"/>
                  </a:schemeClr>
                </a:solidFill>
                <a:latin typeface="Calibri"/>
                <a:cs typeface="Segoe UI"/>
              </a:rPr>
              <a:t>Investments need to be made into neighborhoods with poor living conditions like Englewood</a:t>
            </a:r>
          </a:p>
          <a:p>
            <a:pPr marL="171450" indent="-171450">
              <a:lnSpc>
                <a:spcPts val="1900"/>
              </a:lnSpc>
              <a:buFont typeface="Arial" panose="020B0604020202020204" pitchFamily="34" charset="0"/>
              <a:buChar char="•"/>
            </a:pPr>
            <a:r>
              <a:rPr lang="en-US" sz="1200" dirty="0">
                <a:solidFill>
                  <a:schemeClr val="tx1">
                    <a:lumMod val="75000"/>
                    <a:lumOff val="25000"/>
                  </a:schemeClr>
                </a:solidFill>
                <a:latin typeface="Calibri"/>
                <a:cs typeface="Segoe UI"/>
              </a:rPr>
              <a:t>Administrative work should be prioritized over field work for ordinance violations in winters</a:t>
            </a:r>
            <a:endParaRPr lang="en-US" sz="1200" dirty="0">
              <a:solidFill>
                <a:schemeClr val="tx1">
                  <a:lumMod val="75000"/>
                  <a:lumOff val="25000"/>
                </a:schemeClr>
              </a:solidFill>
              <a:latin typeface="Calibri"/>
              <a:cs typeface="Segoe UI" panose="020B0502040204020203" pitchFamily="34" charset="0"/>
            </a:endParaRPr>
          </a:p>
          <a:p>
            <a:pPr marL="171450" indent="-171450">
              <a:lnSpc>
                <a:spcPts val="1900"/>
              </a:lnSpc>
              <a:buFont typeface="Arial" panose="020B0604020202020204" pitchFamily="34" charset="0"/>
              <a:buChar char="•"/>
            </a:pPr>
            <a:endParaRPr lang="en-US" sz="1200" dirty="0">
              <a:solidFill>
                <a:schemeClr val="tx1">
                  <a:lumMod val="75000"/>
                  <a:lumOff val="25000"/>
                </a:schemeClr>
              </a:solidFill>
              <a:latin typeface="Calibri"/>
              <a:cs typeface="Segoe UI" panose="020B0502040204020203" pitchFamily="34" charset="0"/>
            </a:endParaRPr>
          </a:p>
        </p:txBody>
      </p:sp>
      <p:grpSp>
        <p:nvGrpSpPr>
          <p:cNvPr id="50" name="Group 49">
            <a:extLst>
              <a:ext uri="{FF2B5EF4-FFF2-40B4-BE49-F238E27FC236}">
                <a16:creationId xmlns:a16="http://schemas.microsoft.com/office/drawing/2014/main" id="{B32387AA-6124-4C0B-B752-4063CF97BE24}"/>
              </a:ext>
            </a:extLst>
          </p:cNvPr>
          <p:cNvGrpSpPr/>
          <p:nvPr/>
        </p:nvGrpSpPr>
        <p:grpSpPr>
          <a:xfrm>
            <a:off x="1652423" y="1576082"/>
            <a:ext cx="342301" cy="380334"/>
            <a:chOff x="8747125" y="1924050"/>
            <a:chExt cx="257176" cy="285750"/>
          </a:xfrm>
          <a:solidFill>
            <a:schemeClr val="accent2"/>
          </a:solidFill>
        </p:grpSpPr>
        <p:sp>
          <p:nvSpPr>
            <p:cNvPr id="51" name="Freeform 413">
              <a:extLst>
                <a:ext uri="{FF2B5EF4-FFF2-40B4-BE49-F238E27FC236}">
                  <a16:creationId xmlns:a16="http://schemas.microsoft.com/office/drawing/2014/main" id="{EA823DA9-148E-47FF-9B67-0B44BF024CDF}"/>
                </a:ext>
              </a:extLst>
            </p:cNvPr>
            <p:cNvSpPr>
              <a:spLocks noEditPoints="1"/>
            </p:cNvSpPr>
            <p:nvPr/>
          </p:nvSpPr>
          <p:spPr bwMode="auto">
            <a:xfrm>
              <a:off x="8747125" y="1924050"/>
              <a:ext cx="55563" cy="285750"/>
            </a:xfrm>
            <a:custGeom>
              <a:avLst/>
              <a:gdLst>
                <a:gd name="T0" fmla="*/ 78 w 179"/>
                <a:gd name="T1" fmla="*/ 869 h 899"/>
                <a:gd name="T2" fmla="*/ 61 w 179"/>
                <a:gd name="T3" fmla="*/ 862 h 899"/>
                <a:gd name="T4" fmla="*/ 47 w 179"/>
                <a:gd name="T5" fmla="*/ 852 h 899"/>
                <a:gd name="T6" fmla="*/ 37 w 179"/>
                <a:gd name="T7" fmla="*/ 839 h 899"/>
                <a:gd name="T8" fmla="*/ 31 w 179"/>
                <a:gd name="T9" fmla="*/ 822 h 899"/>
                <a:gd name="T10" fmla="*/ 30 w 179"/>
                <a:gd name="T11" fmla="*/ 720 h 899"/>
                <a:gd name="T12" fmla="*/ 150 w 179"/>
                <a:gd name="T13" fmla="*/ 816 h 899"/>
                <a:gd name="T14" fmla="*/ 145 w 179"/>
                <a:gd name="T15" fmla="*/ 833 h 899"/>
                <a:gd name="T16" fmla="*/ 136 w 179"/>
                <a:gd name="T17" fmla="*/ 848 h 899"/>
                <a:gd name="T18" fmla="*/ 124 w 179"/>
                <a:gd name="T19" fmla="*/ 859 h 899"/>
                <a:gd name="T20" fmla="*/ 108 w 179"/>
                <a:gd name="T21" fmla="*/ 867 h 899"/>
                <a:gd name="T22" fmla="*/ 90 w 179"/>
                <a:gd name="T23" fmla="*/ 870 h 899"/>
                <a:gd name="T24" fmla="*/ 150 w 179"/>
                <a:gd name="T25" fmla="*/ 690 h 899"/>
                <a:gd name="T26" fmla="*/ 90 w 179"/>
                <a:gd name="T27" fmla="*/ 300 h 899"/>
                <a:gd name="T28" fmla="*/ 114 w 179"/>
                <a:gd name="T29" fmla="*/ 296 h 899"/>
                <a:gd name="T30" fmla="*/ 137 w 179"/>
                <a:gd name="T31" fmla="*/ 286 h 899"/>
                <a:gd name="T32" fmla="*/ 150 w 179"/>
                <a:gd name="T33" fmla="*/ 599 h 899"/>
                <a:gd name="T34" fmla="*/ 36 w 179"/>
                <a:gd name="T35" fmla="*/ 282 h 899"/>
                <a:gd name="T36" fmla="*/ 58 w 179"/>
                <a:gd name="T37" fmla="*/ 294 h 899"/>
                <a:gd name="T38" fmla="*/ 81 w 179"/>
                <a:gd name="T39" fmla="*/ 299 h 899"/>
                <a:gd name="T40" fmla="*/ 161 w 179"/>
                <a:gd name="T41" fmla="*/ 0 h 899"/>
                <a:gd name="T42" fmla="*/ 154 w 179"/>
                <a:gd name="T43" fmla="*/ 4 h 899"/>
                <a:gd name="T44" fmla="*/ 151 w 179"/>
                <a:gd name="T45" fmla="*/ 12 h 899"/>
                <a:gd name="T46" fmla="*/ 150 w 179"/>
                <a:gd name="T47" fmla="*/ 216 h 899"/>
                <a:gd name="T48" fmla="*/ 145 w 179"/>
                <a:gd name="T49" fmla="*/ 233 h 899"/>
                <a:gd name="T50" fmla="*/ 136 w 179"/>
                <a:gd name="T51" fmla="*/ 248 h 899"/>
                <a:gd name="T52" fmla="*/ 124 w 179"/>
                <a:gd name="T53" fmla="*/ 260 h 899"/>
                <a:gd name="T54" fmla="*/ 108 w 179"/>
                <a:gd name="T55" fmla="*/ 267 h 899"/>
                <a:gd name="T56" fmla="*/ 90 w 179"/>
                <a:gd name="T57" fmla="*/ 270 h 899"/>
                <a:gd name="T58" fmla="*/ 72 w 179"/>
                <a:gd name="T59" fmla="*/ 267 h 899"/>
                <a:gd name="T60" fmla="*/ 57 w 179"/>
                <a:gd name="T61" fmla="*/ 260 h 899"/>
                <a:gd name="T62" fmla="*/ 44 w 179"/>
                <a:gd name="T63" fmla="*/ 248 h 899"/>
                <a:gd name="T64" fmla="*/ 34 w 179"/>
                <a:gd name="T65" fmla="*/ 233 h 899"/>
                <a:gd name="T66" fmla="*/ 30 w 179"/>
                <a:gd name="T67" fmla="*/ 216 h 899"/>
                <a:gd name="T68" fmla="*/ 30 w 179"/>
                <a:gd name="T69" fmla="*/ 12 h 899"/>
                <a:gd name="T70" fmla="*/ 26 w 179"/>
                <a:gd name="T71" fmla="*/ 4 h 899"/>
                <a:gd name="T72" fmla="*/ 18 w 179"/>
                <a:gd name="T73" fmla="*/ 0 h 899"/>
                <a:gd name="T74" fmla="*/ 9 w 179"/>
                <a:gd name="T75" fmla="*/ 1 h 899"/>
                <a:gd name="T76" fmla="*/ 2 w 179"/>
                <a:gd name="T77" fmla="*/ 6 h 899"/>
                <a:gd name="T78" fmla="*/ 0 w 179"/>
                <a:gd name="T79" fmla="*/ 15 h 899"/>
                <a:gd name="T80" fmla="*/ 2 w 179"/>
                <a:gd name="T81" fmla="*/ 828 h 899"/>
                <a:gd name="T82" fmla="*/ 11 w 179"/>
                <a:gd name="T83" fmla="*/ 852 h 899"/>
                <a:gd name="T84" fmla="*/ 27 w 179"/>
                <a:gd name="T85" fmla="*/ 873 h 899"/>
                <a:gd name="T86" fmla="*/ 47 w 179"/>
                <a:gd name="T87" fmla="*/ 889 h 899"/>
                <a:gd name="T88" fmla="*/ 72 w 179"/>
                <a:gd name="T89" fmla="*/ 897 h 899"/>
                <a:gd name="T90" fmla="*/ 99 w 179"/>
                <a:gd name="T91" fmla="*/ 899 h 899"/>
                <a:gd name="T92" fmla="*/ 125 w 179"/>
                <a:gd name="T93" fmla="*/ 893 h 899"/>
                <a:gd name="T94" fmla="*/ 147 w 179"/>
                <a:gd name="T95" fmla="*/ 879 h 899"/>
                <a:gd name="T96" fmla="*/ 165 w 179"/>
                <a:gd name="T97" fmla="*/ 860 h 899"/>
                <a:gd name="T98" fmla="*/ 176 w 179"/>
                <a:gd name="T99" fmla="*/ 836 h 899"/>
                <a:gd name="T100" fmla="*/ 179 w 179"/>
                <a:gd name="T101" fmla="*/ 810 h 899"/>
                <a:gd name="T102" fmla="*/ 178 w 179"/>
                <a:gd name="T103" fmla="*/ 10 h 899"/>
                <a:gd name="T104" fmla="*/ 173 w 179"/>
                <a:gd name="T105" fmla="*/ 2 h 899"/>
                <a:gd name="T106" fmla="*/ 165 w 179"/>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 h="899">
                  <a:moveTo>
                    <a:pt x="90" y="870"/>
                  </a:moveTo>
                  <a:lnTo>
                    <a:pt x="83" y="870"/>
                  </a:lnTo>
                  <a:lnTo>
                    <a:pt x="78" y="869"/>
                  </a:lnTo>
                  <a:lnTo>
                    <a:pt x="72" y="866"/>
                  </a:lnTo>
                  <a:lnTo>
                    <a:pt x="66" y="865"/>
                  </a:lnTo>
                  <a:lnTo>
                    <a:pt x="61" y="862"/>
                  </a:lnTo>
                  <a:lnTo>
                    <a:pt x="57" y="859"/>
                  </a:lnTo>
                  <a:lnTo>
                    <a:pt x="51" y="856"/>
                  </a:lnTo>
                  <a:lnTo>
                    <a:pt x="47" y="852"/>
                  </a:lnTo>
                  <a:lnTo>
                    <a:pt x="44" y="848"/>
                  </a:lnTo>
                  <a:lnTo>
                    <a:pt x="41" y="843"/>
                  </a:lnTo>
                  <a:lnTo>
                    <a:pt x="37" y="839"/>
                  </a:lnTo>
                  <a:lnTo>
                    <a:pt x="34" y="833"/>
                  </a:lnTo>
                  <a:lnTo>
                    <a:pt x="32" y="828"/>
                  </a:lnTo>
                  <a:lnTo>
                    <a:pt x="31" y="822"/>
                  </a:lnTo>
                  <a:lnTo>
                    <a:pt x="30" y="816"/>
                  </a:lnTo>
                  <a:lnTo>
                    <a:pt x="30" y="810"/>
                  </a:lnTo>
                  <a:lnTo>
                    <a:pt x="30" y="720"/>
                  </a:lnTo>
                  <a:lnTo>
                    <a:pt x="150" y="720"/>
                  </a:lnTo>
                  <a:lnTo>
                    <a:pt x="150" y="810"/>
                  </a:lnTo>
                  <a:lnTo>
                    <a:pt x="150" y="816"/>
                  </a:lnTo>
                  <a:lnTo>
                    <a:pt x="148" y="822"/>
                  </a:lnTo>
                  <a:lnTo>
                    <a:pt x="147" y="828"/>
                  </a:lnTo>
                  <a:lnTo>
                    <a:pt x="145" y="833"/>
                  </a:lnTo>
                  <a:lnTo>
                    <a:pt x="142" y="839"/>
                  </a:lnTo>
                  <a:lnTo>
                    <a:pt x="140" y="843"/>
                  </a:lnTo>
                  <a:lnTo>
                    <a:pt x="136" y="848"/>
                  </a:lnTo>
                  <a:lnTo>
                    <a:pt x="132" y="852"/>
                  </a:lnTo>
                  <a:lnTo>
                    <a:pt x="128" y="856"/>
                  </a:lnTo>
                  <a:lnTo>
                    <a:pt x="124" y="859"/>
                  </a:lnTo>
                  <a:lnTo>
                    <a:pt x="119" y="862"/>
                  </a:lnTo>
                  <a:lnTo>
                    <a:pt x="113" y="865"/>
                  </a:lnTo>
                  <a:lnTo>
                    <a:pt x="108" y="867"/>
                  </a:lnTo>
                  <a:lnTo>
                    <a:pt x="101" y="869"/>
                  </a:lnTo>
                  <a:lnTo>
                    <a:pt x="96" y="870"/>
                  </a:lnTo>
                  <a:lnTo>
                    <a:pt x="90" y="870"/>
                  </a:lnTo>
                  <a:close/>
                  <a:moveTo>
                    <a:pt x="30" y="629"/>
                  </a:moveTo>
                  <a:lnTo>
                    <a:pt x="150" y="629"/>
                  </a:lnTo>
                  <a:lnTo>
                    <a:pt x="150" y="690"/>
                  </a:lnTo>
                  <a:lnTo>
                    <a:pt x="30" y="690"/>
                  </a:lnTo>
                  <a:lnTo>
                    <a:pt x="30" y="629"/>
                  </a:lnTo>
                  <a:close/>
                  <a:moveTo>
                    <a:pt x="90" y="300"/>
                  </a:moveTo>
                  <a:lnTo>
                    <a:pt x="98" y="299"/>
                  </a:lnTo>
                  <a:lnTo>
                    <a:pt x="107" y="298"/>
                  </a:lnTo>
                  <a:lnTo>
                    <a:pt x="114" y="296"/>
                  </a:lnTo>
                  <a:lnTo>
                    <a:pt x="123" y="294"/>
                  </a:lnTo>
                  <a:lnTo>
                    <a:pt x="130" y="291"/>
                  </a:lnTo>
                  <a:lnTo>
                    <a:pt x="137" y="286"/>
                  </a:lnTo>
                  <a:lnTo>
                    <a:pt x="143" y="282"/>
                  </a:lnTo>
                  <a:lnTo>
                    <a:pt x="150" y="277"/>
                  </a:lnTo>
                  <a:lnTo>
                    <a:pt x="150" y="599"/>
                  </a:lnTo>
                  <a:lnTo>
                    <a:pt x="30" y="599"/>
                  </a:lnTo>
                  <a:lnTo>
                    <a:pt x="30" y="277"/>
                  </a:lnTo>
                  <a:lnTo>
                    <a:pt x="36" y="282"/>
                  </a:lnTo>
                  <a:lnTo>
                    <a:pt x="43" y="286"/>
                  </a:lnTo>
                  <a:lnTo>
                    <a:pt x="50" y="291"/>
                  </a:lnTo>
                  <a:lnTo>
                    <a:pt x="58" y="294"/>
                  </a:lnTo>
                  <a:lnTo>
                    <a:pt x="65" y="296"/>
                  </a:lnTo>
                  <a:lnTo>
                    <a:pt x="73" y="298"/>
                  </a:lnTo>
                  <a:lnTo>
                    <a:pt x="81" y="299"/>
                  </a:lnTo>
                  <a:lnTo>
                    <a:pt x="90" y="300"/>
                  </a:lnTo>
                  <a:close/>
                  <a:moveTo>
                    <a:pt x="165" y="0"/>
                  </a:moveTo>
                  <a:lnTo>
                    <a:pt x="161" y="0"/>
                  </a:lnTo>
                  <a:lnTo>
                    <a:pt x="159" y="1"/>
                  </a:lnTo>
                  <a:lnTo>
                    <a:pt x="156" y="2"/>
                  </a:lnTo>
                  <a:lnTo>
                    <a:pt x="154" y="4"/>
                  </a:lnTo>
                  <a:lnTo>
                    <a:pt x="153" y="6"/>
                  </a:lnTo>
                  <a:lnTo>
                    <a:pt x="151" y="10"/>
                  </a:lnTo>
                  <a:lnTo>
                    <a:pt x="151" y="12"/>
                  </a:lnTo>
                  <a:lnTo>
                    <a:pt x="150" y="15"/>
                  </a:lnTo>
                  <a:lnTo>
                    <a:pt x="150" y="209"/>
                  </a:lnTo>
                  <a:lnTo>
                    <a:pt x="150" y="216"/>
                  </a:lnTo>
                  <a:lnTo>
                    <a:pt x="148" y="222"/>
                  </a:lnTo>
                  <a:lnTo>
                    <a:pt x="147" y="227"/>
                  </a:lnTo>
                  <a:lnTo>
                    <a:pt x="145" y="233"/>
                  </a:lnTo>
                  <a:lnTo>
                    <a:pt x="142" y="238"/>
                  </a:lnTo>
                  <a:lnTo>
                    <a:pt x="140" y="244"/>
                  </a:lnTo>
                  <a:lnTo>
                    <a:pt x="136" y="248"/>
                  </a:lnTo>
                  <a:lnTo>
                    <a:pt x="132" y="252"/>
                  </a:lnTo>
                  <a:lnTo>
                    <a:pt x="128" y="256"/>
                  </a:lnTo>
                  <a:lnTo>
                    <a:pt x="124" y="260"/>
                  </a:lnTo>
                  <a:lnTo>
                    <a:pt x="119" y="263"/>
                  </a:lnTo>
                  <a:lnTo>
                    <a:pt x="113" y="265"/>
                  </a:lnTo>
                  <a:lnTo>
                    <a:pt x="108" y="267"/>
                  </a:lnTo>
                  <a:lnTo>
                    <a:pt x="101" y="268"/>
                  </a:lnTo>
                  <a:lnTo>
                    <a:pt x="96" y="269"/>
                  </a:lnTo>
                  <a:lnTo>
                    <a:pt x="90" y="270"/>
                  </a:lnTo>
                  <a:lnTo>
                    <a:pt x="83" y="269"/>
                  </a:lnTo>
                  <a:lnTo>
                    <a:pt x="78" y="268"/>
                  </a:lnTo>
                  <a:lnTo>
                    <a:pt x="72" y="267"/>
                  </a:lnTo>
                  <a:lnTo>
                    <a:pt x="66" y="265"/>
                  </a:lnTo>
                  <a:lnTo>
                    <a:pt x="61" y="263"/>
                  </a:lnTo>
                  <a:lnTo>
                    <a:pt x="57" y="260"/>
                  </a:lnTo>
                  <a:lnTo>
                    <a:pt x="51" y="256"/>
                  </a:lnTo>
                  <a:lnTo>
                    <a:pt x="47" y="252"/>
                  </a:lnTo>
                  <a:lnTo>
                    <a:pt x="44" y="248"/>
                  </a:lnTo>
                  <a:lnTo>
                    <a:pt x="41" y="244"/>
                  </a:lnTo>
                  <a:lnTo>
                    <a:pt x="37" y="238"/>
                  </a:lnTo>
                  <a:lnTo>
                    <a:pt x="34" y="233"/>
                  </a:lnTo>
                  <a:lnTo>
                    <a:pt x="32" y="227"/>
                  </a:lnTo>
                  <a:lnTo>
                    <a:pt x="31" y="222"/>
                  </a:lnTo>
                  <a:lnTo>
                    <a:pt x="30" y="216"/>
                  </a:lnTo>
                  <a:lnTo>
                    <a:pt x="30" y="209"/>
                  </a:lnTo>
                  <a:lnTo>
                    <a:pt x="30" y="15"/>
                  </a:lnTo>
                  <a:lnTo>
                    <a:pt x="30" y="12"/>
                  </a:lnTo>
                  <a:lnTo>
                    <a:pt x="29" y="10"/>
                  </a:lnTo>
                  <a:lnTo>
                    <a:pt x="28" y="6"/>
                  </a:lnTo>
                  <a:lnTo>
                    <a:pt x="26" y="4"/>
                  </a:lnTo>
                  <a:lnTo>
                    <a:pt x="23" y="2"/>
                  </a:lnTo>
                  <a:lnTo>
                    <a:pt x="20" y="1"/>
                  </a:lnTo>
                  <a:lnTo>
                    <a:pt x="18" y="0"/>
                  </a:lnTo>
                  <a:lnTo>
                    <a:pt x="15" y="0"/>
                  </a:lnTo>
                  <a:lnTo>
                    <a:pt x="12" y="0"/>
                  </a:lnTo>
                  <a:lnTo>
                    <a:pt x="9" y="1"/>
                  </a:lnTo>
                  <a:lnTo>
                    <a:pt x="6" y="2"/>
                  </a:lnTo>
                  <a:lnTo>
                    <a:pt x="4" y="4"/>
                  </a:lnTo>
                  <a:lnTo>
                    <a:pt x="2" y="6"/>
                  </a:lnTo>
                  <a:lnTo>
                    <a:pt x="1" y="10"/>
                  </a:lnTo>
                  <a:lnTo>
                    <a:pt x="0" y="12"/>
                  </a:lnTo>
                  <a:lnTo>
                    <a:pt x="0" y="15"/>
                  </a:lnTo>
                  <a:lnTo>
                    <a:pt x="0" y="810"/>
                  </a:lnTo>
                  <a:lnTo>
                    <a:pt x="0" y="818"/>
                  </a:lnTo>
                  <a:lnTo>
                    <a:pt x="2" y="828"/>
                  </a:lnTo>
                  <a:lnTo>
                    <a:pt x="4" y="836"/>
                  </a:lnTo>
                  <a:lnTo>
                    <a:pt x="7" y="845"/>
                  </a:lnTo>
                  <a:lnTo>
                    <a:pt x="11" y="852"/>
                  </a:lnTo>
                  <a:lnTo>
                    <a:pt x="15" y="860"/>
                  </a:lnTo>
                  <a:lnTo>
                    <a:pt x="20" y="866"/>
                  </a:lnTo>
                  <a:lnTo>
                    <a:pt x="27" y="873"/>
                  </a:lnTo>
                  <a:lnTo>
                    <a:pt x="33" y="879"/>
                  </a:lnTo>
                  <a:lnTo>
                    <a:pt x="40" y="885"/>
                  </a:lnTo>
                  <a:lnTo>
                    <a:pt x="47" y="889"/>
                  </a:lnTo>
                  <a:lnTo>
                    <a:pt x="54" y="893"/>
                  </a:lnTo>
                  <a:lnTo>
                    <a:pt x="63" y="895"/>
                  </a:lnTo>
                  <a:lnTo>
                    <a:pt x="72" y="897"/>
                  </a:lnTo>
                  <a:lnTo>
                    <a:pt x="81" y="899"/>
                  </a:lnTo>
                  <a:lnTo>
                    <a:pt x="90" y="899"/>
                  </a:lnTo>
                  <a:lnTo>
                    <a:pt x="99" y="899"/>
                  </a:lnTo>
                  <a:lnTo>
                    <a:pt x="108" y="897"/>
                  </a:lnTo>
                  <a:lnTo>
                    <a:pt x="116" y="895"/>
                  </a:lnTo>
                  <a:lnTo>
                    <a:pt x="125" y="893"/>
                  </a:lnTo>
                  <a:lnTo>
                    <a:pt x="132" y="889"/>
                  </a:lnTo>
                  <a:lnTo>
                    <a:pt x="140" y="885"/>
                  </a:lnTo>
                  <a:lnTo>
                    <a:pt x="147" y="879"/>
                  </a:lnTo>
                  <a:lnTo>
                    <a:pt x="154" y="873"/>
                  </a:lnTo>
                  <a:lnTo>
                    <a:pt x="159" y="866"/>
                  </a:lnTo>
                  <a:lnTo>
                    <a:pt x="165" y="860"/>
                  </a:lnTo>
                  <a:lnTo>
                    <a:pt x="169" y="852"/>
                  </a:lnTo>
                  <a:lnTo>
                    <a:pt x="173" y="845"/>
                  </a:lnTo>
                  <a:lnTo>
                    <a:pt x="176" y="836"/>
                  </a:lnTo>
                  <a:lnTo>
                    <a:pt x="178" y="828"/>
                  </a:lnTo>
                  <a:lnTo>
                    <a:pt x="179" y="819"/>
                  </a:lnTo>
                  <a:lnTo>
                    <a:pt x="179" y="810"/>
                  </a:lnTo>
                  <a:lnTo>
                    <a:pt x="179" y="15"/>
                  </a:lnTo>
                  <a:lnTo>
                    <a:pt x="179" y="12"/>
                  </a:lnTo>
                  <a:lnTo>
                    <a:pt x="178" y="10"/>
                  </a:lnTo>
                  <a:lnTo>
                    <a:pt x="177" y="6"/>
                  </a:lnTo>
                  <a:lnTo>
                    <a:pt x="175" y="4"/>
                  </a:lnTo>
                  <a:lnTo>
                    <a:pt x="173" y="2"/>
                  </a:lnTo>
                  <a:lnTo>
                    <a:pt x="171" y="1"/>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14">
              <a:extLst>
                <a:ext uri="{FF2B5EF4-FFF2-40B4-BE49-F238E27FC236}">
                  <a16:creationId xmlns:a16="http://schemas.microsoft.com/office/drawing/2014/main" id="{84E02178-4729-473B-9AAD-16B98580C231}"/>
                </a:ext>
              </a:extLst>
            </p:cNvPr>
            <p:cNvSpPr>
              <a:spLocks/>
            </p:cNvSpPr>
            <p:nvPr/>
          </p:nvSpPr>
          <p:spPr bwMode="auto">
            <a:xfrm>
              <a:off x="8770938" y="1933575"/>
              <a:ext cx="9525" cy="57150"/>
            </a:xfrm>
            <a:custGeom>
              <a:avLst/>
              <a:gdLst>
                <a:gd name="T0" fmla="*/ 15 w 30"/>
                <a:gd name="T1" fmla="*/ 179 h 179"/>
                <a:gd name="T2" fmla="*/ 18 w 30"/>
                <a:gd name="T3" fmla="*/ 179 h 179"/>
                <a:gd name="T4" fmla="*/ 21 w 30"/>
                <a:gd name="T5" fmla="*/ 178 h 179"/>
                <a:gd name="T6" fmla="*/ 23 w 30"/>
                <a:gd name="T7" fmla="*/ 177 h 179"/>
                <a:gd name="T8" fmla="*/ 25 w 30"/>
                <a:gd name="T9" fmla="*/ 175 h 179"/>
                <a:gd name="T10" fmla="*/ 28 w 30"/>
                <a:gd name="T11" fmla="*/ 173 h 179"/>
                <a:gd name="T12" fmla="*/ 29 w 30"/>
                <a:gd name="T13" fmla="*/ 171 h 179"/>
                <a:gd name="T14" fmla="*/ 30 w 30"/>
                <a:gd name="T15" fmla="*/ 168 h 179"/>
                <a:gd name="T16" fmla="*/ 30 w 30"/>
                <a:gd name="T17" fmla="*/ 164 h 179"/>
                <a:gd name="T18" fmla="*/ 30 w 30"/>
                <a:gd name="T19" fmla="*/ 15 h 179"/>
                <a:gd name="T20" fmla="*/ 30 w 30"/>
                <a:gd name="T21" fmla="*/ 12 h 179"/>
                <a:gd name="T22" fmla="*/ 29 w 30"/>
                <a:gd name="T23" fmla="*/ 9 h 179"/>
                <a:gd name="T24" fmla="*/ 28 w 30"/>
                <a:gd name="T25" fmla="*/ 6 h 179"/>
                <a:gd name="T26" fmla="*/ 25 w 30"/>
                <a:gd name="T27" fmla="*/ 4 h 179"/>
                <a:gd name="T28" fmla="*/ 23 w 30"/>
                <a:gd name="T29" fmla="*/ 2 h 179"/>
                <a:gd name="T30" fmla="*/ 21 w 30"/>
                <a:gd name="T31" fmla="*/ 1 h 179"/>
                <a:gd name="T32" fmla="*/ 18 w 30"/>
                <a:gd name="T33" fmla="*/ 0 h 179"/>
                <a:gd name="T34" fmla="*/ 15 w 30"/>
                <a:gd name="T35" fmla="*/ 0 h 179"/>
                <a:gd name="T36" fmla="*/ 12 w 30"/>
                <a:gd name="T37" fmla="*/ 0 h 179"/>
                <a:gd name="T38" fmla="*/ 9 w 30"/>
                <a:gd name="T39" fmla="*/ 1 h 179"/>
                <a:gd name="T40" fmla="*/ 6 w 30"/>
                <a:gd name="T41" fmla="*/ 2 h 179"/>
                <a:gd name="T42" fmla="*/ 4 w 30"/>
                <a:gd name="T43" fmla="*/ 4 h 179"/>
                <a:gd name="T44" fmla="*/ 2 w 30"/>
                <a:gd name="T45" fmla="*/ 6 h 179"/>
                <a:gd name="T46" fmla="*/ 1 w 30"/>
                <a:gd name="T47" fmla="*/ 9 h 179"/>
                <a:gd name="T48" fmla="*/ 0 w 30"/>
                <a:gd name="T49" fmla="*/ 12 h 179"/>
                <a:gd name="T50" fmla="*/ 0 w 30"/>
                <a:gd name="T51" fmla="*/ 15 h 179"/>
                <a:gd name="T52" fmla="*/ 0 w 30"/>
                <a:gd name="T53" fmla="*/ 164 h 179"/>
                <a:gd name="T54" fmla="*/ 0 w 30"/>
                <a:gd name="T55" fmla="*/ 168 h 179"/>
                <a:gd name="T56" fmla="*/ 1 w 30"/>
                <a:gd name="T57" fmla="*/ 171 h 179"/>
                <a:gd name="T58" fmla="*/ 2 w 30"/>
                <a:gd name="T59" fmla="*/ 173 h 179"/>
                <a:gd name="T60" fmla="*/ 4 w 30"/>
                <a:gd name="T61" fmla="*/ 175 h 179"/>
                <a:gd name="T62" fmla="*/ 6 w 30"/>
                <a:gd name="T63" fmla="*/ 177 h 179"/>
                <a:gd name="T64" fmla="*/ 9 w 30"/>
                <a:gd name="T65" fmla="*/ 178 h 179"/>
                <a:gd name="T66" fmla="*/ 12 w 30"/>
                <a:gd name="T67" fmla="*/ 179 h 179"/>
                <a:gd name="T68" fmla="*/ 15 w 30"/>
                <a:gd name="T6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79">
                  <a:moveTo>
                    <a:pt x="15" y="179"/>
                  </a:moveTo>
                  <a:lnTo>
                    <a:pt x="18" y="179"/>
                  </a:lnTo>
                  <a:lnTo>
                    <a:pt x="21" y="178"/>
                  </a:lnTo>
                  <a:lnTo>
                    <a:pt x="23" y="177"/>
                  </a:lnTo>
                  <a:lnTo>
                    <a:pt x="25" y="175"/>
                  </a:lnTo>
                  <a:lnTo>
                    <a:pt x="28" y="173"/>
                  </a:lnTo>
                  <a:lnTo>
                    <a:pt x="29" y="171"/>
                  </a:lnTo>
                  <a:lnTo>
                    <a:pt x="30" y="168"/>
                  </a:lnTo>
                  <a:lnTo>
                    <a:pt x="30" y="164"/>
                  </a:lnTo>
                  <a:lnTo>
                    <a:pt x="30" y="15"/>
                  </a:lnTo>
                  <a:lnTo>
                    <a:pt x="30" y="12"/>
                  </a:lnTo>
                  <a:lnTo>
                    <a:pt x="29" y="9"/>
                  </a:lnTo>
                  <a:lnTo>
                    <a:pt x="28" y="6"/>
                  </a:lnTo>
                  <a:lnTo>
                    <a:pt x="25" y="4"/>
                  </a:lnTo>
                  <a:lnTo>
                    <a:pt x="23" y="2"/>
                  </a:lnTo>
                  <a:lnTo>
                    <a:pt x="21" y="1"/>
                  </a:lnTo>
                  <a:lnTo>
                    <a:pt x="18" y="0"/>
                  </a:lnTo>
                  <a:lnTo>
                    <a:pt x="15" y="0"/>
                  </a:lnTo>
                  <a:lnTo>
                    <a:pt x="12" y="0"/>
                  </a:lnTo>
                  <a:lnTo>
                    <a:pt x="9" y="1"/>
                  </a:lnTo>
                  <a:lnTo>
                    <a:pt x="6" y="2"/>
                  </a:lnTo>
                  <a:lnTo>
                    <a:pt x="4" y="4"/>
                  </a:lnTo>
                  <a:lnTo>
                    <a:pt x="2" y="6"/>
                  </a:lnTo>
                  <a:lnTo>
                    <a:pt x="1" y="9"/>
                  </a:lnTo>
                  <a:lnTo>
                    <a:pt x="0" y="12"/>
                  </a:lnTo>
                  <a:lnTo>
                    <a:pt x="0" y="15"/>
                  </a:lnTo>
                  <a:lnTo>
                    <a:pt x="0" y="164"/>
                  </a:lnTo>
                  <a:lnTo>
                    <a:pt x="0" y="168"/>
                  </a:lnTo>
                  <a:lnTo>
                    <a:pt x="1" y="171"/>
                  </a:lnTo>
                  <a:lnTo>
                    <a:pt x="2" y="173"/>
                  </a:lnTo>
                  <a:lnTo>
                    <a:pt x="4" y="175"/>
                  </a:lnTo>
                  <a:lnTo>
                    <a:pt x="6" y="177"/>
                  </a:lnTo>
                  <a:lnTo>
                    <a:pt x="9" y="178"/>
                  </a:lnTo>
                  <a:lnTo>
                    <a:pt x="12" y="179"/>
                  </a:lnTo>
                  <a:lnTo>
                    <a:pt x="15"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15">
              <a:extLst>
                <a:ext uri="{FF2B5EF4-FFF2-40B4-BE49-F238E27FC236}">
                  <a16:creationId xmlns:a16="http://schemas.microsoft.com/office/drawing/2014/main" id="{CE9D3E04-3A14-4B5C-A35D-9922776B86D7}"/>
                </a:ext>
              </a:extLst>
            </p:cNvPr>
            <p:cNvSpPr>
              <a:spLocks noEditPoints="1"/>
            </p:cNvSpPr>
            <p:nvPr/>
          </p:nvSpPr>
          <p:spPr bwMode="auto">
            <a:xfrm>
              <a:off x="8812213" y="1924050"/>
              <a:ext cx="58738" cy="285750"/>
            </a:xfrm>
            <a:custGeom>
              <a:avLst/>
              <a:gdLst>
                <a:gd name="T0" fmla="*/ 78 w 181"/>
                <a:gd name="T1" fmla="*/ 869 h 899"/>
                <a:gd name="T2" fmla="*/ 62 w 181"/>
                <a:gd name="T3" fmla="*/ 862 h 899"/>
                <a:gd name="T4" fmla="*/ 48 w 181"/>
                <a:gd name="T5" fmla="*/ 852 h 899"/>
                <a:gd name="T6" fmla="*/ 38 w 181"/>
                <a:gd name="T7" fmla="*/ 839 h 899"/>
                <a:gd name="T8" fmla="*/ 32 w 181"/>
                <a:gd name="T9" fmla="*/ 822 h 899"/>
                <a:gd name="T10" fmla="*/ 30 w 181"/>
                <a:gd name="T11" fmla="*/ 720 h 899"/>
                <a:gd name="T12" fmla="*/ 150 w 181"/>
                <a:gd name="T13" fmla="*/ 816 h 899"/>
                <a:gd name="T14" fmla="*/ 146 w 181"/>
                <a:gd name="T15" fmla="*/ 833 h 899"/>
                <a:gd name="T16" fmla="*/ 137 w 181"/>
                <a:gd name="T17" fmla="*/ 848 h 899"/>
                <a:gd name="T18" fmla="*/ 124 w 181"/>
                <a:gd name="T19" fmla="*/ 859 h 899"/>
                <a:gd name="T20" fmla="*/ 108 w 181"/>
                <a:gd name="T21" fmla="*/ 867 h 899"/>
                <a:gd name="T22" fmla="*/ 91 w 181"/>
                <a:gd name="T23" fmla="*/ 870 h 899"/>
                <a:gd name="T24" fmla="*/ 151 w 181"/>
                <a:gd name="T25" fmla="*/ 690 h 899"/>
                <a:gd name="T26" fmla="*/ 91 w 181"/>
                <a:gd name="T27" fmla="*/ 300 h 899"/>
                <a:gd name="T28" fmla="*/ 116 w 181"/>
                <a:gd name="T29" fmla="*/ 296 h 899"/>
                <a:gd name="T30" fmla="*/ 138 w 181"/>
                <a:gd name="T31" fmla="*/ 286 h 899"/>
                <a:gd name="T32" fmla="*/ 151 w 181"/>
                <a:gd name="T33" fmla="*/ 599 h 899"/>
                <a:gd name="T34" fmla="*/ 37 w 181"/>
                <a:gd name="T35" fmla="*/ 282 h 899"/>
                <a:gd name="T36" fmla="*/ 58 w 181"/>
                <a:gd name="T37" fmla="*/ 294 h 899"/>
                <a:gd name="T38" fmla="*/ 83 w 181"/>
                <a:gd name="T39" fmla="*/ 299 h 899"/>
                <a:gd name="T40" fmla="*/ 163 w 181"/>
                <a:gd name="T41" fmla="*/ 0 h 899"/>
                <a:gd name="T42" fmla="*/ 155 w 181"/>
                <a:gd name="T43" fmla="*/ 4 h 899"/>
                <a:gd name="T44" fmla="*/ 151 w 181"/>
                <a:gd name="T45" fmla="*/ 12 h 899"/>
                <a:gd name="T46" fmla="*/ 150 w 181"/>
                <a:gd name="T47" fmla="*/ 216 h 899"/>
                <a:gd name="T48" fmla="*/ 146 w 181"/>
                <a:gd name="T49" fmla="*/ 233 h 899"/>
                <a:gd name="T50" fmla="*/ 137 w 181"/>
                <a:gd name="T51" fmla="*/ 248 h 899"/>
                <a:gd name="T52" fmla="*/ 124 w 181"/>
                <a:gd name="T53" fmla="*/ 260 h 899"/>
                <a:gd name="T54" fmla="*/ 108 w 181"/>
                <a:gd name="T55" fmla="*/ 267 h 899"/>
                <a:gd name="T56" fmla="*/ 91 w 181"/>
                <a:gd name="T57" fmla="*/ 270 h 899"/>
                <a:gd name="T58" fmla="*/ 73 w 181"/>
                <a:gd name="T59" fmla="*/ 267 h 899"/>
                <a:gd name="T60" fmla="*/ 57 w 181"/>
                <a:gd name="T61" fmla="*/ 260 h 899"/>
                <a:gd name="T62" fmla="*/ 44 w 181"/>
                <a:gd name="T63" fmla="*/ 248 h 899"/>
                <a:gd name="T64" fmla="*/ 36 w 181"/>
                <a:gd name="T65" fmla="*/ 233 h 899"/>
                <a:gd name="T66" fmla="*/ 31 w 181"/>
                <a:gd name="T67" fmla="*/ 216 h 899"/>
                <a:gd name="T68" fmla="*/ 30 w 181"/>
                <a:gd name="T69" fmla="*/ 12 h 899"/>
                <a:gd name="T70" fmla="*/ 26 w 181"/>
                <a:gd name="T71" fmla="*/ 4 h 899"/>
                <a:gd name="T72" fmla="*/ 19 w 181"/>
                <a:gd name="T73" fmla="*/ 0 h 899"/>
                <a:gd name="T74" fmla="*/ 10 w 181"/>
                <a:gd name="T75" fmla="*/ 1 h 899"/>
                <a:gd name="T76" fmla="*/ 4 w 181"/>
                <a:gd name="T77" fmla="*/ 6 h 899"/>
                <a:gd name="T78" fmla="*/ 0 w 181"/>
                <a:gd name="T79" fmla="*/ 15 h 899"/>
                <a:gd name="T80" fmla="*/ 3 w 181"/>
                <a:gd name="T81" fmla="*/ 828 h 899"/>
                <a:gd name="T82" fmla="*/ 12 w 181"/>
                <a:gd name="T83" fmla="*/ 852 h 899"/>
                <a:gd name="T84" fmla="*/ 27 w 181"/>
                <a:gd name="T85" fmla="*/ 873 h 899"/>
                <a:gd name="T86" fmla="*/ 47 w 181"/>
                <a:gd name="T87" fmla="*/ 889 h 899"/>
                <a:gd name="T88" fmla="*/ 73 w 181"/>
                <a:gd name="T89" fmla="*/ 897 h 899"/>
                <a:gd name="T90" fmla="*/ 100 w 181"/>
                <a:gd name="T91" fmla="*/ 899 h 899"/>
                <a:gd name="T92" fmla="*/ 125 w 181"/>
                <a:gd name="T93" fmla="*/ 893 h 899"/>
                <a:gd name="T94" fmla="*/ 148 w 181"/>
                <a:gd name="T95" fmla="*/ 879 h 899"/>
                <a:gd name="T96" fmla="*/ 165 w 181"/>
                <a:gd name="T97" fmla="*/ 860 h 899"/>
                <a:gd name="T98" fmla="*/ 177 w 181"/>
                <a:gd name="T99" fmla="*/ 836 h 899"/>
                <a:gd name="T100" fmla="*/ 181 w 181"/>
                <a:gd name="T101" fmla="*/ 810 h 899"/>
                <a:gd name="T102" fmla="*/ 180 w 181"/>
                <a:gd name="T103" fmla="*/ 10 h 899"/>
                <a:gd name="T104" fmla="*/ 175 w 181"/>
                <a:gd name="T105" fmla="*/ 2 h 899"/>
                <a:gd name="T106" fmla="*/ 166 w 181"/>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899">
                  <a:moveTo>
                    <a:pt x="91" y="870"/>
                  </a:moveTo>
                  <a:lnTo>
                    <a:pt x="85" y="870"/>
                  </a:lnTo>
                  <a:lnTo>
                    <a:pt x="78" y="869"/>
                  </a:lnTo>
                  <a:lnTo>
                    <a:pt x="73" y="866"/>
                  </a:lnTo>
                  <a:lnTo>
                    <a:pt x="68" y="865"/>
                  </a:lnTo>
                  <a:lnTo>
                    <a:pt x="62" y="862"/>
                  </a:lnTo>
                  <a:lnTo>
                    <a:pt x="57" y="859"/>
                  </a:lnTo>
                  <a:lnTo>
                    <a:pt x="53" y="856"/>
                  </a:lnTo>
                  <a:lnTo>
                    <a:pt x="48" y="852"/>
                  </a:lnTo>
                  <a:lnTo>
                    <a:pt x="44" y="848"/>
                  </a:lnTo>
                  <a:lnTo>
                    <a:pt x="41" y="843"/>
                  </a:lnTo>
                  <a:lnTo>
                    <a:pt x="38" y="839"/>
                  </a:lnTo>
                  <a:lnTo>
                    <a:pt x="36" y="833"/>
                  </a:lnTo>
                  <a:lnTo>
                    <a:pt x="34" y="828"/>
                  </a:lnTo>
                  <a:lnTo>
                    <a:pt x="32" y="822"/>
                  </a:lnTo>
                  <a:lnTo>
                    <a:pt x="31" y="816"/>
                  </a:lnTo>
                  <a:lnTo>
                    <a:pt x="30" y="810"/>
                  </a:lnTo>
                  <a:lnTo>
                    <a:pt x="30" y="720"/>
                  </a:lnTo>
                  <a:lnTo>
                    <a:pt x="151" y="720"/>
                  </a:lnTo>
                  <a:lnTo>
                    <a:pt x="151" y="810"/>
                  </a:lnTo>
                  <a:lnTo>
                    <a:pt x="150" y="816"/>
                  </a:lnTo>
                  <a:lnTo>
                    <a:pt x="150" y="822"/>
                  </a:lnTo>
                  <a:lnTo>
                    <a:pt x="148" y="828"/>
                  </a:lnTo>
                  <a:lnTo>
                    <a:pt x="146" y="833"/>
                  </a:lnTo>
                  <a:lnTo>
                    <a:pt x="144" y="839"/>
                  </a:lnTo>
                  <a:lnTo>
                    <a:pt x="140" y="843"/>
                  </a:lnTo>
                  <a:lnTo>
                    <a:pt x="137" y="848"/>
                  </a:lnTo>
                  <a:lnTo>
                    <a:pt x="133" y="852"/>
                  </a:lnTo>
                  <a:lnTo>
                    <a:pt x="129" y="856"/>
                  </a:lnTo>
                  <a:lnTo>
                    <a:pt x="124" y="859"/>
                  </a:lnTo>
                  <a:lnTo>
                    <a:pt x="119" y="862"/>
                  </a:lnTo>
                  <a:lnTo>
                    <a:pt x="114" y="865"/>
                  </a:lnTo>
                  <a:lnTo>
                    <a:pt x="108" y="867"/>
                  </a:lnTo>
                  <a:lnTo>
                    <a:pt x="103" y="869"/>
                  </a:lnTo>
                  <a:lnTo>
                    <a:pt x="97" y="870"/>
                  </a:lnTo>
                  <a:lnTo>
                    <a:pt x="91" y="870"/>
                  </a:lnTo>
                  <a:close/>
                  <a:moveTo>
                    <a:pt x="30" y="629"/>
                  </a:moveTo>
                  <a:lnTo>
                    <a:pt x="151" y="629"/>
                  </a:lnTo>
                  <a:lnTo>
                    <a:pt x="151" y="690"/>
                  </a:lnTo>
                  <a:lnTo>
                    <a:pt x="30" y="690"/>
                  </a:lnTo>
                  <a:lnTo>
                    <a:pt x="30" y="629"/>
                  </a:lnTo>
                  <a:close/>
                  <a:moveTo>
                    <a:pt x="91" y="300"/>
                  </a:moveTo>
                  <a:lnTo>
                    <a:pt x="100" y="299"/>
                  </a:lnTo>
                  <a:lnTo>
                    <a:pt x="107" y="298"/>
                  </a:lnTo>
                  <a:lnTo>
                    <a:pt x="116" y="296"/>
                  </a:lnTo>
                  <a:lnTo>
                    <a:pt x="123" y="294"/>
                  </a:lnTo>
                  <a:lnTo>
                    <a:pt x="131" y="291"/>
                  </a:lnTo>
                  <a:lnTo>
                    <a:pt x="138" y="286"/>
                  </a:lnTo>
                  <a:lnTo>
                    <a:pt x="145" y="282"/>
                  </a:lnTo>
                  <a:lnTo>
                    <a:pt x="151" y="277"/>
                  </a:lnTo>
                  <a:lnTo>
                    <a:pt x="151" y="599"/>
                  </a:lnTo>
                  <a:lnTo>
                    <a:pt x="30" y="599"/>
                  </a:lnTo>
                  <a:lnTo>
                    <a:pt x="30" y="277"/>
                  </a:lnTo>
                  <a:lnTo>
                    <a:pt x="37" y="282"/>
                  </a:lnTo>
                  <a:lnTo>
                    <a:pt x="43" y="286"/>
                  </a:lnTo>
                  <a:lnTo>
                    <a:pt x="51" y="291"/>
                  </a:lnTo>
                  <a:lnTo>
                    <a:pt x="58" y="294"/>
                  </a:lnTo>
                  <a:lnTo>
                    <a:pt x="66" y="296"/>
                  </a:lnTo>
                  <a:lnTo>
                    <a:pt x="74" y="298"/>
                  </a:lnTo>
                  <a:lnTo>
                    <a:pt x="83" y="299"/>
                  </a:lnTo>
                  <a:lnTo>
                    <a:pt x="91" y="300"/>
                  </a:lnTo>
                  <a:close/>
                  <a:moveTo>
                    <a:pt x="166" y="0"/>
                  </a:moveTo>
                  <a:lnTo>
                    <a:pt x="163" y="0"/>
                  </a:lnTo>
                  <a:lnTo>
                    <a:pt x="160" y="1"/>
                  </a:lnTo>
                  <a:lnTo>
                    <a:pt x="157" y="2"/>
                  </a:lnTo>
                  <a:lnTo>
                    <a:pt x="155" y="4"/>
                  </a:lnTo>
                  <a:lnTo>
                    <a:pt x="153" y="6"/>
                  </a:lnTo>
                  <a:lnTo>
                    <a:pt x="152" y="10"/>
                  </a:lnTo>
                  <a:lnTo>
                    <a:pt x="151" y="12"/>
                  </a:lnTo>
                  <a:lnTo>
                    <a:pt x="151" y="15"/>
                  </a:lnTo>
                  <a:lnTo>
                    <a:pt x="151" y="209"/>
                  </a:lnTo>
                  <a:lnTo>
                    <a:pt x="150" y="216"/>
                  </a:lnTo>
                  <a:lnTo>
                    <a:pt x="150" y="222"/>
                  </a:lnTo>
                  <a:lnTo>
                    <a:pt x="148" y="227"/>
                  </a:lnTo>
                  <a:lnTo>
                    <a:pt x="146" y="233"/>
                  </a:lnTo>
                  <a:lnTo>
                    <a:pt x="144" y="238"/>
                  </a:lnTo>
                  <a:lnTo>
                    <a:pt x="140" y="244"/>
                  </a:lnTo>
                  <a:lnTo>
                    <a:pt x="137" y="248"/>
                  </a:lnTo>
                  <a:lnTo>
                    <a:pt x="133" y="252"/>
                  </a:lnTo>
                  <a:lnTo>
                    <a:pt x="129" y="256"/>
                  </a:lnTo>
                  <a:lnTo>
                    <a:pt x="124" y="260"/>
                  </a:lnTo>
                  <a:lnTo>
                    <a:pt x="119" y="263"/>
                  </a:lnTo>
                  <a:lnTo>
                    <a:pt x="114" y="265"/>
                  </a:lnTo>
                  <a:lnTo>
                    <a:pt x="108" y="267"/>
                  </a:lnTo>
                  <a:lnTo>
                    <a:pt x="103" y="268"/>
                  </a:lnTo>
                  <a:lnTo>
                    <a:pt x="97" y="269"/>
                  </a:lnTo>
                  <a:lnTo>
                    <a:pt x="91" y="270"/>
                  </a:lnTo>
                  <a:lnTo>
                    <a:pt x="85" y="269"/>
                  </a:lnTo>
                  <a:lnTo>
                    <a:pt x="78" y="268"/>
                  </a:lnTo>
                  <a:lnTo>
                    <a:pt x="73" y="267"/>
                  </a:lnTo>
                  <a:lnTo>
                    <a:pt x="68" y="265"/>
                  </a:lnTo>
                  <a:lnTo>
                    <a:pt x="62" y="263"/>
                  </a:lnTo>
                  <a:lnTo>
                    <a:pt x="57" y="260"/>
                  </a:lnTo>
                  <a:lnTo>
                    <a:pt x="53" y="256"/>
                  </a:lnTo>
                  <a:lnTo>
                    <a:pt x="48" y="252"/>
                  </a:lnTo>
                  <a:lnTo>
                    <a:pt x="44" y="248"/>
                  </a:lnTo>
                  <a:lnTo>
                    <a:pt x="41" y="244"/>
                  </a:lnTo>
                  <a:lnTo>
                    <a:pt x="38" y="238"/>
                  </a:lnTo>
                  <a:lnTo>
                    <a:pt x="36" y="233"/>
                  </a:lnTo>
                  <a:lnTo>
                    <a:pt x="34" y="227"/>
                  </a:lnTo>
                  <a:lnTo>
                    <a:pt x="32" y="222"/>
                  </a:lnTo>
                  <a:lnTo>
                    <a:pt x="31" y="216"/>
                  </a:lnTo>
                  <a:lnTo>
                    <a:pt x="30" y="209"/>
                  </a:lnTo>
                  <a:lnTo>
                    <a:pt x="30" y="15"/>
                  </a:lnTo>
                  <a:lnTo>
                    <a:pt x="30" y="12"/>
                  </a:lnTo>
                  <a:lnTo>
                    <a:pt x="29" y="10"/>
                  </a:lnTo>
                  <a:lnTo>
                    <a:pt x="28" y="6"/>
                  </a:lnTo>
                  <a:lnTo>
                    <a:pt x="26" y="4"/>
                  </a:lnTo>
                  <a:lnTo>
                    <a:pt x="24" y="2"/>
                  </a:lnTo>
                  <a:lnTo>
                    <a:pt x="22" y="1"/>
                  </a:lnTo>
                  <a:lnTo>
                    <a:pt x="19" y="0"/>
                  </a:lnTo>
                  <a:lnTo>
                    <a:pt x="15" y="0"/>
                  </a:lnTo>
                  <a:lnTo>
                    <a:pt x="13" y="0"/>
                  </a:lnTo>
                  <a:lnTo>
                    <a:pt x="10" y="1"/>
                  </a:lnTo>
                  <a:lnTo>
                    <a:pt x="8" y="2"/>
                  </a:lnTo>
                  <a:lnTo>
                    <a:pt x="6" y="4"/>
                  </a:lnTo>
                  <a:lnTo>
                    <a:pt x="4" y="6"/>
                  </a:lnTo>
                  <a:lnTo>
                    <a:pt x="3" y="10"/>
                  </a:lnTo>
                  <a:lnTo>
                    <a:pt x="1" y="12"/>
                  </a:lnTo>
                  <a:lnTo>
                    <a:pt x="0" y="15"/>
                  </a:lnTo>
                  <a:lnTo>
                    <a:pt x="0" y="810"/>
                  </a:lnTo>
                  <a:lnTo>
                    <a:pt x="1" y="818"/>
                  </a:lnTo>
                  <a:lnTo>
                    <a:pt x="3" y="828"/>
                  </a:lnTo>
                  <a:lnTo>
                    <a:pt x="5" y="836"/>
                  </a:lnTo>
                  <a:lnTo>
                    <a:pt x="8" y="845"/>
                  </a:lnTo>
                  <a:lnTo>
                    <a:pt x="12" y="852"/>
                  </a:lnTo>
                  <a:lnTo>
                    <a:pt x="16" y="860"/>
                  </a:lnTo>
                  <a:lnTo>
                    <a:pt x="22" y="866"/>
                  </a:lnTo>
                  <a:lnTo>
                    <a:pt x="27" y="873"/>
                  </a:lnTo>
                  <a:lnTo>
                    <a:pt x="34" y="879"/>
                  </a:lnTo>
                  <a:lnTo>
                    <a:pt x="41" y="885"/>
                  </a:lnTo>
                  <a:lnTo>
                    <a:pt x="47" y="889"/>
                  </a:lnTo>
                  <a:lnTo>
                    <a:pt x="56" y="893"/>
                  </a:lnTo>
                  <a:lnTo>
                    <a:pt x="64" y="895"/>
                  </a:lnTo>
                  <a:lnTo>
                    <a:pt x="73" y="897"/>
                  </a:lnTo>
                  <a:lnTo>
                    <a:pt x="82" y="899"/>
                  </a:lnTo>
                  <a:lnTo>
                    <a:pt x="91" y="899"/>
                  </a:lnTo>
                  <a:lnTo>
                    <a:pt x="100" y="899"/>
                  </a:lnTo>
                  <a:lnTo>
                    <a:pt x="109" y="897"/>
                  </a:lnTo>
                  <a:lnTo>
                    <a:pt x="118" y="895"/>
                  </a:lnTo>
                  <a:lnTo>
                    <a:pt x="125" y="893"/>
                  </a:lnTo>
                  <a:lnTo>
                    <a:pt x="134" y="889"/>
                  </a:lnTo>
                  <a:lnTo>
                    <a:pt x="141" y="885"/>
                  </a:lnTo>
                  <a:lnTo>
                    <a:pt x="148" y="879"/>
                  </a:lnTo>
                  <a:lnTo>
                    <a:pt x="154" y="873"/>
                  </a:lnTo>
                  <a:lnTo>
                    <a:pt x="161" y="866"/>
                  </a:lnTo>
                  <a:lnTo>
                    <a:pt x="165" y="860"/>
                  </a:lnTo>
                  <a:lnTo>
                    <a:pt x="170" y="852"/>
                  </a:lnTo>
                  <a:lnTo>
                    <a:pt x="173" y="845"/>
                  </a:lnTo>
                  <a:lnTo>
                    <a:pt x="177" y="836"/>
                  </a:lnTo>
                  <a:lnTo>
                    <a:pt x="179" y="828"/>
                  </a:lnTo>
                  <a:lnTo>
                    <a:pt x="180" y="819"/>
                  </a:lnTo>
                  <a:lnTo>
                    <a:pt x="181" y="810"/>
                  </a:lnTo>
                  <a:lnTo>
                    <a:pt x="181" y="15"/>
                  </a:lnTo>
                  <a:lnTo>
                    <a:pt x="181" y="12"/>
                  </a:lnTo>
                  <a:lnTo>
                    <a:pt x="180" y="10"/>
                  </a:lnTo>
                  <a:lnTo>
                    <a:pt x="178" y="6"/>
                  </a:lnTo>
                  <a:lnTo>
                    <a:pt x="177" y="4"/>
                  </a:lnTo>
                  <a:lnTo>
                    <a:pt x="175" y="2"/>
                  </a:lnTo>
                  <a:lnTo>
                    <a:pt x="171" y="1"/>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16">
              <a:extLst>
                <a:ext uri="{FF2B5EF4-FFF2-40B4-BE49-F238E27FC236}">
                  <a16:creationId xmlns:a16="http://schemas.microsoft.com/office/drawing/2014/main" id="{1C0C9181-8B46-429E-9E4D-4FC00E14070A}"/>
                </a:ext>
              </a:extLst>
            </p:cNvPr>
            <p:cNvSpPr>
              <a:spLocks/>
            </p:cNvSpPr>
            <p:nvPr/>
          </p:nvSpPr>
          <p:spPr bwMode="auto">
            <a:xfrm>
              <a:off x="8837613" y="1933575"/>
              <a:ext cx="9525" cy="57150"/>
            </a:xfrm>
            <a:custGeom>
              <a:avLst/>
              <a:gdLst>
                <a:gd name="T0" fmla="*/ 15 w 30"/>
                <a:gd name="T1" fmla="*/ 179 h 179"/>
                <a:gd name="T2" fmla="*/ 17 w 30"/>
                <a:gd name="T3" fmla="*/ 179 h 179"/>
                <a:gd name="T4" fmla="*/ 21 w 30"/>
                <a:gd name="T5" fmla="*/ 178 h 179"/>
                <a:gd name="T6" fmla="*/ 23 w 30"/>
                <a:gd name="T7" fmla="*/ 177 h 179"/>
                <a:gd name="T8" fmla="*/ 26 w 30"/>
                <a:gd name="T9" fmla="*/ 175 h 179"/>
                <a:gd name="T10" fmla="*/ 27 w 30"/>
                <a:gd name="T11" fmla="*/ 173 h 179"/>
                <a:gd name="T12" fmla="*/ 29 w 30"/>
                <a:gd name="T13" fmla="*/ 171 h 179"/>
                <a:gd name="T14" fmla="*/ 29 w 30"/>
                <a:gd name="T15" fmla="*/ 168 h 179"/>
                <a:gd name="T16" fmla="*/ 30 w 30"/>
                <a:gd name="T17" fmla="*/ 164 h 179"/>
                <a:gd name="T18" fmla="*/ 30 w 30"/>
                <a:gd name="T19" fmla="*/ 15 h 179"/>
                <a:gd name="T20" fmla="*/ 29 w 30"/>
                <a:gd name="T21" fmla="*/ 12 h 179"/>
                <a:gd name="T22" fmla="*/ 29 w 30"/>
                <a:gd name="T23" fmla="*/ 9 h 179"/>
                <a:gd name="T24" fmla="*/ 27 w 30"/>
                <a:gd name="T25" fmla="*/ 6 h 179"/>
                <a:gd name="T26" fmla="*/ 26 w 30"/>
                <a:gd name="T27" fmla="*/ 4 h 179"/>
                <a:gd name="T28" fmla="*/ 23 w 30"/>
                <a:gd name="T29" fmla="*/ 2 h 179"/>
                <a:gd name="T30" fmla="*/ 21 w 30"/>
                <a:gd name="T31" fmla="*/ 1 h 179"/>
                <a:gd name="T32" fmla="*/ 17 w 30"/>
                <a:gd name="T33" fmla="*/ 0 h 179"/>
                <a:gd name="T34" fmla="*/ 15 w 30"/>
                <a:gd name="T35" fmla="*/ 0 h 179"/>
                <a:gd name="T36" fmla="*/ 12 w 30"/>
                <a:gd name="T37" fmla="*/ 0 h 179"/>
                <a:gd name="T38" fmla="*/ 9 w 30"/>
                <a:gd name="T39" fmla="*/ 1 h 179"/>
                <a:gd name="T40" fmla="*/ 7 w 30"/>
                <a:gd name="T41" fmla="*/ 2 h 179"/>
                <a:gd name="T42" fmla="*/ 5 w 30"/>
                <a:gd name="T43" fmla="*/ 4 h 179"/>
                <a:gd name="T44" fmla="*/ 2 w 30"/>
                <a:gd name="T45" fmla="*/ 6 h 179"/>
                <a:gd name="T46" fmla="*/ 1 w 30"/>
                <a:gd name="T47" fmla="*/ 9 h 179"/>
                <a:gd name="T48" fmla="*/ 0 w 30"/>
                <a:gd name="T49" fmla="*/ 12 h 179"/>
                <a:gd name="T50" fmla="*/ 0 w 30"/>
                <a:gd name="T51" fmla="*/ 15 h 179"/>
                <a:gd name="T52" fmla="*/ 0 w 30"/>
                <a:gd name="T53" fmla="*/ 164 h 179"/>
                <a:gd name="T54" fmla="*/ 0 w 30"/>
                <a:gd name="T55" fmla="*/ 168 h 179"/>
                <a:gd name="T56" fmla="*/ 1 w 30"/>
                <a:gd name="T57" fmla="*/ 171 h 179"/>
                <a:gd name="T58" fmla="*/ 2 w 30"/>
                <a:gd name="T59" fmla="*/ 173 h 179"/>
                <a:gd name="T60" fmla="*/ 5 w 30"/>
                <a:gd name="T61" fmla="*/ 175 h 179"/>
                <a:gd name="T62" fmla="*/ 7 w 30"/>
                <a:gd name="T63" fmla="*/ 177 h 179"/>
                <a:gd name="T64" fmla="*/ 9 w 30"/>
                <a:gd name="T65" fmla="*/ 178 h 179"/>
                <a:gd name="T66" fmla="*/ 12 w 30"/>
                <a:gd name="T67" fmla="*/ 179 h 179"/>
                <a:gd name="T68" fmla="*/ 15 w 30"/>
                <a:gd name="T69" fmla="*/ 179 h 179"/>
                <a:gd name="T70" fmla="*/ 15 w 30"/>
                <a:gd name="T7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79">
                  <a:moveTo>
                    <a:pt x="15" y="179"/>
                  </a:moveTo>
                  <a:lnTo>
                    <a:pt x="17" y="179"/>
                  </a:lnTo>
                  <a:lnTo>
                    <a:pt x="21" y="178"/>
                  </a:lnTo>
                  <a:lnTo>
                    <a:pt x="23" y="177"/>
                  </a:lnTo>
                  <a:lnTo>
                    <a:pt x="26" y="175"/>
                  </a:lnTo>
                  <a:lnTo>
                    <a:pt x="27" y="173"/>
                  </a:lnTo>
                  <a:lnTo>
                    <a:pt x="29" y="171"/>
                  </a:lnTo>
                  <a:lnTo>
                    <a:pt x="29" y="168"/>
                  </a:lnTo>
                  <a:lnTo>
                    <a:pt x="30" y="164"/>
                  </a:lnTo>
                  <a:lnTo>
                    <a:pt x="30" y="15"/>
                  </a:lnTo>
                  <a:lnTo>
                    <a:pt x="29" y="12"/>
                  </a:lnTo>
                  <a:lnTo>
                    <a:pt x="29" y="9"/>
                  </a:lnTo>
                  <a:lnTo>
                    <a:pt x="27" y="6"/>
                  </a:lnTo>
                  <a:lnTo>
                    <a:pt x="26" y="4"/>
                  </a:lnTo>
                  <a:lnTo>
                    <a:pt x="23" y="2"/>
                  </a:lnTo>
                  <a:lnTo>
                    <a:pt x="21" y="1"/>
                  </a:lnTo>
                  <a:lnTo>
                    <a:pt x="17" y="0"/>
                  </a:lnTo>
                  <a:lnTo>
                    <a:pt x="15" y="0"/>
                  </a:lnTo>
                  <a:lnTo>
                    <a:pt x="12" y="0"/>
                  </a:lnTo>
                  <a:lnTo>
                    <a:pt x="9" y="1"/>
                  </a:lnTo>
                  <a:lnTo>
                    <a:pt x="7" y="2"/>
                  </a:lnTo>
                  <a:lnTo>
                    <a:pt x="5" y="4"/>
                  </a:lnTo>
                  <a:lnTo>
                    <a:pt x="2" y="6"/>
                  </a:lnTo>
                  <a:lnTo>
                    <a:pt x="1" y="9"/>
                  </a:lnTo>
                  <a:lnTo>
                    <a:pt x="0" y="12"/>
                  </a:lnTo>
                  <a:lnTo>
                    <a:pt x="0" y="15"/>
                  </a:lnTo>
                  <a:lnTo>
                    <a:pt x="0" y="164"/>
                  </a:lnTo>
                  <a:lnTo>
                    <a:pt x="0" y="168"/>
                  </a:lnTo>
                  <a:lnTo>
                    <a:pt x="1" y="171"/>
                  </a:lnTo>
                  <a:lnTo>
                    <a:pt x="2" y="173"/>
                  </a:lnTo>
                  <a:lnTo>
                    <a:pt x="5" y="175"/>
                  </a:lnTo>
                  <a:lnTo>
                    <a:pt x="7" y="177"/>
                  </a:lnTo>
                  <a:lnTo>
                    <a:pt x="9" y="178"/>
                  </a:lnTo>
                  <a:lnTo>
                    <a:pt x="12" y="179"/>
                  </a:lnTo>
                  <a:lnTo>
                    <a:pt x="15" y="179"/>
                  </a:lnTo>
                  <a:lnTo>
                    <a:pt x="15"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17">
              <a:extLst>
                <a:ext uri="{FF2B5EF4-FFF2-40B4-BE49-F238E27FC236}">
                  <a16:creationId xmlns:a16="http://schemas.microsoft.com/office/drawing/2014/main" id="{3E9BA358-AC30-46E4-8D3D-8BFFEFF2D0EE}"/>
                </a:ext>
              </a:extLst>
            </p:cNvPr>
            <p:cNvSpPr>
              <a:spLocks noEditPoints="1"/>
            </p:cNvSpPr>
            <p:nvPr/>
          </p:nvSpPr>
          <p:spPr bwMode="auto">
            <a:xfrm>
              <a:off x="8880475" y="1924050"/>
              <a:ext cx="55563" cy="285750"/>
            </a:xfrm>
            <a:custGeom>
              <a:avLst/>
              <a:gdLst>
                <a:gd name="T0" fmla="*/ 78 w 179"/>
                <a:gd name="T1" fmla="*/ 869 h 899"/>
                <a:gd name="T2" fmla="*/ 61 w 179"/>
                <a:gd name="T3" fmla="*/ 862 h 899"/>
                <a:gd name="T4" fmla="*/ 47 w 179"/>
                <a:gd name="T5" fmla="*/ 852 h 899"/>
                <a:gd name="T6" fmla="*/ 37 w 179"/>
                <a:gd name="T7" fmla="*/ 839 h 899"/>
                <a:gd name="T8" fmla="*/ 31 w 179"/>
                <a:gd name="T9" fmla="*/ 822 h 899"/>
                <a:gd name="T10" fmla="*/ 30 w 179"/>
                <a:gd name="T11" fmla="*/ 720 h 899"/>
                <a:gd name="T12" fmla="*/ 149 w 179"/>
                <a:gd name="T13" fmla="*/ 816 h 899"/>
                <a:gd name="T14" fmla="*/ 145 w 179"/>
                <a:gd name="T15" fmla="*/ 833 h 899"/>
                <a:gd name="T16" fmla="*/ 136 w 179"/>
                <a:gd name="T17" fmla="*/ 848 h 899"/>
                <a:gd name="T18" fmla="*/ 123 w 179"/>
                <a:gd name="T19" fmla="*/ 859 h 899"/>
                <a:gd name="T20" fmla="*/ 108 w 179"/>
                <a:gd name="T21" fmla="*/ 867 h 899"/>
                <a:gd name="T22" fmla="*/ 90 w 179"/>
                <a:gd name="T23" fmla="*/ 870 h 899"/>
                <a:gd name="T24" fmla="*/ 149 w 179"/>
                <a:gd name="T25" fmla="*/ 690 h 899"/>
                <a:gd name="T26" fmla="*/ 90 w 179"/>
                <a:gd name="T27" fmla="*/ 300 h 899"/>
                <a:gd name="T28" fmla="*/ 114 w 179"/>
                <a:gd name="T29" fmla="*/ 296 h 899"/>
                <a:gd name="T30" fmla="*/ 137 w 179"/>
                <a:gd name="T31" fmla="*/ 286 h 899"/>
                <a:gd name="T32" fmla="*/ 149 w 179"/>
                <a:gd name="T33" fmla="*/ 599 h 899"/>
                <a:gd name="T34" fmla="*/ 36 w 179"/>
                <a:gd name="T35" fmla="*/ 282 h 899"/>
                <a:gd name="T36" fmla="*/ 58 w 179"/>
                <a:gd name="T37" fmla="*/ 294 h 899"/>
                <a:gd name="T38" fmla="*/ 81 w 179"/>
                <a:gd name="T39" fmla="*/ 299 h 899"/>
                <a:gd name="T40" fmla="*/ 161 w 179"/>
                <a:gd name="T41" fmla="*/ 0 h 899"/>
                <a:gd name="T42" fmla="*/ 154 w 179"/>
                <a:gd name="T43" fmla="*/ 4 h 899"/>
                <a:gd name="T44" fmla="*/ 151 w 179"/>
                <a:gd name="T45" fmla="*/ 12 h 899"/>
                <a:gd name="T46" fmla="*/ 149 w 179"/>
                <a:gd name="T47" fmla="*/ 216 h 899"/>
                <a:gd name="T48" fmla="*/ 145 w 179"/>
                <a:gd name="T49" fmla="*/ 233 h 899"/>
                <a:gd name="T50" fmla="*/ 136 w 179"/>
                <a:gd name="T51" fmla="*/ 248 h 899"/>
                <a:gd name="T52" fmla="*/ 123 w 179"/>
                <a:gd name="T53" fmla="*/ 260 h 899"/>
                <a:gd name="T54" fmla="*/ 108 w 179"/>
                <a:gd name="T55" fmla="*/ 267 h 899"/>
                <a:gd name="T56" fmla="*/ 90 w 179"/>
                <a:gd name="T57" fmla="*/ 270 h 899"/>
                <a:gd name="T58" fmla="*/ 71 w 179"/>
                <a:gd name="T59" fmla="*/ 267 h 899"/>
                <a:gd name="T60" fmla="*/ 57 w 179"/>
                <a:gd name="T61" fmla="*/ 260 h 899"/>
                <a:gd name="T62" fmla="*/ 44 w 179"/>
                <a:gd name="T63" fmla="*/ 248 h 899"/>
                <a:gd name="T64" fmla="*/ 34 w 179"/>
                <a:gd name="T65" fmla="*/ 233 h 899"/>
                <a:gd name="T66" fmla="*/ 30 w 179"/>
                <a:gd name="T67" fmla="*/ 216 h 899"/>
                <a:gd name="T68" fmla="*/ 30 w 179"/>
                <a:gd name="T69" fmla="*/ 12 h 899"/>
                <a:gd name="T70" fmla="*/ 26 w 179"/>
                <a:gd name="T71" fmla="*/ 4 h 899"/>
                <a:gd name="T72" fmla="*/ 18 w 179"/>
                <a:gd name="T73" fmla="*/ 0 h 899"/>
                <a:gd name="T74" fmla="*/ 8 w 179"/>
                <a:gd name="T75" fmla="*/ 1 h 899"/>
                <a:gd name="T76" fmla="*/ 2 w 179"/>
                <a:gd name="T77" fmla="*/ 6 h 899"/>
                <a:gd name="T78" fmla="*/ 0 w 179"/>
                <a:gd name="T79" fmla="*/ 15 h 899"/>
                <a:gd name="T80" fmla="*/ 2 w 179"/>
                <a:gd name="T81" fmla="*/ 828 h 899"/>
                <a:gd name="T82" fmla="*/ 11 w 179"/>
                <a:gd name="T83" fmla="*/ 852 h 899"/>
                <a:gd name="T84" fmla="*/ 27 w 179"/>
                <a:gd name="T85" fmla="*/ 873 h 899"/>
                <a:gd name="T86" fmla="*/ 47 w 179"/>
                <a:gd name="T87" fmla="*/ 889 h 899"/>
                <a:gd name="T88" fmla="*/ 71 w 179"/>
                <a:gd name="T89" fmla="*/ 897 h 899"/>
                <a:gd name="T90" fmla="*/ 99 w 179"/>
                <a:gd name="T91" fmla="*/ 899 h 899"/>
                <a:gd name="T92" fmla="*/ 125 w 179"/>
                <a:gd name="T93" fmla="*/ 893 h 899"/>
                <a:gd name="T94" fmla="*/ 147 w 179"/>
                <a:gd name="T95" fmla="*/ 879 h 899"/>
                <a:gd name="T96" fmla="*/ 164 w 179"/>
                <a:gd name="T97" fmla="*/ 860 h 899"/>
                <a:gd name="T98" fmla="*/ 176 w 179"/>
                <a:gd name="T99" fmla="*/ 836 h 899"/>
                <a:gd name="T100" fmla="*/ 179 w 179"/>
                <a:gd name="T101" fmla="*/ 810 h 899"/>
                <a:gd name="T102" fmla="*/ 178 w 179"/>
                <a:gd name="T103" fmla="*/ 10 h 899"/>
                <a:gd name="T104" fmla="*/ 173 w 179"/>
                <a:gd name="T105" fmla="*/ 2 h 899"/>
                <a:gd name="T106" fmla="*/ 164 w 179"/>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 h="899">
                  <a:moveTo>
                    <a:pt x="90" y="870"/>
                  </a:moveTo>
                  <a:lnTo>
                    <a:pt x="83" y="870"/>
                  </a:lnTo>
                  <a:lnTo>
                    <a:pt x="78" y="869"/>
                  </a:lnTo>
                  <a:lnTo>
                    <a:pt x="71" y="866"/>
                  </a:lnTo>
                  <a:lnTo>
                    <a:pt x="66" y="865"/>
                  </a:lnTo>
                  <a:lnTo>
                    <a:pt x="61" y="862"/>
                  </a:lnTo>
                  <a:lnTo>
                    <a:pt x="57" y="859"/>
                  </a:lnTo>
                  <a:lnTo>
                    <a:pt x="51" y="856"/>
                  </a:lnTo>
                  <a:lnTo>
                    <a:pt x="47" y="852"/>
                  </a:lnTo>
                  <a:lnTo>
                    <a:pt x="44" y="848"/>
                  </a:lnTo>
                  <a:lnTo>
                    <a:pt x="40" y="843"/>
                  </a:lnTo>
                  <a:lnTo>
                    <a:pt x="37" y="839"/>
                  </a:lnTo>
                  <a:lnTo>
                    <a:pt x="34" y="833"/>
                  </a:lnTo>
                  <a:lnTo>
                    <a:pt x="32" y="828"/>
                  </a:lnTo>
                  <a:lnTo>
                    <a:pt x="31" y="822"/>
                  </a:lnTo>
                  <a:lnTo>
                    <a:pt x="30" y="816"/>
                  </a:lnTo>
                  <a:lnTo>
                    <a:pt x="30" y="810"/>
                  </a:lnTo>
                  <a:lnTo>
                    <a:pt x="30" y="720"/>
                  </a:lnTo>
                  <a:lnTo>
                    <a:pt x="149" y="720"/>
                  </a:lnTo>
                  <a:lnTo>
                    <a:pt x="149" y="810"/>
                  </a:lnTo>
                  <a:lnTo>
                    <a:pt x="149" y="816"/>
                  </a:lnTo>
                  <a:lnTo>
                    <a:pt x="148" y="822"/>
                  </a:lnTo>
                  <a:lnTo>
                    <a:pt x="147" y="828"/>
                  </a:lnTo>
                  <a:lnTo>
                    <a:pt x="145" y="833"/>
                  </a:lnTo>
                  <a:lnTo>
                    <a:pt x="142" y="839"/>
                  </a:lnTo>
                  <a:lnTo>
                    <a:pt x="140" y="843"/>
                  </a:lnTo>
                  <a:lnTo>
                    <a:pt x="136" y="848"/>
                  </a:lnTo>
                  <a:lnTo>
                    <a:pt x="132" y="852"/>
                  </a:lnTo>
                  <a:lnTo>
                    <a:pt x="128" y="856"/>
                  </a:lnTo>
                  <a:lnTo>
                    <a:pt x="123" y="859"/>
                  </a:lnTo>
                  <a:lnTo>
                    <a:pt x="118" y="862"/>
                  </a:lnTo>
                  <a:lnTo>
                    <a:pt x="113" y="865"/>
                  </a:lnTo>
                  <a:lnTo>
                    <a:pt x="108" y="867"/>
                  </a:lnTo>
                  <a:lnTo>
                    <a:pt x="101" y="869"/>
                  </a:lnTo>
                  <a:lnTo>
                    <a:pt x="96" y="870"/>
                  </a:lnTo>
                  <a:lnTo>
                    <a:pt x="90" y="870"/>
                  </a:lnTo>
                  <a:close/>
                  <a:moveTo>
                    <a:pt x="30" y="629"/>
                  </a:moveTo>
                  <a:lnTo>
                    <a:pt x="149" y="629"/>
                  </a:lnTo>
                  <a:lnTo>
                    <a:pt x="149" y="690"/>
                  </a:lnTo>
                  <a:lnTo>
                    <a:pt x="30" y="690"/>
                  </a:lnTo>
                  <a:lnTo>
                    <a:pt x="30" y="629"/>
                  </a:lnTo>
                  <a:close/>
                  <a:moveTo>
                    <a:pt x="90" y="300"/>
                  </a:moveTo>
                  <a:lnTo>
                    <a:pt x="98" y="299"/>
                  </a:lnTo>
                  <a:lnTo>
                    <a:pt x="107" y="298"/>
                  </a:lnTo>
                  <a:lnTo>
                    <a:pt x="114" y="296"/>
                  </a:lnTo>
                  <a:lnTo>
                    <a:pt x="123" y="294"/>
                  </a:lnTo>
                  <a:lnTo>
                    <a:pt x="130" y="291"/>
                  </a:lnTo>
                  <a:lnTo>
                    <a:pt x="137" y="286"/>
                  </a:lnTo>
                  <a:lnTo>
                    <a:pt x="143" y="282"/>
                  </a:lnTo>
                  <a:lnTo>
                    <a:pt x="149" y="277"/>
                  </a:lnTo>
                  <a:lnTo>
                    <a:pt x="149" y="599"/>
                  </a:lnTo>
                  <a:lnTo>
                    <a:pt x="30" y="599"/>
                  </a:lnTo>
                  <a:lnTo>
                    <a:pt x="30" y="277"/>
                  </a:lnTo>
                  <a:lnTo>
                    <a:pt x="36" y="282"/>
                  </a:lnTo>
                  <a:lnTo>
                    <a:pt x="43" y="286"/>
                  </a:lnTo>
                  <a:lnTo>
                    <a:pt x="50" y="291"/>
                  </a:lnTo>
                  <a:lnTo>
                    <a:pt x="58" y="294"/>
                  </a:lnTo>
                  <a:lnTo>
                    <a:pt x="65" y="296"/>
                  </a:lnTo>
                  <a:lnTo>
                    <a:pt x="73" y="298"/>
                  </a:lnTo>
                  <a:lnTo>
                    <a:pt x="81" y="299"/>
                  </a:lnTo>
                  <a:lnTo>
                    <a:pt x="90" y="300"/>
                  </a:lnTo>
                  <a:close/>
                  <a:moveTo>
                    <a:pt x="164" y="0"/>
                  </a:moveTo>
                  <a:lnTo>
                    <a:pt x="161" y="0"/>
                  </a:lnTo>
                  <a:lnTo>
                    <a:pt x="159" y="1"/>
                  </a:lnTo>
                  <a:lnTo>
                    <a:pt x="156" y="2"/>
                  </a:lnTo>
                  <a:lnTo>
                    <a:pt x="154" y="4"/>
                  </a:lnTo>
                  <a:lnTo>
                    <a:pt x="153" y="6"/>
                  </a:lnTo>
                  <a:lnTo>
                    <a:pt x="151" y="10"/>
                  </a:lnTo>
                  <a:lnTo>
                    <a:pt x="151" y="12"/>
                  </a:lnTo>
                  <a:lnTo>
                    <a:pt x="149" y="15"/>
                  </a:lnTo>
                  <a:lnTo>
                    <a:pt x="149" y="209"/>
                  </a:lnTo>
                  <a:lnTo>
                    <a:pt x="149" y="216"/>
                  </a:lnTo>
                  <a:lnTo>
                    <a:pt x="148" y="222"/>
                  </a:lnTo>
                  <a:lnTo>
                    <a:pt x="147" y="227"/>
                  </a:lnTo>
                  <a:lnTo>
                    <a:pt x="145" y="233"/>
                  </a:lnTo>
                  <a:lnTo>
                    <a:pt x="142" y="238"/>
                  </a:lnTo>
                  <a:lnTo>
                    <a:pt x="140" y="244"/>
                  </a:lnTo>
                  <a:lnTo>
                    <a:pt x="136" y="248"/>
                  </a:lnTo>
                  <a:lnTo>
                    <a:pt x="132" y="252"/>
                  </a:lnTo>
                  <a:lnTo>
                    <a:pt x="128" y="256"/>
                  </a:lnTo>
                  <a:lnTo>
                    <a:pt x="123" y="260"/>
                  </a:lnTo>
                  <a:lnTo>
                    <a:pt x="118" y="263"/>
                  </a:lnTo>
                  <a:lnTo>
                    <a:pt x="113" y="265"/>
                  </a:lnTo>
                  <a:lnTo>
                    <a:pt x="108" y="267"/>
                  </a:lnTo>
                  <a:lnTo>
                    <a:pt x="101" y="268"/>
                  </a:lnTo>
                  <a:lnTo>
                    <a:pt x="96" y="269"/>
                  </a:lnTo>
                  <a:lnTo>
                    <a:pt x="90" y="270"/>
                  </a:lnTo>
                  <a:lnTo>
                    <a:pt x="83" y="269"/>
                  </a:lnTo>
                  <a:lnTo>
                    <a:pt x="78" y="268"/>
                  </a:lnTo>
                  <a:lnTo>
                    <a:pt x="71" y="267"/>
                  </a:lnTo>
                  <a:lnTo>
                    <a:pt x="66" y="265"/>
                  </a:lnTo>
                  <a:lnTo>
                    <a:pt x="61" y="263"/>
                  </a:lnTo>
                  <a:lnTo>
                    <a:pt x="57" y="260"/>
                  </a:lnTo>
                  <a:lnTo>
                    <a:pt x="51" y="256"/>
                  </a:lnTo>
                  <a:lnTo>
                    <a:pt x="47" y="252"/>
                  </a:lnTo>
                  <a:lnTo>
                    <a:pt x="44" y="248"/>
                  </a:lnTo>
                  <a:lnTo>
                    <a:pt x="40" y="244"/>
                  </a:lnTo>
                  <a:lnTo>
                    <a:pt x="37" y="238"/>
                  </a:lnTo>
                  <a:lnTo>
                    <a:pt x="34" y="233"/>
                  </a:lnTo>
                  <a:lnTo>
                    <a:pt x="32" y="227"/>
                  </a:lnTo>
                  <a:lnTo>
                    <a:pt x="31" y="222"/>
                  </a:lnTo>
                  <a:lnTo>
                    <a:pt x="30" y="216"/>
                  </a:lnTo>
                  <a:lnTo>
                    <a:pt x="30" y="209"/>
                  </a:lnTo>
                  <a:lnTo>
                    <a:pt x="30" y="15"/>
                  </a:lnTo>
                  <a:lnTo>
                    <a:pt x="30" y="12"/>
                  </a:lnTo>
                  <a:lnTo>
                    <a:pt x="29" y="10"/>
                  </a:lnTo>
                  <a:lnTo>
                    <a:pt x="28" y="6"/>
                  </a:lnTo>
                  <a:lnTo>
                    <a:pt x="26" y="4"/>
                  </a:lnTo>
                  <a:lnTo>
                    <a:pt x="23" y="2"/>
                  </a:lnTo>
                  <a:lnTo>
                    <a:pt x="20" y="1"/>
                  </a:lnTo>
                  <a:lnTo>
                    <a:pt x="18" y="0"/>
                  </a:lnTo>
                  <a:lnTo>
                    <a:pt x="15" y="0"/>
                  </a:lnTo>
                  <a:lnTo>
                    <a:pt x="12" y="0"/>
                  </a:lnTo>
                  <a:lnTo>
                    <a:pt x="8" y="1"/>
                  </a:lnTo>
                  <a:lnTo>
                    <a:pt x="6" y="2"/>
                  </a:lnTo>
                  <a:lnTo>
                    <a:pt x="4" y="4"/>
                  </a:lnTo>
                  <a:lnTo>
                    <a:pt x="2" y="6"/>
                  </a:lnTo>
                  <a:lnTo>
                    <a:pt x="1" y="10"/>
                  </a:lnTo>
                  <a:lnTo>
                    <a:pt x="0" y="12"/>
                  </a:lnTo>
                  <a:lnTo>
                    <a:pt x="0" y="15"/>
                  </a:lnTo>
                  <a:lnTo>
                    <a:pt x="0" y="810"/>
                  </a:lnTo>
                  <a:lnTo>
                    <a:pt x="0" y="818"/>
                  </a:lnTo>
                  <a:lnTo>
                    <a:pt x="2" y="828"/>
                  </a:lnTo>
                  <a:lnTo>
                    <a:pt x="4" y="836"/>
                  </a:lnTo>
                  <a:lnTo>
                    <a:pt x="7" y="845"/>
                  </a:lnTo>
                  <a:lnTo>
                    <a:pt x="11" y="852"/>
                  </a:lnTo>
                  <a:lnTo>
                    <a:pt x="15" y="860"/>
                  </a:lnTo>
                  <a:lnTo>
                    <a:pt x="20" y="866"/>
                  </a:lnTo>
                  <a:lnTo>
                    <a:pt x="27" y="873"/>
                  </a:lnTo>
                  <a:lnTo>
                    <a:pt x="33" y="879"/>
                  </a:lnTo>
                  <a:lnTo>
                    <a:pt x="39" y="885"/>
                  </a:lnTo>
                  <a:lnTo>
                    <a:pt x="47" y="889"/>
                  </a:lnTo>
                  <a:lnTo>
                    <a:pt x="54" y="893"/>
                  </a:lnTo>
                  <a:lnTo>
                    <a:pt x="63" y="895"/>
                  </a:lnTo>
                  <a:lnTo>
                    <a:pt x="71" y="897"/>
                  </a:lnTo>
                  <a:lnTo>
                    <a:pt x="80" y="899"/>
                  </a:lnTo>
                  <a:lnTo>
                    <a:pt x="90" y="899"/>
                  </a:lnTo>
                  <a:lnTo>
                    <a:pt x="99" y="899"/>
                  </a:lnTo>
                  <a:lnTo>
                    <a:pt x="108" y="897"/>
                  </a:lnTo>
                  <a:lnTo>
                    <a:pt x="116" y="895"/>
                  </a:lnTo>
                  <a:lnTo>
                    <a:pt x="125" y="893"/>
                  </a:lnTo>
                  <a:lnTo>
                    <a:pt x="132" y="889"/>
                  </a:lnTo>
                  <a:lnTo>
                    <a:pt x="140" y="885"/>
                  </a:lnTo>
                  <a:lnTo>
                    <a:pt x="147" y="879"/>
                  </a:lnTo>
                  <a:lnTo>
                    <a:pt x="154" y="873"/>
                  </a:lnTo>
                  <a:lnTo>
                    <a:pt x="159" y="866"/>
                  </a:lnTo>
                  <a:lnTo>
                    <a:pt x="164" y="860"/>
                  </a:lnTo>
                  <a:lnTo>
                    <a:pt x="169" y="852"/>
                  </a:lnTo>
                  <a:lnTo>
                    <a:pt x="173" y="845"/>
                  </a:lnTo>
                  <a:lnTo>
                    <a:pt x="176" y="836"/>
                  </a:lnTo>
                  <a:lnTo>
                    <a:pt x="178" y="828"/>
                  </a:lnTo>
                  <a:lnTo>
                    <a:pt x="179" y="819"/>
                  </a:lnTo>
                  <a:lnTo>
                    <a:pt x="179" y="810"/>
                  </a:lnTo>
                  <a:lnTo>
                    <a:pt x="179" y="15"/>
                  </a:lnTo>
                  <a:lnTo>
                    <a:pt x="179" y="12"/>
                  </a:lnTo>
                  <a:lnTo>
                    <a:pt x="178" y="10"/>
                  </a:lnTo>
                  <a:lnTo>
                    <a:pt x="177" y="6"/>
                  </a:lnTo>
                  <a:lnTo>
                    <a:pt x="175" y="4"/>
                  </a:lnTo>
                  <a:lnTo>
                    <a:pt x="173" y="2"/>
                  </a:lnTo>
                  <a:lnTo>
                    <a:pt x="171" y="1"/>
                  </a:lnTo>
                  <a:lnTo>
                    <a:pt x="168" y="0"/>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18">
              <a:extLst>
                <a:ext uri="{FF2B5EF4-FFF2-40B4-BE49-F238E27FC236}">
                  <a16:creationId xmlns:a16="http://schemas.microsoft.com/office/drawing/2014/main" id="{DD5A4F80-B3A6-406B-8D9F-070F2E0D5753}"/>
                </a:ext>
              </a:extLst>
            </p:cNvPr>
            <p:cNvSpPr>
              <a:spLocks/>
            </p:cNvSpPr>
            <p:nvPr/>
          </p:nvSpPr>
          <p:spPr bwMode="auto">
            <a:xfrm>
              <a:off x="8904288" y="1933575"/>
              <a:ext cx="9525" cy="57150"/>
            </a:xfrm>
            <a:custGeom>
              <a:avLst/>
              <a:gdLst>
                <a:gd name="T0" fmla="*/ 15 w 30"/>
                <a:gd name="T1" fmla="*/ 179 h 179"/>
                <a:gd name="T2" fmla="*/ 18 w 30"/>
                <a:gd name="T3" fmla="*/ 179 h 179"/>
                <a:gd name="T4" fmla="*/ 21 w 30"/>
                <a:gd name="T5" fmla="*/ 178 h 179"/>
                <a:gd name="T6" fmla="*/ 23 w 30"/>
                <a:gd name="T7" fmla="*/ 177 h 179"/>
                <a:gd name="T8" fmla="*/ 25 w 30"/>
                <a:gd name="T9" fmla="*/ 175 h 179"/>
                <a:gd name="T10" fmla="*/ 27 w 30"/>
                <a:gd name="T11" fmla="*/ 173 h 179"/>
                <a:gd name="T12" fmla="*/ 29 w 30"/>
                <a:gd name="T13" fmla="*/ 171 h 179"/>
                <a:gd name="T14" fmla="*/ 30 w 30"/>
                <a:gd name="T15" fmla="*/ 168 h 179"/>
                <a:gd name="T16" fmla="*/ 30 w 30"/>
                <a:gd name="T17" fmla="*/ 164 h 179"/>
                <a:gd name="T18" fmla="*/ 30 w 30"/>
                <a:gd name="T19" fmla="*/ 15 h 179"/>
                <a:gd name="T20" fmla="*/ 30 w 30"/>
                <a:gd name="T21" fmla="*/ 12 h 179"/>
                <a:gd name="T22" fmla="*/ 29 w 30"/>
                <a:gd name="T23" fmla="*/ 9 h 179"/>
                <a:gd name="T24" fmla="*/ 27 w 30"/>
                <a:gd name="T25" fmla="*/ 6 h 179"/>
                <a:gd name="T26" fmla="*/ 25 w 30"/>
                <a:gd name="T27" fmla="*/ 4 h 179"/>
                <a:gd name="T28" fmla="*/ 23 w 30"/>
                <a:gd name="T29" fmla="*/ 2 h 179"/>
                <a:gd name="T30" fmla="*/ 21 w 30"/>
                <a:gd name="T31" fmla="*/ 1 h 179"/>
                <a:gd name="T32" fmla="*/ 18 w 30"/>
                <a:gd name="T33" fmla="*/ 0 h 179"/>
                <a:gd name="T34" fmla="*/ 15 w 30"/>
                <a:gd name="T35" fmla="*/ 0 h 179"/>
                <a:gd name="T36" fmla="*/ 11 w 30"/>
                <a:gd name="T37" fmla="*/ 0 h 179"/>
                <a:gd name="T38" fmla="*/ 9 w 30"/>
                <a:gd name="T39" fmla="*/ 1 h 179"/>
                <a:gd name="T40" fmla="*/ 6 w 30"/>
                <a:gd name="T41" fmla="*/ 2 h 179"/>
                <a:gd name="T42" fmla="*/ 4 w 30"/>
                <a:gd name="T43" fmla="*/ 4 h 179"/>
                <a:gd name="T44" fmla="*/ 2 w 30"/>
                <a:gd name="T45" fmla="*/ 6 h 179"/>
                <a:gd name="T46" fmla="*/ 1 w 30"/>
                <a:gd name="T47" fmla="*/ 9 h 179"/>
                <a:gd name="T48" fmla="*/ 0 w 30"/>
                <a:gd name="T49" fmla="*/ 12 h 179"/>
                <a:gd name="T50" fmla="*/ 0 w 30"/>
                <a:gd name="T51" fmla="*/ 15 h 179"/>
                <a:gd name="T52" fmla="*/ 0 w 30"/>
                <a:gd name="T53" fmla="*/ 164 h 179"/>
                <a:gd name="T54" fmla="*/ 0 w 30"/>
                <a:gd name="T55" fmla="*/ 168 h 179"/>
                <a:gd name="T56" fmla="*/ 1 w 30"/>
                <a:gd name="T57" fmla="*/ 171 h 179"/>
                <a:gd name="T58" fmla="*/ 2 w 30"/>
                <a:gd name="T59" fmla="*/ 173 h 179"/>
                <a:gd name="T60" fmla="*/ 4 w 30"/>
                <a:gd name="T61" fmla="*/ 175 h 179"/>
                <a:gd name="T62" fmla="*/ 6 w 30"/>
                <a:gd name="T63" fmla="*/ 177 h 179"/>
                <a:gd name="T64" fmla="*/ 9 w 30"/>
                <a:gd name="T65" fmla="*/ 178 h 179"/>
                <a:gd name="T66" fmla="*/ 11 w 30"/>
                <a:gd name="T67" fmla="*/ 179 h 179"/>
                <a:gd name="T68" fmla="*/ 15 w 30"/>
                <a:gd name="T6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79">
                  <a:moveTo>
                    <a:pt x="15" y="179"/>
                  </a:moveTo>
                  <a:lnTo>
                    <a:pt x="18" y="179"/>
                  </a:lnTo>
                  <a:lnTo>
                    <a:pt x="21" y="178"/>
                  </a:lnTo>
                  <a:lnTo>
                    <a:pt x="23" y="177"/>
                  </a:lnTo>
                  <a:lnTo>
                    <a:pt x="25" y="175"/>
                  </a:lnTo>
                  <a:lnTo>
                    <a:pt x="27" y="173"/>
                  </a:lnTo>
                  <a:lnTo>
                    <a:pt x="29" y="171"/>
                  </a:lnTo>
                  <a:lnTo>
                    <a:pt x="30" y="168"/>
                  </a:lnTo>
                  <a:lnTo>
                    <a:pt x="30" y="164"/>
                  </a:lnTo>
                  <a:lnTo>
                    <a:pt x="30" y="15"/>
                  </a:lnTo>
                  <a:lnTo>
                    <a:pt x="30" y="12"/>
                  </a:lnTo>
                  <a:lnTo>
                    <a:pt x="29" y="9"/>
                  </a:lnTo>
                  <a:lnTo>
                    <a:pt x="27" y="6"/>
                  </a:lnTo>
                  <a:lnTo>
                    <a:pt x="25" y="4"/>
                  </a:lnTo>
                  <a:lnTo>
                    <a:pt x="23" y="2"/>
                  </a:lnTo>
                  <a:lnTo>
                    <a:pt x="21" y="1"/>
                  </a:lnTo>
                  <a:lnTo>
                    <a:pt x="18" y="0"/>
                  </a:lnTo>
                  <a:lnTo>
                    <a:pt x="15" y="0"/>
                  </a:lnTo>
                  <a:lnTo>
                    <a:pt x="11" y="0"/>
                  </a:lnTo>
                  <a:lnTo>
                    <a:pt x="9" y="1"/>
                  </a:lnTo>
                  <a:lnTo>
                    <a:pt x="6" y="2"/>
                  </a:lnTo>
                  <a:lnTo>
                    <a:pt x="4" y="4"/>
                  </a:lnTo>
                  <a:lnTo>
                    <a:pt x="2" y="6"/>
                  </a:lnTo>
                  <a:lnTo>
                    <a:pt x="1" y="9"/>
                  </a:lnTo>
                  <a:lnTo>
                    <a:pt x="0" y="12"/>
                  </a:lnTo>
                  <a:lnTo>
                    <a:pt x="0" y="15"/>
                  </a:lnTo>
                  <a:lnTo>
                    <a:pt x="0" y="164"/>
                  </a:lnTo>
                  <a:lnTo>
                    <a:pt x="0" y="168"/>
                  </a:lnTo>
                  <a:lnTo>
                    <a:pt x="1" y="171"/>
                  </a:lnTo>
                  <a:lnTo>
                    <a:pt x="2" y="173"/>
                  </a:lnTo>
                  <a:lnTo>
                    <a:pt x="4" y="175"/>
                  </a:lnTo>
                  <a:lnTo>
                    <a:pt x="6" y="177"/>
                  </a:lnTo>
                  <a:lnTo>
                    <a:pt x="9" y="178"/>
                  </a:lnTo>
                  <a:lnTo>
                    <a:pt x="11" y="179"/>
                  </a:lnTo>
                  <a:lnTo>
                    <a:pt x="15"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19">
              <a:extLst>
                <a:ext uri="{FF2B5EF4-FFF2-40B4-BE49-F238E27FC236}">
                  <a16:creationId xmlns:a16="http://schemas.microsoft.com/office/drawing/2014/main" id="{0A6AD2E0-FDC2-44DD-8A04-2891F01283B8}"/>
                </a:ext>
              </a:extLst>
            </p:cNvPr>
            <p:cNvSpPr>
              <a:spLocks noEditPoints="1"/>
            </p:cNvSpPr>
            <p:nvPr/>
          </p:nvSpPr>
          <p:spPr bwMode="auto">
            <a:xfrm>
              <a:off x="8945563" y="1924050"/>
              <a:ext cx="58738" cy="285750"/>
            </a:xfrm>
            <a:custGeom>
              <a:avLst/>
              <a:gdLst>
                <a:gd name="T0" fmla="*/ 78 w 181"/>
                <a:gd name="T1" fmla="*/ 869 h 899"/>
                <a:gd name="T2" fmla="*/ 62 w 181"/>
                <a:gd name="T3" fmla="*/ 862 h 899"/>
                <a:gd name="T4" fmla="*/ 48 w 181"/>
                <a:gd name="T5" fmla="*/ 852 h 899"/>
                <a:gd name="T6" fmla="*/ 38 w 181"/>
                <a:gd name="T7" fmla="*/ 839 h 899"/>
                <a:gd name="T8" fmla="*/ 32 w 181"/>
                <a:gd name="T9" fmla="*/ 822 h 899"/>
                <a:gd name="T10" fmla="*/ 30 w 181"/>
                <a:gd name="T11" fmla="*/ 720 h 899"/>
                <a:gd name="T12" fmla="*/ 150 w 181"/>
                <a:gd name="T13" fmla="*/ 816 h 899"/>
                <a:gd name="T14" fmla="*/ 146 w 181"/>
                <a:gd name="T15" fmla="*/ 833 h 899"/>
                <a:gd name="T16" fmla="*/ 137 w 181"/>
                <a:gd name="T17" fmla="*/ 848 h 899"/>
                <a:gd name="T18" fmla="*/ 124 w 181"/>
                <a:gd name="T19" fmla="*/ 859 h 899"/>
                <a:gd name="T20" fmla="*/ 108 w 181"/>
                <a:gd name="T21" fmla="*/ 867 h 899"/>
                <a:gd name="T22" fmla="*/ 91 w 181"/>
                <a:gd name="T23" fmla="*/ 870 h 899"/>
                <a:gd name="T24" fmla="*/ 151 w 181"/>
                <a:gd name="T25" fmla="*/ 690 h 899"/>
                <a:gd name="T26" fmla="*/ 91 w 181"/>
                <a:gd name="T27" fmla="*/ 300 h 899"/>
                <a:gd name="T28" fmla="*/ 116 w 181"/>
                <a:gd name="T29" fmla="*/ 296 h 899"/>
                <a:gd name="T30" fmla="*/ 138 w 181"/>
                <a:gd name="T31" fmla="*/ 286 h 899"/>
                <a:gd name="T32" fmla="*/ 151 w 181"/>
                <a:gd name="T33" fmla="*/ 599 h 899"/>
                <a:gd name="T34" fmla="*/ 37 w 181"/>
                <a:gd name="T35" fmla="*/ 282 h 899"/>
                <a:gd name="T36" fmla="*/ 58 w 181"/>
                <a:gd name="T37" fmla="*/ 294 h 899"/>
                <a:gd name="T38" fmla="*/ 83 w 181"/>
                <a:gd name="T39" fmla="*/ 299 h 899"/>
                <a:gd name="T40" fmla="*/ 163 w 181"/>
                <a:gd name="T41" fmla="*/ 0 h 899"/>
                <a:gd name="T42" fmla="*/ 155 w 181"/>
                <a:gd name="T43" fmla="*/ 4 h 899"/>
                <a:gd name="T44" fmla="*/ 151 w 181"/>
                <a:gd name="T45" fmla="*/ 12 h 899"/>
                <a:gd name="T46" fmla="*/ 150 w 181"/>
                <a:gd name="T47" fmla="*/ 216 h 899"/>
                <a:gd name="T48" fmla="*/ 146 w 181"/>
                <a:gd name="T49" fmla="*/ 233 h 899"/>
                <a:gd name="T50" fmla="*/ 137 w 181"/>
                <a:gd name="T51" fmla="*/ 248 h 899"/>
                <a:gd name="T52" fmla="*/ 124 w 181"/>
                <a:gd name="T53" fmla="*/ 260 h 899"/>
                <a:gd name="T54" fmla="*/ 108 w 181"/>
                <a:gd name="T55" fmla="*/ 267 h 899"/>
                <a:gd name="T56" fmla="*/ 91 w 181"/>
                <a:gd name="T57" fmla="*/ 270 h 899"/>
                <a:gd name="T58" fmla="*/ 73 w 181"/>
                <a:gd name="T59" fmla="*/ 267 h 899"/>
                <a:gd name="T60" fmla="*/ 57 w 181"/>
                <a:gd name="T61" fmla="*/ 260 h 899"/>
                <a:gd name="T62" fmla="*/ 44 w 181"/>
                <a:gd name="T63" fmla="*/ 248 h 899"/>
                <a:gd name="T64" fmla="*/ 36 w 181"/>
                <a:gd name="T65" fmla="*/ 233 h 899"/>
                <a:gd name="T66" fmla="*/ 31 w 181"/>
                <a:gd name="T67" fmla="*/ 216 h 899"/>
                <a:gd name="T68" fmla="*/ 30 w 181"/>
                <a:gd name="T69" fmla="*/ 12 h 899"/>
                <a:gd name="T70" fmla="*/ 26 w 181"/>
                <a:gd name="T71" fmla="*/ 4 h 899"/>
                <a:gd name="T72" fmla="*/ 18 w 181"/>
                <a:gd name="T73" fmla="*/ 0 h 899"/>
                <a:gd name="T74" fmla="*/ 10 w 181"/>
                <a:gd name="T75" fmla="*/ 1 h 899"/>
                <a:gd name="T76" fmla="*/ 3 w 181"/>
                <a:gd name="T77" fmla="*/ 6 h 899"/>
                <a:gd name="T78" fmla="*/ 0 w 181"/>
                <a:gd name="T79" fmla="*/ 15 h 899"/>
                <a:gd name="T80" fmla="*/ 2 w 181"/>
                <a:gd name="T81" fmla="*/ 828 h 899"/>
                <a:gd name="T82" fmla="*/ 12 w 181"/>
                <a:gd name="T83" fmla="*/ 852 h 899"/>
                <a:gd name="T84" fmla="*/ 27 w 181"/>
                <a:gd name="T85" fmla="*/ 873 h 899"/>
                <a:gd name="T86" fmla="*/ 47 w 181"/>
                <a:gd name="T87" fmla="*/ 889 h 899"/>
                <a:gd name="T88" fmla="*/ 73 w 181"/>
                <a:gd name="T89" fmla="*/ 897 h 899"/>
                <a:gd name="T90" fmla="*/ 100 w 181"/>
                <a:gd name="T91" fmla="*/ 899 h 899"/>
                <a:gd name="T92" fmla="*/ 125 w 181"/>
                <a:gd name="T93" fmla="*/ 893 h 899"/>
                <a:gd name="T94" fmla="*/ 148 w 181"/>
                <a:gd name="T95" fmla="*/ 879 h 899"/>
                <a:gd name="T96" fmla="*/ 165 w 181"/>
                <a:gd name="T97" fmla="*/ 860 h 899"/>
                <a:gd name="T98" fmla="*/ 177 w 181"/>
                <a:gd name="T99" fmla="*/ 836 h 899"/>
                <a:gd name="T100" fmla="*/ 181 w 181"/>
                <a:gd name="T101" fmla="*/ 810 h 899"/>
                <a:gd name="T102" fmla="*/ 180 w 181"/>
                <a:gd name="T103" fmla="*/ 10 h 899"/>
                <a:gd name="T104" fmla="*/ 174 w 181"/>
                <a:gd name="T105" fmla="*/ 2 h 899"/>
                <a:gd name="T106" fmla="*/ 166 w 181"/>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899">
                  <a:moveTo>
                    <a:pt x="91" y="870"/>
                  </a:moveTo>
                  <a:lnTo>
                    <a:pt x="85" y="870"/>
                  </a:lnTo>
                  <a:lnTo>
                    <a:pt x="78" y="869"/>
                  </a:lnTo>
                  <a:lnTo>
                    <a:pt x="73" y="866"/>
                  </a:lnTo>
                  <a:lnTo>
                    <a:pt x="68" y="865"/>
                  </a:lnTo>
                  <a:lnTo>
                    <a:pt x="62" y="862"/>
                  </a:lnTo>
                  <a:lnTo>
                    <a:pt x="57" y="859"/>
                  </a:lnTo>
                  <a:lnTo>
                    <a:pt x="53" y="856"/>
                  </a:lnTo>
                  <a:lnTo>
                    <a:pt x="48" y="852"/>
                  </a:lnTo>
                  <a:lnTo>
                    <a:pt x="44" y="848"/>
                  </a:lnTo>
                  <a:lnTo>
                    <a:pt x="41" y="843"/>
                  </a:lnTo>
                  <a:lnTo>
                    <a:pt x="38" y="839"/>
                  </a:lnTo>
                  <a:lnTo>
                    <a:pt x="36" y="833"/>
                  </a:lnTo>
                  <a:lnTo>
                    <a:pt x="33" y="828"/>
                  </a:lnTo>
                  <a:lnTo>
                    <a:pt x="32" y="822"/>
                  </a:lnTo>
                  <a:lnTo>
                    <a:pt x="31" y="816"/>
                  </a:lnTo>
                  <a:lnTo>
                    <a:pt x="30" y="810"/>
                  </a:lnTo>
                  <a:lnTo>
                    <a:pt x="30" y="720"/>
                  </a:lnTo>
                  <a:lnTo>
                    <a:pt x="151" y="720"/>
                  </a:lnTo>
                  <a:lnTo>
                    <a:pt x="151" y="810"/>
                  </a:lnTo>
                  <a:lnTo>
                    <a:pt x="150" y="816"/>
                  </a:lnTo>
                  <a:lnTo>
                    <a:pt x="150" y="822"/>
                  </a:lnTo>
                  <a:lnTo>
                    <a:pt x="148" y="828"/>
                  </a:lnTo>
                  <a:lnTo>
                    <a:pt x="146" y="833"/>
                  </a:lnTo>
                  <a:lnTo>
                    <a:pt x="143" y="839"/>
                  </a:lnTo>
                  <a:lnTo>
                    <a:pt x="140" y="843"/>
                  </a:lnTo>
                  <a:lnTo>
                    <a:pt x="137" y="848"/>
                  </a:lnTo>
                  <a:lnTo>
                    <a:pt x="133" y="852"/>
                  </a:lnTo>
                  <a:lnTo>
                    <a:pt x="129" y="856"/>
                  </a:lnTo>
                  <a:lnTo>
                    <a:pt x="124" y="859"/>
                  </a:lnTo>
                  <a:lnTo>
                    <a:pt x="119" y="862"/>
                  </a:lnTo>
                  <a:lnTo>
                    <a:pt x="114" y="865"/>
                  </a:lnTo>
                  <a:lnTo>
                    <a:pt x="108" y="867"/>
                  </a:lnTo>
                  <a:lnTo>
                    <a:pt x="103" y="869"/>
                  </a:lnTo>
                  <a:lnTo>
                    <a:pt x="96" y="870"/>
                  </a:lnTo>
                  <a:lnTo>
                    <a:pt x="91" y="870"/>
                  </a:lnTo>
                  <a:close/>
                  <a:moveTo>
                    <a:pt x="30" y="629"/>
                  </a:moveTo>
                  <a:lnTo>
                    <a:pt x="151" y="629"/>
                  </a:lnTo>
                  <a:lnTo>
                    <a:pt x="151" y="690"/>
                  </a:lnTo>
                  <a:lnTo>
                    <a:pt x="30" y="690"/>
                  </a:lnTo>
                  <a:lnTo>
                    <a:pt x="30" y="629"/>
                  </a:lnTo>
                  <a:close/>
                  <a:moveTo>
                    <a:pt x="91" y="300"/>
                  </a:moveTo>
                  <a:lnTo>
                    <a:pt x="100" y="299"/>
                  </a:lnTo>
                  <a:lnTo>
                    <a:pt x="107" y="298"/>
                  </a:lnTo>
                  <a:lnTo>
                    <a:pt x="116" y="296"/>
                  </a:lnTo>
                  <a:lnTo>
                    <a:pt x="123" y="294"/>
                  </a:lnTo>
                  <a:lnTo>
                    <a:pt x="131" y="291"/>
                  </a:lnTo>
                  <a:lnTo>
                    <a:pt x="138" y="286"/>
                  </a:lnTo>
                  <a:lnTo>
                    <a:pt x="145" y="282"/>
                  </a:lnTo>
                  <a:lnTo>
                    <a:pt x="151" y="277"/>
                  </a:lnTo>
                  <a:lnTo>
                    <a:pt x="151" y="599"/>
                  </a:lnTo>
                  <a:lnTo>
                    <a:pt x="30" y="599"/>
                  </a:lnTo>
                  <a:lnTo>
                    <a:pt x="30" y="277"/>
                  </a:lnTo>
                  <a:lnTo>
                    <a:pt x="37" y="282"/>
                  </a:lnTo>
                  <a:lnTo>
                    <a:pt x="43" y="286"/>
                  </a:lnTo>
                  <a:lnTo>
                    <a:pt x="51" y="291"/>
                  </a:lnTo>
                  <a:lnTo>
                    <a:pt x="58" y="294"/>
                  </a:lnTo>
                  <a:lnTo>
                    <a:pt x="65" y="296"/>
                  </a:lnTo>
                  <a:lnTo>
                    <a:pt x="74" y="298"/>
                  </a:lnTo>
                  <a:lnTo>
                    <a:pt x="83" y="299"/>
                  </a:lnTo>
                  <a:lnTo>
                    <a:pt x="91" y="300"/>
                  </a:lnTo>
                  <a:close/>
                  <a:moveTo>
                    <a:pt x="166" y="0"/>
                  </a:moveTo>
                  <a:lnTo>
                    <a:pt x="163" y="0"/>
                  </a:lnTo>
                  <a:lnTo>
                    <a:pt x="159" y="1"/>
                  </a:lnTo>
                  <a:lnTo>
                    <a:pt x="157" y="2"/>
                  </a:lnTo>
                  <a:lnTo>
                    <a:pt x="155" y="4"/>
                  </a:lnTo>
                  <a:lnTo>
                    <a:pt x="153" y="6"/>
                  </a:lnTo>
                  <a:lnTo>
                    <a:pt x="152" y="10"/>
                  </a:lnTo>
                  <a:lnTo>
                    <a:pt x="151" y="12"/>
                  </a:lnTo>
                  <a:lnTo>
                    <a:pt x="151" y="15"/>
                  </a:lnTo>
                  <a:lnTo>
                    <a:pt x="151" y="209"/>
                  </a:lnTo>
                  <a:lnTo>
                    <a:pt x="150" y="216"/>
                  </a:lnTo>
                  <a:lnTo>
                    <a:pt x="150" y="222"/>
                  </a:lnTo>
                  <a:lnTo>
                    <a:pt x="148" y="227"/>
                  </a:lnTo>
                  <a:lnTo>
                    <a:pt x="146" y="233"/>
                  </a:lnTo>
                  <a:lnTo>
                    <a:pt x="143" y="238"/>
                  </a:lnTo>
                  <a:lnTo>
                    <a:pt x="140" y="244"/>
                  </a:lnTo>
                  <a:lnTo>
                    <a:pt x="137" y="248"/>
                  </a:lnTo>
                  <a:lnTo>
                    <a:pt x="133" y="252"/>
                  </a:lnTo>
                  <a:lnTo>
                    <a:pt x="129" y="256"/>
                  </a:lnTo>
                  <a:lnTo>
                    <a:pt x="124" y="260"/>
                  </a:lnTo>
                  <a:lnTo>
                    <a:pt x="119" y="263"/>
                  </a:lnTo>
                  <a:lnTo>
                    <a:pt x="114" y="265"/>
                  </a:lnTo>
                  <a:lnTo>
                    <a:pt x="108" y="267"/>
                  </a:lnTo>
                  <a:lnTo>
                    <a:pt x="103" y="268"/>
                  </a:lnTo>
                  <a:lnTo>
                    <a:pt x="96" y="269"/>
                  </a:lnTo>
                  <a:lnTo>
                    <a:pt x="91" y="270"/>
                  </a:lnTo>
                  <a:lnTo>
                    <a:pt x="85" y="269"/>
                  </a:lnTo>
                  <a:lnTo>
                    <a:pt x="78" y="268"/>
                  </a:lnTo>
                  <a:lnTo>
                    <a:pt x="73" y="267"/>
                  </a:lnTo>
                  <a:lnTo>
                    <a:pt x="68" y="265"/>
                  </a:lnTo>
                  <a:lnTo>
                    <a:pt x="62" y="263"/>
                  </a:lnTo>
                  <a:lnTo>
                    <a:pt x="57" y="260"/>
                  </a:lnTo>
                  <a:lnTo>
                    <a:pt x="53" y="256"/>
                  </a:lnTo>
                  <a:lnTo>
                    <a:pt x="48" y="252"/>
                  </a:lnTo>
                  <a:lnTo>
                    <a:pt x="44" y="248"/>
                  </a:lnTo>
                  <a:lnTo>
                    <a:pt x="41" y="244"/>
                  </a:lnTo>
                  <a:lnTo>
                    <a:pt x="38" y="238"/>
                  </a:lnTo>
                  <a:lnTo>
                    <a:pt x="36" y="233"/>
                  </a:lnTo>
                  <a:lnTo>
                    <a:pt x="33" y="227"/>
                  </a:lnTo>
                  <a:lnTo>
                    <a:pt x="32" y="222"/>
                  </a:lnTo>
                  <a:lnTo>
                    <a:pt x="31" y="216"/>
                  </a:lnTo>
                  <a:lnTo>
                    <a:pt x="30" y="209"/>
                  </a:lnTo>
                  <a:lnTo>
                    <a:pt x="30" y="15"/>
                  </a:lnTo>
                  <a:lnTo>
                    <a:pt x="30" y="12"/>
                  </a:lnTo>
                  <a:lnTo>
                    <a:pt x="29" y="10"/>
                  </a:lnTo>
                  <a:lnTo>
                    <a:pt x="28" y="6"/>
                  </a:lnTo>
                  <a:lnTo>
                    <a:pt x="26" y="4"/>
                  </a:lnTo>
                  <a:lnTo>
                    <a:pt x="24" y="2"/>
                  </a:lnTo>
                  <a:lnTo>
                    <a:pt x="22" y="1"/>
                  </a:lnTo>
                  <a:lnTo>
                    <a:pt x="18" y="0"/>
                  </a:lnTo>
                  <a:lnTo>
                    <a:pt x="15" y="0"/>
                  </a:lnTo>
                  <a:lnTo>
                    <a:pt x="13" y="0"/>
                  </a:lnTo>
                  <a:lnTo>
                    <a:pt x="10" y="1"/>
                  </a:lnTo>
                  <a:lnTo>
                    <a:pt x="8" y="2"/>
                  </a:lnTo>
                  <a:lnTo>
                    <a:pt x="5" y="4"/>
                  </a:lnTo>
                  <a:lnTo>
                    <a:pt x="3" y="6"/>
                  </a:lnTo>
                  <a:lnTo>
                    <a:pt x="1" y="10"/>
                  </a:lnTo>
                  <a:lnTo>
                    <a:pt x="1" y="12"/>
                  </a:lnTo>
                  <a:lnTo>
                    <a:pt x="0" y="15"/>
                  </a:lnTo>
                  <a:lnTo>
                    <a:pt x="0" y="810"/>
                  </a:lnTo>
                  <a:lnTo>
                    <a:pt x="1" y="818"/>
                  </a:lnTo>
                  <a:lnTo>
                    <a:pt x="2" y="828"/>
                  </a:lnTo>
                  <a:lnTo>
                    <a:pt x="5" y="836"/>
                  </a:lnTo>
                  <a:lnTo>
                    <a:pt x="8" y="845"/>
                  </a:lnTo>
                  <a:lnTo>
                    <a:pt x="12" y="852"/>
                  </a:lnTo>
                  <a:lnTo>
                    <a:pt x="16" y="860"/>
                  </a:lnTo>
                  <a:lnTo>
                    <a:pt x="22" y="866"/>
                  </a:lnTo>
                  <a:lnTo>
                    <a:pt x="27" y="873"/>
                  </a:lnTo>
                  <a:lnTo>
                    <a:pt x="33" y="879"/>
                  </a:lnTo>
                  <a:lnTo>
                    <a:pt x="41" y="885"/>
                  </a:lnTo>
                  <a:lnTo>
                    <a:pt x="47" y="889"/>
                  </a:lnTo>
                  <a:lnTo>
                    <a:pt x="56" y="893"/>
                  </a:lnTo>
                  <a:lnTo>
                    <a:pt x="64" y="895"/>
                  </a:lnTo>
                  <a:lnTo>
                    <a:pt x="73" y="897"/>
                  </a:lnTo>
                  <a:lnTo>
                    <a:pt x="81" y="899"/>
                  </a:lnTo>
                  <a:lnTo>
                    <a:pt x="91" y="899"/>
                  </a:lnTo>
                  <a:lnTo>
                    <a:pt x="100" y="899"/>
                  </a:lnTo>
                  <a:lnTo>
                    <a:pt x="109" y="897"/>
                  </a:lnTo>
                  <a:lnTo>
                    <a:pt x="118" y="895"/>
                  </a:lnTo>
                  <a:lnTo>
                    <a:pt x="125" y="893"/>
                  </a:lnTo>
                  <a:lnTo>
                    <a:pt x="134" y="889"/>
                  </a:lnTo>
                  <a:lnTo>
                    <a:pt x="141" y="885"/>
                  </a:lnTo>
                  <a:lnTo>
                    <a:pt x="148" y="879"/>
                  </a:lnTo>
                  <a:lnTo>
                    <a:pt x="154" y="873"/>
                  </a:lnTo>
                  <a:lnTo>
                    <a:pt x="161" y="866"/>
                  </a:lnTo>
                  <a:lnTo>
                    <a:pt x="165" y="860"/>
                  </a:lnTo>
                  <a:lnTo>
                    <a:pt x="170" y="852"/>
                  </a:lnTo>
                  <a:lnTo>
                    <a:pt x="173" y="845"/>
                  </a:lnTo>
                  <a:lnTo>
                    <a:pt x="177" y="836"/>
                  </a:lnTo>
                  <a:lnTo>
                    <a:pt x="179" y="828"/>
                  </a:lnTo>
                  <a:lnTo>
                    <a:pt x="180" y="819"/>
                  </a:lnTo>
                  <a:lnTo>
                    <a:pt x="181" y="810"/>
                  </a:lnTo>
                  <a:lnTo>
                    <a:pt x="181" y="15"/>
                  </a:lnTo>
                  <a:lnTo>
                    <a:pt x="181" y="12"/>
                  </a:lnTo>
                  <a:lnTo>
                    <a:pt x="180" y="10"/>
                  </a:lnTo>
                  <a:lnTo>
                    <a:pt x="178" y="6"/>
                  </a:lnTo>
                  <a:lnTo>
                    <a:pt x="177" y="4"/>
                  </a:lnTo>
                  <a:lnTo>
                    <a:pt x="174" y="2"/>
                  </a:lnTo>
                  <a:lnTo>
                    <a:pt x="171" y="1"/>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20">
              <a:extLst>
                <a:ext uri="{FF2B5EF4-FFF2-40B4-BE49-F238E27FC236}">
                  <a16:creationId xmlns:a16="http://schemas.microsoft.com/office/drawing/2014/main" id="{974CCC14-E25D-4E6D-A9E2-A650A67F4D92}"/>
                </a:ext>
              </a:extLst>
            </p:cNvPr>
            <p:cNvSpPr>
              <a:spLocks/>
            </p:cNvSpPr>
            <p:nvPr/>
          </p:nvSpPr>
          <p:spPr bwMode="auto">
            <a:xfrm>
              <a:off x="8970963" y="1933575"/>
              <a:ext cx="9525" cy="57150"/>
            </a:xfrm>
            <a:custGeom>
              <a:avLst/>
              <a:gdLst>
                <a:gd name="T0" fmla="*/ 15 w 30"/>
                <a:gd name="T1" fmla="*/ 179 h 179"/>
                <a:gd name="T2" fmla="*/ 17 w 30"/>
                <a:gd name="T3" fmla="*/ 179 h 179"/>
                <a:gd name="T4" fmla="*/ 20 w 30"/>
                <a:gd name="T5" fmla="*/ 178 h 179"/>
                <a:gd name="T6" fmla="*/ 23 w 30"/>
                <a:gd name="T7" fmla="*/ 177 h 179"/>
                <a:gd name="T8" fmla="*/ 26 w 30"/>
                <a:gd name="T9" fmla="*/ 175 h 179"/>
                <a:gd name="T10" fmla="*/ 27 w 30"/>
                <a:gd name="T11" fmla="*/ 173 h 179"/>
                <a:gd name="T12" fmla="*/ 29 w 30"/>
                <a:gd name="T13" fmla="*/ 171 h 179"/>
                <a:gd name="T14" fmla="*/ 29 w 30"/>
                <a:gd name="T15" fmla="*/ 168 h 179"/>
                <a:gd name="T16" fmla="*/ 30 w 30"/>
                <a:gd name="T17" fmla="*/ 164 h 179"/>
                <a:gd name="T18" fmla="*/ 30 w 30"/>
                <a:gd name="T19" fmla="*/ 15 h 179"/>
                <a:gd name="T20" fmla="*/ 29 w 30"/>
                <a:gd name="T21" fmla="*/ 12 h 179"/>
                <a:gd name="T22" fmla="*/ 29 w 30"/>
                <a:gd name="T23" fmla="*/ 9 h 179"/>
                <a:gd name="T24" fmla="*/ 27 w 30"/>
                <a:gd name="T25" fmla="*/ 6 h 179"/>
                <a:gd name="T26" fmla="*/ 26 w 30"/>
                <a:gd name="T27" fmla="*/ 4 h 179"/>
                <a:gd name="T28" fmla="*/ 23 w 30"/>
                <a:gd name="T29" fmla="*/ 2 h 179"/>
                <a:gd name="T30" fmla="*/ 20 w 30"/>
                <a:gd name="T31" fmla="*/ 1 h 179"/>
                <a:gd name="T32" fmla="*/ 17 w 30"/>
                <a:gd name="T33" fmla="*/ 0 h 179"/>
                <a:gd name="T34" fmla="*/ 15 w 30"/>
                <a:gd name="T35" fmla="*/ 0 h 179"/>
                <a:gd name="T36" fmla="*/ 12 w 30"/>
                <a:gd name="T37" fmla="*/ 0 h 179"/>
                <a:gd name="T38" fmla="*/ 9 w 30"/>
                <a:gd name="T39" fmla="*/ 1 h 179"/>
                <a:gd name="T40" fmla="*/ 7 w 30"/>
                <a:gd name="T41" fmla="*/ 2 h 179"/>
                <a:gd name="T42" fmla="*/ 4 w 30"/>
                <a:gd name="T43" fmla="*/ 4 h 179"/>
                <a:gd name="T44" fmla="*/ 2 w 30"/>
                <a:gd name="T45" fmla="*/ 6 h 179"/>
                <a:gd name="T46" fmla="*/ 1 w 30"/>
                <a:gd name="T47" fmla="*/ 9 h 179"/>
                <a:gd name="T48" fmla="*/ 0 w 30"/>
                <a:gd name="T49" fmla="*/ 12 h 179"/>
                <a:gd name="T50" fmla="*/ 0 w 30"/>
                <a:gd name="T51" fmla="*/ 15 h 179"/>
                <a:gd name="T52" fmla="*/ 0 w 30"/>
                <a:gd name="T53" fmla="*/ 164 h 179"/>
                <a:gd name="T54" fmla="*/ 0 w 30"/>
                <a:gd name="T55" fmla="*/ 168 h 179"/>
                <a:gd name="T56" fmla="*/ 1 w 30"/>
                <a:gd name="T57" fmla="*/ 171 h 179"/>
                <a:gd name="T58" fmla="*/ 2 w 30"/>
                <a:gd name="T59" fmla="*/ 173 h 179"/>
                <a:gd name="T60" fmla="*/ 4 w 30"/>
                <a:gd name="T61" fmla="*/ 175 h 179"/>
                <a:gd name="T62" fmla="*/ 7 w 30"/>
                <a:gd name="T63" fmla="*/ 177 h 179"/>
                <a:gd name="T64" fmla="*/ 9 w 30"/>
                <a:gd name="T65" fmla="*/ 178 h 179"/>
                <a:gd name="T66" fmla="*/ 12 w 30"/>
                <a:gd name="T67" fmla="*/ 179 h 179"/>
                <a:gd name="T68" fmla="*/ 15 w 30"/>
                <a:gd name="T69" fmla="*/ 179 h 179"/>
                <a:gd name="T70" fmla="*/ 15 w 30"/>
                <a:gd name="T7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79">
                  <a:moveTo>
                    <a:pt x="15" y="179"/>
                  </a:moveTo>
                  <a:lnTo>
                    <a:pt x="17" y="179"/>
                  </a:lnTo>
                  <a:lnTo>
                    <a:pt x="20" y="178"/>
                  </a:lnTo>
                  <a:lnTo>
                    <a:pt x="23" y="177"/>
                  </a:lnTo>
                  <a:lnTo>
                    <a:pt x="26" y="175"/>
                  </a:lnTo>
                  <a:lnTo>
                    <a:pt x="27" y="173"/>
                  </a:lnTo>
                  <a:lnTo>
                    <a:pt x="29" y="171"/>
                  </a:lnTo>
                  <a:lnTo>
                    <a:pt x="29" y="168"/>
                  </a:lnTo>
                  <a:lnTo>
                    <a:pt x="30" y="164"/>
                  </a:lnTo>
                  <a:lnTo>
                    <a:pt x="30" y="15"/>
                  </a:lnTo>
                  <a:lnTo>
                    <a:pt x="29" y="12"/>
                  </a:lnTo>
                  <a:lnTo>
                    <a:pt x="29" y="9"/>
                  </a:lnTo>
                  <a:lnTo>
                    <a:pt x="27" y="6"/>
                  </a:lnTo>
                  <a:lnTo>
                    <a:pt x="26" y="4"/>
                  </a:lnTo>
                  <a:lnTo>
                    <a:pt x="23" y="2"/>
                  </a:lnTo>
                  <a:lnTo>
                    <a:pt x="20" y="1"/>
                  </a:lnTo>
                  <a:lnTo>
                    <a:pt x="17" y="0"/>
                  </a:lnTo>
                  <a:lnTo>
                    <a:pt x="15" y="0"/>
                  </a:lnTo>
                  <a:lnTo>
                    <a:pt x="12" y="0"/>
                  </a:lnTo>
                  <a:lnTo>
                    <a:pt x="9" y="1"/>
                  </a:lnTo>
                  <a:lnTo>
                    <a:pt x="7" y="2"/>
                  </a:lnTo>
                  <a:lnTo>
                    <a:pt x="4" y="4"/>
                  </a:lnTo>
                  <a:lnTo>
                    <a:pt x="2" y="6"/>
                  </a:lnTo>
                  <a:lnTo>
                    <a:pt x="1" y="9"/>
                  </a:lnTo>
                  <a:lnTo>
                    <a:pt x="0" y="12"/>
                  </a:lnTo>
                  <a:lnTo>
                    <a:pt x="0" y="15"/>
                  </a:lnTo>
                  <a:lnTo>
                    <a:pt x="0" y="164"/>
                  </a:lnTo>
                  <a:lnTo>
                    <a:pt x="0" y="168"/>
                  </a:lnTo>
                  <a:lnTo>
                    <a:pt x="1" y="171"/>
                  </a:lnTo>
                  <a:lnTo>
                    <a:pt x="2" y="173"/>
                  </a:lnTo>
                  <a:lnTo>
                    <a:pt x="4" y="175"/>
                  </a:lnTo>
                  <a:lnTo>
                    <a:pt x="7" y="177"/>
                  </a:lnTo>
                  <a:lnTo>
                    <a:pt x="9" y="178"/>
                  </a:lnTo>
                  <a:lnTo>
                    <a:pt x="12" y="179"/>
                  </a:lnTo>
                  <a:lnTo>
                    <a:pt x="15" y="179"/>
                  </a:lnTo>
                  <a:lnTo>
                    <a:pt x="15"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295">
            <a:extLst>
              <a:ext uri="{FF2B5EF4-FFF2-40B4-BE49-F238E27FC236}">
                <a16:creationId xmlns:a16="http://schemas.microsoft.com/office/drawing/2014/main" id="{07759DD8-C1DE-4E9A-B519-E3DD112400B0}"/>
              </a:ext>
            </a:extLst>
          </p:cNvPr>
          <p:cNvSpPr>
            <a:spLocks noEditPoints="1"/>
          </p:cNvSpPr>
          <p:nvPr/>
        </p:nvSpPr>
        <p:spPr bwMode="auto">
          <a:xfrm>
            <a:off x="4470042" y="1577139"/>
            <a:ext cx="380334" cy="378221"/>
          </a:xfrm>
          <a:custGeom>
            <a:avLst/>
            <a:gdLst>
              <a:gd name="T0" fmla="*/ 35 w 896"/>
              <a:gd name="T1" fmla="*/ 256 h 896"/>
              <a:gd name="T2" fmla="*/ 58 w 896"/>
              <a:gd name="T3" fmla="*/ 190 h 896"/>
              <a:gd name="T4" fmla="*/ 94 w 896"/>
              <a:gd name="T5" fmla="*/ 132 h 896"/>
              <a:gd name="T6" fmla="*/ 143 w 896"/>
              <a:gd name="T7" fmla="*/ 85 h 896"/>
              <a:gd name="T8" fmla="*/ 203 w 896"/>
              <a:gd name="T9" fmla="*/ 51 h 896"/>
              <a:gd name="T10" fmla="*/ 271 w 896"/>
              <a:gd name="T11" fmla="*/ 33 h 896"/>
              <a:gd name="T12" fmla="*/ 342 w 896"/>
              <a:gd name="T13" fmla="*/ 31 h 896"/>
              <a:gd name="T14" fmla="*/ 411 w 896"/>
              <a:gd name="T15" fmla="*/ 47 h 896"/>
              <a:gd name="T16" fmla="*/ 472 w 896"/>
              <a:gd name="T17" fmla="*/ 78 h 896"/>
              <a:gd name="T18" fmla="*/ 523 w 896"/>
              <a:gd name="T19" fmla="*/ 123 h 896"/>
              <a:gd name="T20" fmla="*/ 563 w 896"/>
              <a:gd name="T21" fmla="*/ 178 h 896"/>
              <a:gd name="T22" fmla="*/ 588 w 896"/>
              <a:gd name="T23" fmla="*/ 242 h 896"/>
              <a:gd name="T24" fmla="*/ 597 w 896"/>
              <a:gd name="T25" fmla="*/ 313 h 896"/>
              <a:gd name="T26" fmla="*/ 588 w 896"/>
              <a:gd name="T27" fmla="*/ 384 h 896"/>
              <a:gd name="T28" fmla="*/ 563 w 896"/>
              <a:gd name="T29" fmla="*/ 448 h 896"/>
              <a:gd name="T30" fmla="*/ 523 w 896"/>
              <a:gd name="T31" fmla="*/ 503 h 896"/>
              <a:gd name="T32" fmla="*/ 472 w 896"/>
              <a:gd name="T33" fmla="*/ 548 h 896"/>
              <a:gd name="T34" fmla="*/ 411 w 896"/>
              <a:gd name="T35" fmla="*/ 579 h 896"/>
              <a:gd name="T36" fmla="*/ 342 w 896"/>
              <a:gd name="T37" fmla="*/ 595 h 896"/>
              <a:gd name="T38" fmla="*/ 271 w 896"/>
              <a:gd name="T39" fmla="*/ 593 h 896"/>
              <a:gd name="T40" fmla="*/ 203 w 896"/>
              <a:gd name="T41" fmla="*/ 575 h 896"/>
              <a:gd name="T42" fmla="*/ 143 w 896"/>
              <a:gd name="T43" fmla="*/ 541 h 896"/>
              <a:gd name="T44" fmla="*/ 94 w 896"/>
              <a:gd name="T45" fmla="*/ 494 h 896"/>
              <a:gd name="T46" fmla="*/ 58 w 896"/>
              <a:gd name="T47" fmla="*/ 436 h 896"/>
              <a:gd name="T48" fmla="*/ 35 w 896"/>
              <a:gd name="T49" fmla="*/ 370 h 896"/>
              <a:gd name="T50" fmla="*/ 892 w 896"/>
              <a:gd name="T51" fmla="*/ 870 h 896"/>
              <a:gd name="T52" fmla="*/ 580 w 896"/>
              <a:gd name="T53" fmla="*/ 479 h 896"/>
              <a:gd name="T54" fmla="*/ 611 w 896"/>
              <a:gd name="T55" fmla="*/ 415 h 896"/>
              <a:gd name="T56" fmla="*/ 626 w 896"/>
              <a:gd name="T57" fmla="*/ 343 h 896"/>
              <a:gd name="T58" fmla="*/ 624 w 896"/>
              <a:gd name="T59" fmla="*/ 265 h 896"/>
              <a:gd name="T60" fmla="*/ 602 w 896"/>
              <a:gd name="T61" fmla="*/ 191 h 896"/>
              <a:gd name="T62" fmla="*/ 565 w 896"/>
              <a:gd name="T63" fmla="*/ 125 h 896"/>
              <a:gd name="T64" fmla="*/ 513 w 896"/>
              <a:gd name="T65" fmla="*/ 71 h 896"/>
              <a:gd name="T66" fmla="*/ 449 w 896"/>
              <a:gd name="T67" fmla="*/ 31 h 896"/>
              <a:gd name="T68" fmla="*/ 376 w 896"/>
              <a:gd name="T69" fmla="*/ 6 h 896"/>
              <a:gd name="T70" fmla="*/ 297 w 896"/>
              <a:gd name="T71" fmla="*/ 0 h 896"/>
              <a:gd name="T72" fmla="*/ 220 w 896"/>
              <a:gd name="T73" fmla="*/ 14 h 896"/>
              <a:gd name="T74" fmla="*/ 151 w 896"/>
              <a:gd name="T75" fmla="*/ 45 h 896"/>
              <a:gd name="T76" fmla="*/ 92 w 896"/>
              <a:gd name="T77" fmla="*/ 92 h 896"/>
              <a:gd name="T78" fmla="*/ 45 w 896"/>
              <a:gd name="T79" fmla="*/ 150 h 896"/>
              <a:gd name="T80" fmla="*/ 14 w 896"/>
              <a:gd name="T81" fmla="*/ 220 h 896"/>
              <a:gd name="T82" fmla="*/ 0 w 896"/>
              <a:gd name="T83" fmla="*/ 297 h 896"/>
              <a:gd name="T84" fmla="*/ 6 w 896"/>
              <a:gd name="T85" fmla="*/ 376 h 896"/>
              <a:gd name="T86" fmla="*/ 31 w 896"/>
              <a:gd name="T87" fmla="*/ 449 h 896"/>
              <a:gd name="T88" fmla="*/ 72 w 896"/>
              <a:gd name="T89" fmla="*/ 512 h 896"/>
              <a:gd name="T90" fmla="*/ 126 w 896"/>
              <a:gd name="T91" fmla="*/ 564 h 896"/>
              <a:gd name="T92" fmla="*/ 191 w 896"/>
              <a:gd name="T93" fmla="*/ 602 h 896"/>
              <a:gd name="T94" fmla="*/ 265 w 896"/>
              <a:gd name="T95" fmla="*/ 623 h 896"/>
              <a:gd name="T96" fmla="*/ 343 w 896"/>
              <a:gd name="T97" fmla="*/ 625 h 896"/>
              <a:gd name="T98" fmla="*/ 415 w 896"/>
              <a:gd name="T99" fmla="*/ 609 h 896"/>
              <a:gd name="T100" fmla="*/ 479 w 896"/>
              <a:gd name="T101" fmla="*/ 579 h 896"/>
              <a:gd name="T102" fmla="*/ 871 w 896"/>
              <a:gd name="T103" fmla="*/ 891 h 896"/>
              <a:gd name="T104" fmla="*/ 885 w 896"/>
              <a:gd name="T105" fmla="*/ 896 h 896"/>
              <a:gd name="T106" fmla="*/ 895 w 896"/>
              <a:gd name="T107" fmla="*/ 886 h 896"/>
              <a:gd name="T108" fmla="*/ 894 w 896"/>
              <a:gd name="T109" fmla="*/ 87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6" h="896">
                <a:moveTo>
                  <a:pt x="30" y="313"/>
                </a:moveTo>
                <a:lnTo>
                  <a:pt x="30" y="298"/>
                </a:lnTo>
                <a:lnTo>
                  <a:pt x="31" y="284"/>
                </a:lnTo>
                <a:lnTo>
                  <a:pt x="33" y="270"/>
                </a:lnTo>
                <a:lnTo>
                  <a:pt x="35" y="256"/>
                </a:lnTo>
                <a:lnTo>
                  <a:pt x="38" y="242"/>
                </a:lnTo>
                <a:lnTo>
                  <a:pt x="43" y="228"/>
                </a:lnTo>
                <a:lnTo>
                  <a:pt x="47" y="216"/>
                </a:lnTo>
                <a:lnTo>
                  <a:pt x="51" y="203"/>
                </a:lnTo>
                <a:lnTo>
                  <a:pt x="58" y="190"/>
                </a:lnTo>
                <a:lnTo>
                  <a:pt x="64" y="178"/>
                </a:lnTo>
                <a:lnTo>
                  <a:pt x="71" y="165"/>
                </a:lnTo>
                <a:lnTo>
                  <a:pt x="78" y="155"/>
                </a:lnTo>
                <a:lnTo>
                  <a:pt x="86" y="143"/>
                </a:lnTo>
                <a:lnTo>
                  <a:pt x="94" y="132"/>
                </a:lnTo>
                <a:lnTo>
                  <a:pt x="104" y="123"/>
                </a:lnTo>
                <a:lnTo>
                  <a:pt x="112" y="112"/>
                </a:lnTo>
                <a:lnTo>
                  <a:pt x="123" y="103"/>
                </a:lnTo>
                <a:lnTo>
                  <a:pt x="133" y="94"/>
                </a:lnTo>
                <a:lnTo>
                  <a:pt x="143" y="85"/>
                </a:lnTo>
                <a:lnTo>
                  <a:pt x="155" y="78"/>
                </a:lnTo>
                <a:lnTo>
                  <a:pt x="166" y="70"/>
                </a:lnTo>
                <a:lnTo>
                  <a:pt x="179" y="64"/>
                </a:lnTo>
                <a:lnTo>
                  <a:pt x="190" y="57"/>
                </a:lnTo>
                <a:lnTo>
                  <a:pt x="203" y="51"/>
                </a:lnTo>
                <a:lnTo>
                  <a:pt x="216" y="47"/>
                </a:lnTo>
                <a:lnTo>
                  <a:pt x="229" y="41"/>
                </a:lnTo>
                <a:lnTo>
                  <a:pt x="243" y="38"/>
                </a:lnTo>
                <a:lnTo>
                  <a:pt x="257" y="35"/>
                </a:lnTo>
                <a:lnTo>
                  <a:pt x="271" y="33"/>
                </a:lnTo>
                <a:lnTo>
                  <a:pt x="284" y="31"/>
                </a:lnTo>
                <a:lnTo>
                  <a:pt x="298" y="30"/>
                </a:lnTo>
                <a:lnTo>
                  <a:pt x="313" y="29"/>
                </a:lnTo>
                <a:lnTo>
                  <a:pt x="328" y="30"/>
                </a:lnTo>
                <a:lnTo>
                  <a:pt x="342" y="31"/>
                </a:lnTo>
                <a:lnTo>
                  <a:pt x="356" y="33"/>
                </a:lnTo>
                <a:lnTo>
                  <a:pt x="370" y="35"/>
                </a:lnTo>
                <a:lnTo>
                  <a:pt x="384" y="38"/>
                </a:lnTo>
                <a:lnTo>
                  <a:pt x="398" y="41"/>
                </a:lnTo>
                <a:lnTo>
                  <a:pt x="411" y="47"/>
                </a:lnTo>
                <a:lnTo>
                  <a:pt x="424" y="51"/>
                </a:lnTo>
                <a:lnTo>
                  <a:pt x="436" y="57"/>
                </a:lnTo>
                <a:lnTo>
                  <a:pt x="448" y="64"/>
                </a:lnTo>
                <a:lnTo>
                  <a:pt x="461" y="70"/>
                </a:lnTo>
                <a:lnTo>
                  <a:pt x="472" y="78"/>
                </a:lnTo>
                <a:lnTo>
                  <a:pt x="483" y="85"/>
                </a:lnTo>
                <a:lnTo>
                  <a:pt x="494" y="94"/>
                </a:lnTo>
                <a:lnTo>
                  <a:pt x="504" y="102"/>
                </a:lnTo>
                <a:lnTo>
                  <a:pt x="514" y="112"/>
                </a:lnTo>
                <a:lnTo>
                  <a:pt x="523" y="123"/>
                </a:lnTo>
                <a:lnTo>
                  <a:pt x="533" y="132"/>
                </a:lnTo>
                <a:lnTo>
                  <a:pt x="541" y="143"/>
                </a:lnTo>
                <a:lnTo>
                  <a:pt x="549" y="155"/>
                </a:lnTo>
                <a:lnTo>
                  <a:pt x="556" y="165"/>
                </a:lnTo>
                <a:lnTo>
                  <a:pt x="563" y="178"/>
                </a:lnTo>
                <a:lnTo>
                  <a:pt x="569" y="190"/>
                </a:lnTo>
                <a:lnTo>
                  <a:pt x="575" y="203"/>
                </a:lnTo>
                <a:lnTo>
                  <a:pt x="580" y="216"/>
                </a:lnTo>
                <a:lnTo>
                  <a:pt x="585" y="228"/>
                </a:lnTo>
                <a:lnTo>
                  <a:pt x="588" y="242"/>
                </a:lnTo>
                <a:lnTo>
                  <a:pt x="591" y="256"/>
                </a:lnTo>
                <a:lnTo>
                  <a:pt x="594" y="270"/>
                </a:lnTo>
                <a:lnTo>
                  <a:pt x="596" y="284"/>
                </a:lnTo>
                <a:lnTo>
                  <a:pt x="597" y="298"/>
                </a:lnTo>
                <a:lnTo>
                  <a:pt x="597" y="313"/>
                </a:lnTo>
                <a:lnTo>
                  <a:pt x="597" y="328"/>
                </a:lnTo>
                <a:lnTo>
                  <a:pt x="596" y="342"/>
                </a:lnTo>
                <a:lnTo>
                  <a:pt x="594" y="356"/>
                </a:lnTo>
                <a:lnTo>
                  <a:pt x="591" y="370"/>
                </a:lnTo>
                <a:lnTo>
                  <a:pt x="588" y="384"/>
                </a:lnTo>
                <a:lnTo>
                  <a:pt x="585" y="397"/>
                </a:lnTo>
                <a:lnTo>
                  <a:pt x="580" y="410"/>
                </a:lnTo>
                <a:lnTo>
                  <a:pt x="575" y="423"/>
                </a:lnTo>
                <a:lnTo>
                  <a:pt x="569" y="436"/>
                </a:lnTo>
                <a:lnTo>
                  <a:pt x="563" y="448"/>
                </a:lnTo>
                <a:lnTo>
                  <a:pt x="556" y="459"/>
                </a:lnTo>
                <a:lnTo>
                  <a:pt x="549" y="471"/>
                </a:lnTo>
                <a:lnTo>
                  <a:pt x="541" y="483"/>
                </a:lnTo>
                <a:lnTo>
                  <a:pt x="533" y="494"/>
                </a:lnTo>
                <a:lnTo>
                  <a:pt x="523" y="503"/>
                </a:lnTo>
                <a:lnTo>
                  <a:pt x="514" y="514"/>
                </a:lnTo>
                <a:lnTo>
                  <a:pt x="504" y="523"/>
                </a:lnTo>
                <a:lnTo>
                  <a:pt x="494" y="532"/>
                </a:lnTo>
                <a:lnTo>
                  <a:pt x="483" y="541"/>
                </a:lnTo>
                <a:lnTo>
                  <a:pt x="472" y="548"/>
                </a:lnTo>
                <a:lnTo>
                  <a:pt x="461" y="556"/>
                </a:lnTo>
                <a:lnTo>
                  <a:pt x="448" y="562"/>
                </a:lnTo>
                <a:lnTo>
                  <a:pt x="436" y="569"/>
                </a:lnTo>
                <a:lnTo>
                  <a:pt x="424" y="575"/>
                </a:lnTo>
                <a:lnTo>
                  <a:pt x="411" y="579"/>
                </a:lnTo>
                <a:lnTo>
                  <a:pt x="398" y="583"/>
                </a:lnTo>
                <a:lnTo>
                  <a:pt x="384" y="588"/>
                </a:lnTo>
                <a:lnTo>
                  <a:pt x="370" y="591"/>
                </a:lnTo>
                <a:lnTo>
                  <a:pt x="356" y="593"/>
                </a:lnTo>
                <a:lnTo>
                  <a:pt x="342" y="595"/>
                </a:lnTo>
                <a:lnTo>
                  <a:pt x="328" y="596"/>
                </a:lnTo>
                <a:lnTo>
                  <a:pt x="313" y="596"/>
                </a:lnTo>
                <a:lnTo>
                  <a:pt x="298" y="596"/>
                </a:lnTo>
                <a:lnTo>
                  <a:pt x="284" y="595"/>
                </a:lnTo>
                <a:lnTo>
                  <a:pt x="271" y="593"/>
                </a:lnTo>
                <a:lnTo>
                  <a:pt x="257" y="591"/>
                </a:lnTo>
                <a:lnTo>
                  <a:pt x="243" y="588"/>
                </a:lnTo>
                <a:lnTo>
                  <a:pt x="229" y="583"/>
                </a:lnTo>
                <a:lnTo>
                  <a:pt x="216" y="579"/>
                </a:lnTo>
                <a:lnTo>
                  <a:pt x="203" y="575"/>
                </a:lnTo>
                <a:lnTo>
                  <a:pt x="190" y="569"/>
                </a:lnTo>
                <a:lnTo>
                  <a:pt x="179" y="562"/>
                </a:lnTo>
                <a:lnTo>
                  <a:pt x="166" y="556"/>
                </a:lnTo>
                <a:lnTo>
                  <a:pt x="155" y="548"/>
                </a:lnTo>
                <a:lnTo>
                  <a:pt x="143" y="541"/>
                </a:lnTo>
                <a:lnTo>
                  <a:pt x="133" y="532"/>
                </a:lnTo>
                <a:lnTo>
                  <a:pt x="123" y="523"/>
                </a:lnTo>
                <a:lnTo>
                  <a:pt x="112" y="514"/>
                </a:lnTo>
                <a:lnTo>
                  <a:pt x="104" y="503"/>
                </a:lnTo>
                <a:lnTo>
                  <a:pt x="94" y="494"/>
                </a:lnTo>
                <a:lnTo>
                  <a:pt x="86" y="483"/>
                </a:lnTo>
                <a:lnTo>
                  <a:pt x="78" y="471"/>
                </a:lnTo>
                <a:lnTo>
                  <a:pt x="71" y="459"/>
                </a:lnTo>
                <a:lnTo>
                  <a:pt x="64" y="448"/>
                </a:lnTo>
                <a:lnTo>
                  <a:pt x="58" y="436"/>
                </a:lnTo>
                <a:lnTo>
                  <a:pt x="51" y="423"/>
                </a:lnTo>
                <a:lnTo>
                  <a:pt x="47" y="410"/>
                </a:lnTo>
                <a:lnTo>
                  <a:pt x="43" y="397"/>
                </a:lnTo>
                <a:lnTo>
                  <a:pt x="38" y="384"/>
                </a:lnTo>
                <a:lnTo>
                  <a:pt x="35" y="370"/>
                </a:lnTo>
                <a:lnTo>
                  <a:pt x="33" y="356"/>
                </a:lnTo>
                <a:lnTo>
                  <a:pt x="31" y="342"/>
                </a:lnTo>
                <a:lnTo>
                  <a:pt x="30" y="328"/>
                </a:lnTo>
                <a:lnTo>
                  <a:pt x="30" y="313"/>
                </a:lnTo>
                <a:close/>
                <a:moveTo>
                  <a:pt x="892" y="870"/>
                </a:moveTo>
                <a:lnTo>
                  <a:pt x="545" y="524"/>
                </a:lnTo>
                <a:lnTo>
                  <a:pt x="554" y="513"/>
                </a:lnTo>
                <a:lnTo>
                  <a:pt x="564" y="502"/>
                </a:lnTo>
                <a:lnTo>
                  <a:pt x="571" y="490"/>
                </a:lnTo>
                <a:lnTo>
                  <a:pt x="580" y="479"/>
                </a:lnTo>
                <a:lnTo>
                  <a:pt x="587" y="466"/>
                </a:lnTo>
                <a:lnTo>
                  <a:pt x="594" y="454"/>
                </a:lnTo>
                <a:lnTo>
                  <a:pt x="600" y="441"/>
                </a:lnTo>
                <a:lnTo>
                  <a:pt x="605" y="427"/>
                </a:lnTo>
                <a:lnTo>
                  <a:pt x="611" y="415"/>
                </a:lnTo>
                <a:lnTo>
                  <a:pt x="615" y="401"/>
                </a:lnTo>
                <a:lnTo>
                  <a:pt x="618" y="387"/>
                </a:lnTo>
                <a:lnTo>
                  <a:pt x="621" y="372"/>
                </a:lnTo>
                <a:lnTo>
                  <a:pt x="624" y="358"/>
                </a:lnTo>
                <a:lnTo>
                  <a:pt x="626" y="343"/>
                </a:lnTo>
                <a:lnTo>
                  <a:pt x="627" y="328"/>
                </a:lnTo>
                <a:lnTo>
                  <a:pt x="627" y="313"/>
                </a:lnTo>
                <a:lnTo>
                  <a:pt x="627" y="297"/>
                </a:lnTo>
                <a:lnTo>
                  <a:pt x="626" y="281"/>
                </a:lnTo>
                <a:lnTo>
                  <a:pt x="624" y="265"/>
                </a:lnTo>
                <a:lnTo>
                  <a:pt x="620" y="250"/>
                </a:lnTo>
                <a:lnTo>
                  <a:pt x="617" y="235"/>
                </a:lnTo>
                <a:lnTo>
                  <a:pt x="613" y="220"/>
                </a:lnTo>
                <a:lnTo>
                  <a:pt x="609" y="205"/>
                </a:lnTo>
                <a:lnTo>
                  <a:pt x="602" y="191"/>
                </a:lnTo>
                <a:lnTo>
                  <a:pt x="596" y="177"/>
                </a:lnTo>
                <a:lnTo>
                  <a:pt x="589" y="163"/>
                </a:lnTo>
                <a:lnTo>
                  <a:pt x="582" y="150"/>
                </a:lnTo>
                <a:lnTo>
                  <a:pt x="573" y="138"/>
                </a:lnTo>
                <a:lnTo>
                  <a:pt x="565" y="125"/>
                </a:lnTo>
                <a:lnTo>
                  <a:pt x="555" y="113"/>
                </a:lnTo>
                <a:lnTo>
                  <a:pt x="545" y="102"/>
                </a:lnTo>
                <a:lnTo>
                  <a:pt x="535" y="92"/>
                </a:lnTo>
                <a:lnTo>
                  <a:pt x="524" y="81"/>
                </a:lnTo>
                <a:lnTo>
                  <a:pt x="513" y="71"/>
                </a:lnTo>
                <a:lnTo>
                  <a:pt x="501" y="62"/>
                </a:lnTo>
                <a:lnTo>
                  <a:pt x="489" y="53"/>
                </a:lnTo>
                <a:lnTo>
                  <a:pt x="476" y="45"/>
                </a:lnTo>
                <a:lnTo>
                  <a:pt x="463" y="37"/>
                </a:lnTo>
                <a:lnTo>
                  <a:pt x="449" y="31"/>
                </a:lnTo>
                <a:lnTo>
                  <a:pt x="435" y="24"/>
                </a:lnTo>
                <a:lnTo>
                  <a:pt x="421" y="18"/>
                </a:lnTo>
                <a:lnTo>
                  <a:pt x="406" y="14"/>
                </a:lnTo>
                <a:lnTo>
                  <a:pt x="391" y="9"/>
                </a:lnTo>
                <a:lnTo>
                  <a:pt x="376" y="6"/>
                </a:lnTo>
                <a:lnTo>
                  <a:pt x="361" y="3"/>
                </a:lnTo>
                <a:lnTo>
                  <a:pt x="345" y="1"/>
                </a:lnTo>
                <a:lnTo>
                  <a:pt x="329" y="0"/>
                </a:lnTo>
                <a:lnTo>
                  <a:pt x="313" y="0"/>
                </a:lnTo>
                <a:lnTo>
                  <a:pt x="297" y="0"/>
                </a:lnTo>
                <a:lnTo>
                  <a:pt x="281" y="1"/>
                </a:lnTo>
                <a:lnTo>
                  <a:pt x="265" y="3"/>
                </a:lnTo>
                <a:lnTo>
                  <a:pt x="250" y="5"/>
                </a:lnTo>
                <a:lnTo>
                  <a:pt x="235" y="9"/>
                </a:lnTo>
                <a:lnTo>
                  <a:pt x="220" y="14"/>
                </a:lnTo>
                <a:lnTo>
                  <a:pt x="205" y="18"/>
                </a:lnTo>
                <a:lnTo>
                  <a:pt x="191" y="24"/>
                </a:lnTo>
                <a:lnTo>
                  <a:pt x="178" y="30"/>
                </a:lnTo>
                <a:lnTo>
                  <a:pt x="164" y="37"/>
                </a:lnTo>
                <a:lnTo>
                  <a:pt x="151" y="45"/>
                </a:lnTo>
                <a:lnTo>
                  <a:pt x="138" y="53"/>
                </a:lnTo>
                <a:lnTo>
                  <a:pt x="126" y="62"/>
                </a:lnTo>
                <a:lnTo>
                  <a:pt x="114" y="71"/>
                </a:lnTo>
                <a:lnTo>
                  <a:pt x="103" y="81"/>
                </a:lnTo>
                <a:lnTo>
                  <a:pt x="92" y="92"/>
                </a:lnTo>
                <a:lnTo>
                  <a:pt x="81" y="102"/>
                </a:lnTo>
                <a:lnTo>
                  <a:pt x="72" y="113"/>
                </a:lnTo>
                <a:lnTo>
                  <a:pt x="62" y="125"/>
                </a:lnTo>
                <a:lnTo>
                  <a:pt x="53" y="138"/>
                </a:lnTo>
                <a:lnTo>
                  <a:pt x="45" y="150"/>
                </a:lnTo>
                <a:lnTo>
                  <a:pt x="37" y="163"/>
                </a:lnTo>
                <a:lnTo>
                  <a:pt x="31" y="177"/>
                </a:lnTo>
                <a:lnTo>
                  <a:pt x="25" y="191"/>
                </a:lnTo>
                <a:lnTo>
                  <a:pt x="18" y="205"/>
                </a:lnTo>
                <a:lnTo>
                  <a:pt x="14" y="220"/>
                </a:lnTo>
                <a:lnTo>
                  <a:pt x="10" y="235"/>
                </a:lnTo>
                <a:lnTo>
                  <a:pt x="6" y="250"/>
                </a:lnTo>
                <a:lnTo>
                  <a:pt x="3" y="265"/>
                </a:lnTo>
                <a:lnTo>
                  <a:pt x="1" y="281"/>
                </a:lnTo>
                <a:lnTo>
                  <a:pt x="0" y="297"/>
                </a:lnTo>
                <a:lnTo>
                  <a:pt x="0" y="313"/>
                </a:lnTo>
                <a:lnTo>
                  <a:pt x="0" y="329"/>
                </a:lnTo>
                <a:lnTo>
                  <a:pt x="1" y="345"/>
                </a:lnTo>
                <a:lnTo>
                  <a:pt x="3" y="361"/>
                </a:lnTo>
                <a:lnTo>
                  <a:pt x="6" y="376"/>
                </a:lnTo>
                <a:lnTo>
                  <a:pt x="10" y="391"/>
                </a:lnTo>
                <a:lnTo>
                  <a:pt x="14" y="406"/>
                </a:lnTo>
                <a:lnTo>
                  <a:pt x="18" y="421"/>
                </a:lnTo>
                <a:lnTo>
                  <a:pt x="25" y="435"/>
                </a:lnTo>
                <a:lnTo>
                  <a:pt x="31" y="449"/>
                </a:lnTo>
                <a:lnTo>
                  <a:pt x="37" y="463"/>
                </a:lnTo>
                <a:lnTo>
                  <a:pt x="45" y="475"/>
                </a:lnTo>
                <a:lnTo>
                  <a:pt x="53" y="488"/>
                </a:lnTo>
                <a:lnTo>
                  <a:pt x="62" y="500"/>
                </a:lnTo>
                <a:lnTo>
                  <a:pt x="72" y="512"/>
                </a:lnTo>
                <a:lnTo>
                  <a:pt x="81" y="524"/>
                </a:lnTo>
                <a:lnTo>
                  <a:pt x="92" y="534"/>
                </a:lnTo>
                <a:lnTo>
                  <a:pt x="103" y="545"/>
                </a:lnTo>
                <a:lnTo>
                  <a:pt x="114" y="555"/>
                </a:lnTo>
                <a:lnTo>
                  <a:pt x="126" y="564"/>
                </a:lnTo>
                <a:lnTo>
                  <a:pt x="138" y="573"/>
                </a:lnTo>
                <a:lnTo>
                  <a:pt x="151" y="581"/>
                </a:lnTo>
                <a:lnTo>
                  <a:pt x="164" y="589"/>
                </a:lnTo>
                <a:lnTo>
                  <a:pt x="178" y="595"/>
                </a:lnTo>
                <a:lnTo>
                  <a:pt x="191" y="602"/>
                </a:lnTo>
                <a:lnTo>
                  <a:pt x="205" y="608"/>
                </a:lnTo>
                <a:lnTo>
                  <a:pt x="220" y="612"/>
                </a:lnTo>
                <a:lnTo>
                  <a:pt x="235" y="617"/>
                </a:lnTo>
                <a:lnTo>
                  <a:pt x="250" y="620"/>
                </a:lnTo>
                <a:lnTo>
                  <a:pt x="265" y="623"/>
                </a:lnTo>
                <a:lnTo>
                  <a:pt x="281" y="625"/>
                </a:lnTo>
                <a:lnTo>
                  <a:pt x="297" y="626"/>
                </a:lnTo>
                <a:lnTo>
                  <a:pt x="313" y="626"/>
                </a:lnTo>
                <a:lnTo>
                  <a:pt x="328" y="626"/>
                </a:lnTo>
                <a:lnTo>
                  <a:pt x="343" y="625"/>
                </a:lnTo>
                <a:lnTo>
                  <a:pt x="358" y="623"/>
                </a:lnTo>
                <a:lnTo>
                  <a:pt x="372" y="621"/>
                </a:lnTo>
                <a:lnTo>
                  <a:pt x="387" y="618"/>
                </a:lnTo>
                <a:lnTo>
                  <a:pt x="401" y="614"/>
                </a:lnTo>
                <a:lnTo>
                  <a:pt x="415" y="609"/>
                </a:lnTo>
                <a:lnTo>
                  <a:pt x="428" y="605"/>
                </a:lnTo>
                <a:lnTo>
                  <a:pt x="442" y="600"/>
                </a:lnTo>
                <a:lnTo>
                  <a:pt x="455" y="593"/>
                </a:lnTo>
                <a:lnTo>
                  <a:pt x="467" y="587"/>
                </a:lnTo>
                <a:lnTo>
                  <a:pt x="479" y="579"/>
                </a:lnTo>
                <a:lnTo>
                  <a:pt x="491" y="571"/>
                </a:lnTo>
                <a:lnTo>
                  <a:pt x="503" y="563"/>
                </a:lnTo>
                <a:lnTo>
                  <a:pt x="513" y="554"/>
                </a:lnTo>
                <a:lnTo>
                  <a:pt x="524" y="545"/>
                </a:lnTo>
                <a:lnTo>
                  <a:pt x="871" y="891"/>
                </a:lnTo>
                <a:lnTo>
                  <a:pt x="873" y="893"/>
                </a:lnTo>
                <a:lnTo>
                  <a:pt x="876" y="895"/>
                </a:lnTo>
                <a:lnTo>
                  <a:pt x="878" y="896"/>
                </a:lnTo>
                <a:lnTo>
                  <a:pt x="881" y="896"/>
                </a:lnTo>
                <a:lnTo>
                  <a:pt x="885" y="896"/>
                </a:lnTo>
                <a:lnTo>
                  <a:pt x="887" y="895"/>
                </a:lnTo>
                <a:lnTo>
                  <a:pt x="890" y="894"/>
                </a:lnTo>
                <a:lnTo>
                  <a:pt x="892" y="891"/>
                </a:lnTo>
                <a:lnTo>
                  <a:pt x="894" y="889"/>
                </a:lnTo>
                <a:lnTo>
                  <a:pt x="895" y="886"/>
                </a:lnTo>
                <a:lnTo>
                  <a:pt x="896" y="884"/>
                </a:lnTo>
                <a:lnTo>
                  <a:pt x="896" y="881"/>
                </a:lnTo>
                <a:lnTo>
                  <a:pt x="896" y="878"/>
                </a:lnTo>
                <a:lnTo>
                  <a:pt x="895" y="875"/>
                </a:lnTo>
                <a:lnTo>
                  <a:pt x="894" y="872"/>
                </a:lnTo>
                <a:lnTo>
                  <a:pt x="892" y="870"/>
                </a:lnTo>
                <a:lnTo>
                  <a:pt x="892" y="87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0" name="Group 59">
            <a:extLst>
              <a:ext uri="{FF2B5EF4-FFF2-40B4-BE49-F238E27FC236}">
                <a16:creationId xmlns:a16="http://schemas.microsoft.com/office/drawing/2014/main" id="{78B46DB6-DC98-4034-A82F-7FDEAC43AEA8}"/>
              </a:ext>
            </a:extLst>
          </p:cNvPr>
          <p:cNvGrpSpPr/>
          <p:nvPr/>
        </p:nvGrpSpPr>
        <p:grpSpPr>
          <a:xfrm>
            <a:off x="7306678" y="1576082"/>
            <a:ext cx="380334" cy="380335"/>
            <a:chOff x="1458913" y="785813"/>
            <a:chExt cx="285750" cy="285751"/>
          </a:xfrm>
          <a:solidFill>
            <a:schemeClr val="accent2"/>
          </a:solidFill>
        </p:grpSpPr>
        <p:sp>
          <p:nvSpPr>
            <p:cNvPr id="61" name="Freeform 186">
              <a:extLst>
                <a:ext uri="{FF2B5EF4-FFF2-40B4-BE49-F238E27FC236}">
                  <a16:creationId xmlns:a16="http://schemas.microsoft.com/office/drawing/2014/main" id="{6575AF4A-5885-4C63-9FFC-570B2D6C49C7}"/>
                </a:ext>
              </a:extLst>
            </p:cNvPr>
            <p:cNvSpPr>
              <a:spLocks noEditPoints="1"/>
            </p:cNvSpPr>
            <p:nvPr/>
          </p:nvSpPr>
          <p:spPr bwMode="auto">
            <a:xfrm>
              <a:off x="1641475" y="944563"/>
              <a:ext cx="46038" cy="46038"/>
            </a:xfrm>
            <a:custGeom>
              <a:avLst/>
              <a:gdLst>
                <a:gd name="T0" fmla="*/ 65 w 145"/>
                <a:gd name="T1" fmla="*/ 114 h 145"/>
                <a:gd name="T2" fmla="*/ 50 w 145"/>
                <a:gd name="T3" fmla="*/ 107 h 145"/>
                <a:gd name="T4" fmla="*/ 38 w 145"/>
                <a:gd name="T5" fmla="*/ 96 h 145"/>
                <a:gd name="T6" fmla="*/ 32 w 145"/>
                <a:gd name="T7" fmla="*/ 81 h 145"/>
                <a:gd name="T8" fmla="*/ 32 w 145"/>
                <a:gd name="T9" fmla="*/ 63 h 145"/>
                <a:gd name="T10" fmla="*/ 38 w 145"/>
                <a:gd name="T11" fmla="*/ 48 h 145"/>
                <a:gd name="T12" fmla="*/ 50 w 145"/>
                <a:gd name="T13" fmla="*/ 38 h 145"/>
                <a:gd name="T14" fmla="*/ 65 w 145"/>
                <a:gd name="T15" fmla="*/ 31 h 145"/>
                <a:gd name="T16" fmla="*/ 82 w 145"/>
                <a:gd name="T17" fmla="*/ 31 h 145"/>
                <a:gd name="T18" fmla="*/ 97 w 145"/>
                <a:gd name="T19" fmla="*/ 38 h 145"/>
                <a:gd name="T20" fmla="*/ 109 w 145"/>
                <a:gd name="T21" fmla="*/ 48 h 145"/>
                <a:gd name="T22" fmla="*/ 114 w 145"/>
                <a:gd name="T23" fmla="*/ 63 h 145"/>
                <a:gd name="T24" fmla="*/ 114 w 145"/>
                <a:gd name="T25" fmla="*/ 81 h 145"/>
                <a:gd name="T26" fmla="*/ 109 w 145"/>
                <a:gd name="T27" fmla="*/ 96 h 145"/>
                <a:gd name="T28" fmla="*/ 97 w 145"/>
                <a:gd name="T29" fmla="*/ 107 h 145"/>
                <a:gd name="T30" fmla="*/ 82 w 145"/>
                <a:gd name="T31" fmla="*/ 114 h 145"/>
                <a:gd name="T32" fmla="*/ 73 w 145"/>
                <a:gd name="T33" fmla="*/ 115 h 145"/>
                <a:gd name="T34" fmla="*/ 66 w 145"/>
                <a:gd name="T35" fmla="*/ 0 h 145"/>
                <a:gd name="T36" fmla="*/ 52 w 145"/>
                <a:gd name="T37" fmla="*/ 4 h 145"/>
                <a:gd name="T38" fmla="*/ 39 w 145"/>
                <a:gd name="T39" fmla="*/ 9 h 145"/>
                <a:gd name="T40" fmla="*/ 27 w 145"/>
                <a:gd name="T41" fmla="*/ 16 h 145"/>
                <a:gd name="T42" fmla="*/ 18 w 145"/>
                <a:gd name="T43" fmla="*/ 26 h 145"/>
                <a:gd name="T44" fmla="*/ 10 w 145"/>
                <a:gd name="T45" fmla="*/ 38 h 145"/>
                <a:gd name="T46" fmla="*/ 5 w 145"/>
                <a:gd name="T47" fmla="*/ 51 h 145"/>
                <a:gd name="T48" fmla="*/ 2 w 145"/>
                <a:gd name="T49" fmla="*/ 65 h 145"/>
                <a:gd name="T50" fmla="*/ 2 w 145"/>
                <a:gd name="T51" fmla="*/ 80 h 145"/>
                <a:gd name="T52" fmla="*/ 5 w 145"/>
                <a:gd name="T53" fmla="*/ 93 h 145"/>
                <a:gd name="T54" fmla="*/ 10 w 145"/>
                <a:gd name="T55" fmla="*/ 106 h 145"/>
                <a:gd name="T56" fmla="*/ 18 w 145"/>
                <a:gd name="T57" fmla="*/ 118 h 145"/>
                <a:gd name="T58" fmla="*/ 27 w 145"/>
                <a:gd name="T59" fmla="*/ 128 h 145"/>
                <a:gd name="T60" fmla="*/ 39 w 145"/>
                <a:gd name="T61" fmla="*/ 136 h 145"/>
                <a:gd name="T62" fmla="*/ 52 w 145"/>
                <a:gd name="T63" fmla="*/ 142 h 145"/>
                <a:gd name="T64" fmla="*/ 66 w 145"/>
                <a:gd name="T65" fmla="*/ 144 h 145"/>
                <a:gd name="T66" fmla="*/ 81 w 145"/>
                <a:gd name="T67" fmla="*/ 144 h 145"/>
                <a:gd name="T68" fmla="*/ 95 w 145"/>
                <a:gd name="T69" fmla="*/ 142 h 145"/>
                <a:gd name="T70" fmla="*/ 107 w 145"/>
                <a:gd name="T71" fmla="*/ 136 h 145"/>
                <a:gd name="T72" fmla="*/ 119 w 145"/>
                <a:gd name="T73" fmla="*/ 128 h 145"/>
                <a:gd name="T74" fmla="*/ 129 w 145"/>
                <a:gd name="T75" fmla="*/ 118 h 145"/>
                <a:gd name="T76" fmla="*/ 136 w 145"/>
                <a:gd name="T77" fmla="*/ 106 h 145"/>
                <a:gd name="T78" fmla="*/ 142 w 145"/>
                <a:gd name="T79" fmla="*/ 93 h 145"/>
                <a:gd name="T80" fmla="*/ 145 w 145"/>
                <a:gd name="T81" fmla="*/ 80 h 145"/>
                <a:gd name="T82" fmla="*/ 145 w 145"/>
                <a:gd name="T83" fmla="*/ 65 h 145"/>
                <a:gd name="T84" fmla="*/ 142 w 145"/>
                <a:gd name="T85" fmla="*/ 51 h 145"/>
                <a:gd name="T86" fmla="*/ 136 w 145"/>
                <a:gd name="T87" fmla="*/ 38 h 145"/>
                <a:gd name="T88" fmla="*/ 129 w 145"/>
                <a:gd name="T89" fmla="*/ 26 h 145"/>
                <a:gd name="T90" fmla="*/ 119 w 145"/>
                <a:gd name="T91" fmla="*/ 16 h 145"/>
                <a:gd name="T92" fmla="*/ 107 w 145"/>
                <a:gd name="T93" fmla="*/ 9 h 145"/>
                <a:gd name="T94" fmla="*/ 95 w 145"/>
                <a:gd name="T95" fmla="*/ 4 h 145"/>
                <a:gd name="T96" fmla="*/ 81 w 145"/>
                <a:gd name="T9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145">
                  <a:moveTo>
                    <a:pt x="73" y="115"/>
                  </a:moveTo>
                  <a:lnTo>
                    <a:pt x="65" y="114"/>
                  </a:lnTo>
                  <a:lnTo>
                    <a:pt x="57" y="112"/>
                  </a:lnTo>
                  <a:lnTo>
                    <a:pt x="50" y="107"/>
                  </a:lnTo>
                  <a:lnTo>
                    <a:pt x="43" y="102"/>
                  </a:lnTo>
                  <a:lnTo>
                    <a:pt x="38" y="96"/>
                  </a:lnTo>
                  <a:lnTo>
                    <a:pt x="35" y="89"/>
                  </a:lnTo>
                  <a:lnTo>
                    <a:pt x="32" y="81"/>
                  </a:lnTo>
                  <a:lnTo>
                    <a:pt x="32" y="72"/>
                  </a:lnTo>
                  <a:lnTo>
                    <a:pt x="32" y="63"/>
                  </a:lnTo>
                  <a:lnTo>
                    <a:pt x="35" y="56"/>
                  </a:lnTo>
                  <a:lnTo>
                    <a:pt x="38" y="48"/>
                  </a:lnTo>
                  <a:lnTo>
                    <a:pt x="43" y="42"/>
                  </a:lnTo>
                  <a:lnTo>
                    <a:pt x="50" y="38"/>
                  </a:lnTo>
                  <a:lnTo>
                    <a:pt x="57" y="33"/>
                  </a:lnTo>
                  <a:lnTo>
                    <a:pt x="65" y="31"/>
                  </a:lnTo>
                  <a:lnTo>
                    <a:pt x="73" y="30"/>
                  </a:lnTo>
                  <a:lnTo>
                    <a:pt x="82" y="31"/>
                  </a:lnTo>
                  <a:lnTo>
                    <a:pt x="89" y="33"/>
                  </a:lnTo>
                  <a:lnTo>
                    <a:pt x="97" y="38"/>
                  </a:lnTo>
                  <a:lnTo>
                    <a:pt x="103" y="42"/>
                  </a:lnTo>
                  <a:lnTo>
                    <a:pt x="109" y="48"/>
                  </a:lnTo>
                  <a:lnTo>
                    <a:pt x="112" y="56"/>
                  </a:lnTo>
                  <a:lnTo>
                    <a:pt x="114" y="63"/>
                  </a:lnTo>
                  <a:lnTo>
                    <a:pt x="115" y="72"/>
                  </a:lnTo>
                  <a:lnTo>
                    <a:pt x="114" y="81"/>
                  </a:lnTo>
                  <a:lnTo>
                    <a:pt x="112" y="89"/>
                  </a:lnTo>
                  <a:lnTo>
                    <a:pt x="109" y="96"/>
                  </a:lnTo>
                  <a:lnTo>
                    <a:pt x="103" y="102"/>
                  </a:lnTo>
                  <a:lnTo>
                    <a:pt x="97" y="107"/>
                  </a:lnTo>
                  <a:lnTo>
                    <a:pt x="89" y="112"/>
                  </a:lnTo>
                  <a:lnTo>
                    <a:pt x="82" y="114"/>
                  </a:lnTo>
                  <a:lnTo>
                    <a:pt x="73" y="115"/>
                  </a:lnTo>
                  <a:lnTo>
                    <a:pt x="73" y="115"/>
                  </a:lnTo>
                  <a:close/>
                  <a:moveTo>
                    <a:pt x="73" y="0"/>
                  </a:moveTo>
                  <a:lnTo>
                    <a:pt x="66" y="0"/>
                  </a:lnTo>
                  <a:lnTo>
                    <a:pt x="58" y="1"/>
                  </a:lnTo>
                  <a:lnTo>
                    <a:pt x="52" y="4"/>
                  </a:lnTo>
                  <a:lnTo>
                    <a:pt x="45" y="6"/>
                  </a:lnTo>
                  <a:lnTo>
                    <a:pt x="39" y="9"/>
                  </a:lnTo>
                  <a:lnTo>
                    <a:pt x="33" y="12"/>
                  </a:lnTo>
                  <a:lnTo>
                    <a:pt x="27" y="16"/>
                  </a:lnTo>
                  <a:lnTo>
                    <a:pt x="22" y="22"/>
                  </a:lnTo>
                  <a:lnTo>
                    <a:pt x="18" y="26"/>
                  </a:lnTo>
                  <a:lnTo>
                    <a:pt x="13" y="32"/>
                  </a:lnTo>
                  <a:lnTo>
                    <a:pt x="10" y="38"/>
                  </a:lnTo>
                  <a:lnTo>
                    <a:pt x="7" y="44"/>
                  </a:lnTo>
                  <a:lnTo>
                    <a:pt x="5" y="51"/>
                  </a:lnTo>
                  <a:lnTo>
                    <a:pt x="3" y="58"/>
                  </a:lnTo>
                  <a:lnTo>
                    <a:pt x="2" y="65"/>
                  </a:lnTo>
                  <a:lnTo>
                    <a:pt x="0" y="72"/>
                  </a:lnTo>
                  <a:lnTo>
                    <a:pt x="2" y="80"/>
                  </a:lnTo>
                  <a:lnTo>
                    <a:pt x="3" y="87"/>
                  </a:lnTo>
                  <a:lnTo>
                    <a:pt x="5" y="93"/>
                  </a:lnTo>
                  <a:lnTo>
                    <a:pt x="7" y="100"/>
                  </a:lnTo>
                  <a:lnTo>
                    <a:pt x="10" y="106"/>
                  </a:lnTo>
                  <a:lnTo>
                    <a:pt x="13" y="113"/>
                  </a:lnTo>
                  <a:lnTo>
                    <a:pt x="18" y="118"/>
                  </a:lnTo>
                  <a:lnTo>
                    <a:pt x="22" y="123"/>
                  </a:lnTo>
                  <a:lnTo>
                    <a:pt x="27" y="128"/>
                  </a:lnTo>
                  <a:lnTo>
                    <a:pt x="33" y="132"/>
                  </a:lnTo>
                  <a:lnTo>
                    <a:pt x="39" y="136"/>
                  </a:lnTo>
                  <a:lnTo>
                    <a:pt x="45" y="138"/>
                  </a:lnTo>
                  <a:lnTo>
                    <a:pt x="52" y="142"/>
                  </a:lnTo>
                  <a:lnTo>
                    <a:pt x="58" y="143"/>
                  </a:lnTo>
                  <a:lnTo>
                    <a:pt x="66" y="144"/>
                  </a:lnTo>
                  <a:lnTo>
                    <a:pt x="73" y="145"/>
                  </a:lnTo>
                  <a:lnTo>
                    <a:pt x="81" y="144"/>
                  </a:lnTo>
                  <a:lnTo>
                    <a:pt x="87" y="143"/>
                  </a:lnTo>
                  <a:lnTo>
                    <a:pt x="95" y="142"/>
                  </a:lnTo>
                  <a:lnTo>
                    <a:pt x="101" y="138"/>
                  </a:lnTo>
                  <a:lnTo>
                    <a:pt x="107" y="136"/>
                  </a:lnTo>
                  <a:lnTo>
                    <a:pt x="114" y="132"/>
                  </a:lnTo>
                  <a:lnTo>
                    <a:pt x="119" y="128"/>
                  </a:lnTo>
                  <a:lnTo>
                    <a:pt x="125" y="123"/>
                  </a:lnTo>
                  <a:lnTo>
                    <a:pt x="129" y="118"/>
                  </a:lnTo>
                  <a:lnTo>
                    <a:pt x="133" y="113"/>
                  </a:lnTo>
                  <a:lnTo>
                    <a:pt x="136" y="106"/>
                  </a:lnTo>
                  <a:lnTo>
                    <a:pt x="140" y="100"/>
                  </a:lnTo>
                  <a:lnTo>
                    <a:pt x="142" y="93"/>
                  </a:lnTo>
                  <a:lnTo>
                    <a:pt x="144" y="87"/>
                  </a:lnTo>
                  <a:lnTo>
                    <a:pt x="145" y="80"/>
                  </a:lnTo>
                  <a:lnTo>
                    <a:pt x="145" y="72"/>
                  </a:lnTo>
                  <a:lnTo>
                    <a:pt x="145" y="65"/>
                  </a:lnTo>
                  <a:lnTo>
                    <a:pt x="144" y="58"/>
                  </a:lnTo>
                  <a:lnTo>
                    <a:pt x="142" y="51"/>
                  </a:lnTo>
                  <a:lnTo>
                    <a:pt x="140" y="44"/>
                  </a:lnTo>
                  <a:lnTo>
                    <a:pt x="136" y="38"/>
                  </a:lnTo>
                  <a:lnTo>
                    <a:pt x="133" y="32"/>
                  </a:lnTo>
                  <a:lnTo>
                    <a:pt x="129" y="26"/>
                  </a:lnTo>
                  <a:lnTo>
                    <a:pt x="125" y="22"/>
                  </a:lnTo>
                  <a:lnTo>
                    <a:pt x="119" y="16"/>
                  </a:lnTo>
                  <a:lnTo>
                    <a:pt x="114" y="12"/>
                  </a:lnTo>
                  <a:lnTo>
                    <a:pt x="107" y="9"/>
                  </a:lnTo>
                  <a:lnTo>
                    <a:pt x="101" y="6"/>
                  </a:lnTo>
                  <a:lnTo>
                    <a:pt x="95" y="4"/>
                  </a:lnTo>
                  <a:lnTo>
                    <a:pt x="87" y="1"/>
                  </a:lnTo>
                  <a:lnTo>
                    <a:pt x="81" y="0"/>
                  </a:lnTo>
                  <a:lnTo>
                    <a:pt x="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87">
              <a:extLst>
                <a:ext uri="{FF2B5EF4-FFF2-40B4-BE49-F238E27FC236}">
                  <a16:creationId xmlns:a16="http://schemas.microsoft.com/office/drawing/2014/main" id="{39E437B2-F361-4959-83CB-56DAF62E228B}"/>
                </a:ext>
              </a:extLst>
            </p:cNvPr>
            <p:cNvSpPr>
              <a:spLocks noEditPoints="1"/>
            </p:cNvSpPr>
            <p:nvPr/>
          </p:nvSpPr>
          <p:spPr bwMode="auto">
            <a:xfrm>
              <a:off x="1608138" y="971551"/>
              <a:ext cx="23813" cy="23813"/>
            </a:xfrm>
            <a:custGeom>
              <a:avLst/>
              <a:gdLst>
                <a:gd name="T0" fmla="*/ 38 w 76"/>
                <a:gd name="T1" fmla="*/ 30 h 76"/>
                <a:gd name="T2" fmla="*/ 41 w 76"/>
                <a:gd name="T3" fmla="*/ 31 h 76"/>
                <a:gd name="T4" fmla="*/ 43 w 76"/>
                <a:gd name="T5" fmla="*/ 32 h 76"/>
                <a:gd name="T6" fmla="*/ 45 w 76"/>
                <a:gd name="T7" fmla="*/ 35 h 76"/>
                <a:gd name="T8" fmla="*/ 47 w 76"/>
                <a:gd name="T9" fmla="*/ 38 h 76"/>
                <a:gd name="T10" fmla="*/ 45 w 76"/>
                <a:gd name="T11" fmla="*/ 40 h 76"/>
                <a:gd name="T12" fmla="*/ 43 w 76"/>
                <a:gd name="T13" fmla="*/ 44 h 76"/>
                <a:gd name="T14" fmla="*/ 41 w 76"/>
                <a:gd name="T15" fmla="*/ 45 h 76"/>
                <a:gd name="T16" fmla="*/ 38 w 76"/>
                <a:gd name="T17" fmla="*/ 46 h 76"/>
                <a:gd name="T18" fmla="*/ 35 w 76"/>
                <a:gd name="T19" fmla="*/ 45 h 76"/>
                <a:gd name="T20" fmla="*/ 33 w 76"/>
                <a:gd name="T21" fmla="*/ 44 h 76"/>
                <a:gd name="T22" fmla="*/ 30 w 76"/>
                <a:gd name="T23" fmla="*/ 40 h 76"/>
                <a:gd name="T24" fmla="*/ 30 w 76"/>
                <a:gd name="T25" fmla="*/ 38 h 76"/>
                <a:gd name="T26" fmla="*/ 30 w 76"/>
                <a:gd name="T27" fmla="*/ 35 h 76"/>
                <a:gd name="T28" fmla="*/ 33 w 76"/>
                <a:gd name="T29" fmla="*/ 32 h 76"/>
                <a:gd name="T30" fmla="*/ 35 w 76"/>
                <a:gd name="T31" fmla="*/ 31 h 76"/>
                <a:gd name="T32" fmla="*/ 38 w 76"/>
                <a:gd name="T33" fmla="*/ 30 h 76"/>
                <a:gd name="T34" fmla="*/ 38 w 76"/>
                <a:gd name="T35" fmla="*/ 30 h 76"/>
                <a:gd name="T36" fmla="*/ 38 w 76"/>
                <a:gd name="T37" fmla="*/ 76 h 76"/>
                <a:gd name="T38" fmla="*/ 45 w 76"/>
                <a:gd name="T39" fmla="*/ 75 h 76"/>
                <a:gd name="T40" fmla="*/ 53 w 76"/>
                <a:gd name="T41" fmla="*/ 72 h 76"/>
                <a:gd name="T42" fmla="*/ 59 w 76"/>
                <a:gd name="T43" fmla="*/ 69 h 76"/>
                <a:gd name="T44" fmla="*/ 65 w 76"/>
                <a:gd name="T45" fmla="*/ 65 h 76"/>
                <a:gd name="T46" fmla="*/ 70 w 76"/>
                <a:gd name="T47" fmla="*/ 59 h 76"/>
                <a:gd name="T48" fmla="*/ 73 w 76"/>
                <a:gd name="T49" fmla="*/ 52 h 76"/>
                <a:gd name="T50" fmla="*/ 75 w 76"/>
                <a:gd name="T51" fmla="*/ 46 h 76"/>
                <a:gd name="T52" fmla="*/ 76 w 76"/>
                <a:gd name="T53" fmla="*/ 38 h 76"/>
                <a:gd name="T54" fmla="*/ 75 w 76"/>
                <a:gd name="T55" fmla="*/ 30 h 76"/>
                <a:gd name="T56" fmla="*/ 73 w 76"/>
                <a:gd name="T57" fmla="*/ 23 h 76"/>
                <a:gd name="T58" fmla="*/ 70 w 76"/>
                <a:gd name="T59" fmla="*/ 17 h 76"/>
                <a:gd name="T60" fmla="*/ 65 w 76"/>
                <a:gd name="T61" fmla="*/ 11 h 76"/>
                <a:gd name="T62" fmla="*/ 59 w 76"/>
                <a:gd name="T63" fmla="*/ 6 h 76"/>
                <a:gd name="T64" fmla="*/ 53 w 76"/>
                <a:gd name="T65" fmla="*/ 3 h 76"/>
                <a:gd name="T66" fmla="*/ 45 w 76"/>
                <a:gd name="T67" fmla="*/ 1 h 76"/>
                <a:gd name="T68" fmla="*/ 38 w 76"/>
                <a:gd name="T69" fmla="*/ 0 h 76"/>
                <a:gd name="T70" fmla="*/ 30 w 76"/>
                <a:gd name="T71" fmla="*/ 1 h 76"/>
                <a:gd name="T72" fmla="*/ 23 w 76"/>
                <a:gd name="T73" fmla="*/ 3 h 76"/>
                <a:gd name="T74" fmla="*/ 17 w 76"/>
                <a:gd name="T75" fmla="*/ 6 h 76"/>
                <a:gd name="T76" fmla="*/ 11 w 76"/>
                <a:gd name="T77" fmla="*/ 11 h 76"/>
                <a:gd name="T78" fmla="*/ 7 w 76"/>
                <a:gd name="T79" fmla="*/ 17 h 76"/>
                <a:gd name="T80" fmla="*/ 4 w 76"/>
                <a:gd name="T81" fmla="*/ 23 h 76"/>
                <a:gd name="T82" fmla="*/ 2 w 76"/>
                <a:gd name="T83" fmla="*/ 30 h 76"/>
                <a:gd name="T84" fmla="*/ 0 w 76"/>
                <a:gd name="T85" fmla="*/ 38 h 76"/>
                <a:gd name="T86" fmla="*/ 2 w 76"/>
                <a:gd name="T87" fmla="*/ 46 h 76"/>
                <a:gd name="T88" fmla="*/ 4 w 76"/>
                <a:gd name="T89" fmla="*/ 52 h 76"/>
                <a:gd name="T90" fmla="*/ 7 w 76"/>
                <a:gd name="T91" fmla="*/ 59 h 76"/>
                <a:gd name="T92" fmla="*/ 11 w 76"/>
                <a:gd name="T93" fmla="*/ 65 h 76"/>
                <a:gd name="T94" fmla="*/ 17 w 76"/>
                <a:gd name="T95" fmla="*/ 69 h 76"/>
                <a:gd name="T96" fmla="*/ 23 w 76"/>
                <a:gd name="T97" fmla="*/ 72 h 76"/>
                <a:gd name="T98" fmla="*/ 30 w 76"/>
                <a:gd name="T99" fmla="*/ 75 h 76"/>
                <a:gd name="T100" fmla="*/ 38 w 76"/>
                <a:gd name="T101" fmla="*/ 76 h 76"/>
                <a:gd name="T102" fmla="*/ 38 w 76"/>
                <a:gd name="T10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 h="76">
                  <a:moveTo>
                    <a:pt x="38" y="30"/>
                  </a:moveTo>
                  <a:lnTo>
                    <a:pt x="41" y="31"/>
                  </a:lnTo>
                  <a:lnTo>
                    <a:pt x="43" y="32"/>
                  </a:lnTo>
                  <a:lnTo>
                    <a:pt x="45" y="35"/>
                  </a:lnTo>
                  <a:lnTo>
                    <a:pt x="47" y="38"/>
                  </a:lnTo>
                  <a:lnTo>
                    <a:pt x="45" y="40"/>
                  </a:lnTo>
                  <a:lnTo>
                    <a:pt x="43" y="44"/>
                  </a:lnTo>
                  <a:lnTo>
                    <a:pt x="41" y="45"/>
                  </a:lnTo>
                  <a:lnTo>
                    <a:pt x="38" y="46"/>
                  </a:lnTo>
                  <a:lnTo>
                    <a:pt x="35" y="45"/>
                  </a:lnTo>
                  <a:lnTo>
                    <a:pt x="33" y="44"/>
                  </a:lnTo>
                  <a:lnTo>
                    <a:pt x="30" y="40"/>
                  </a:lnTo>
                  <a:lnTo>
                    <a:pt x="30" y="38"/>
                  </a:lnTo>
                  <a:lnTo>
                    <a:pt x="30" y="35"/>
                  </a:lnTo>
                  <a:lnTo>
                    <a:pt x="33" y="32"/>
                  </a:lnTo>
                  <a:lnTo>
                    <a:pt x="35" y="31"/>
                  </a:lnTo>
                  <a:lnTo>
                    <a:pt x="38" y="30"/>
                  </a:lnTo>
                  <a:lnTo>
                    <a:pt x="38" y="30"/>
                  </a:lnTo>
                  <a:close/>
                  <a:moveTo>
                    <a:pt x="38" y="76"/>
                  </a:moveTo>
                  <a:lnTo>
                    <a:pt x="45" y="75"/>
                  </a:lnTo>
                  <a:lnTo>
                    <a:pt x="53" y="72"/>
                  </a:lnTo>
                  <a:lnTo>
                    <a:pt x="59" y="69"/>
                  </a:lnTo>
                  <a:lnTo>
                    <a:pt x="65" y="65"/>
                  </a:lnTo>
                  <a:lnTo>
                    <a:pt x="70" y="59"/>
                  </a:lnTo>
                  <a:lnTo>
                    <a:pt x="73" y="52"/>
                  </a:lnTo>
                  <a:lnTo>
                    <a:pt x="75" y="46"/>
                  </a:lnTo>
                  <a:lnTo>
                    <a:pt x="76" y="38"/>
                  </a:lnTo>
                  <a:lnTo>
                    <a:pt x="75" y="30"/>
                  </a:lnTo>
                  <a:lnTo>
                    <a:pt x="73" y="23"/>
                  </a:lnTo>
                  <a:lnTo>
                    <a:pt x="70" y="17"/>
                  </a:lnTo>
                  <a:lnTo>
                    <a:pt x="65" y="11"/>
                  </a:lnTo>
                  <a:lnTo>
                    <a:pt x="59" y="6"/>
                  </a:lnTo>
                  <a:lnTo>
                    <a:pt x="53" y="3"/>
                  </a:lnTo>
                  <a:lnTo>
                    <a:pt x="45" y="1"/>
                  </a:lnTo>
                  <a:lnTo>
                    <a:pt x="38" y="0"/>
                  </a:lnTo>
                  <a:lnTo>
                    <a:pt x="30" y="1"/>
                  </a:lnTo>
                  <a:lnTo>
                    <a:pt x="23" y="3"/>
                  </a:lnTo>
                  <a:lnTo>
                    <a:pt x="17" y="6"/>
                  </a:lnTo>
                  <a:lnTo>
                    <a:pt x="11" y="11"/>
                  </a:lnTo>
                  <a:lnTo>
                    <a:pt x="7" y="17"/>
                  </a:lnTo>
                  <a:lnTo>
                    <a:pt x="4" y="23"/>
                  </a:lnTo>
                  <a:lnTo>
                    <a:pt x="2" y="30"/>
                  </a:lnTo>
                  <a:lnTo>
                    <a:pt x="0" y="38"/>
                  </a:lnTo>
                  <a:lnTo>
                    <a:pt x="2" y="46"/>
                  </a:lnTo>
                  <a:lnTo>
                    <a:pt x="4" y="52"/>
                  </a:lnTo>
                  <a:lnTo>
                    <a:pt x="7" y="59"/>
                  </a:lnTo>
                  <a:lnTo>
                    <a:pt x="11" y="65"/>
                  </a:lnTo>
                  <a:lnTo>
                    <a:pt x="17" y="69"/>
                  </a:lnTo>
                  <a:lnTo>
                    <a:pt x="23" y="72"/>
                  </a:lnTo>
                  <a:lnTo>
                    <a:pt x="30" y="75"/>
                  </a:lnTo>
                  <a:lnTo>
                    <a:pt x="38" y="76"/>
                  </a:lnTo>
                  <a:lnTo>
                    <a:pt x="3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88">
              <a:extLst>
                <a:ext uri="{FF2B5EF4-FFF2-40B4-BE49-F238E27FC236}">
                  <a16:creationId xmlns:a16="http://schemas.microsoft.com/office/drawing/2014/main" id="{8ACD86B7-C7BC-4855-928A-0368053D5A88}"/>
                </a:ext>
              </a:extLst>
            </p:cNvPr>
            <p:cNvSpPr>
              <a:spLocks noEditPoints="1"/>
            </p:cNvSpPr>
            <p:nvPr/>
          </p:nvSpPr>
          <p:spPr bwMode="auto">
            <a:xfrm>
              <a:off x="1608138" y="844551"/>
              <a:ext cx="23813" cy="23813"/>
            </a:xfrm>
            <a:custGeom>
              <a:avLst/>
              <a:gdLst>
                <a:gd name="T0" fmla="*/ 38 w 76"/>
                <a:gd name="T1" fmla="*/ 30 h 75"/>
                <a:gd name="T2" fmla="*/ 41 w 76"/>
                <a:gd name="T3" fmla="*/ 30 h 75"/>
                <a:gd name="T4" fmla="*/ 43 w 76"/>
                <a:gd name="T5" fmla="*/ 32 h 75"/>
                <a:gd name="T6" fmla="*/ 45 w 76"/>
                <a:gd name="T7" fmla="*/ 34 h 75"/>
                <a:gd name="T8" fmla="*/ 47 w 76"/>
                <a:gd name="T9" fmla="*/ 37 h 75"/>
                <a:gd name="T10" fmla="*/ 45 w 76"/>
                <a:gd name="T11" fmla="*/ 40 h 75"/>
                <a:gd name="T12" fmla="*/ 43 w 76"/>
                <a:gd name="T13" fmla="*/ 42 h 75"/>
                <a:gd name="T14" fmla="*/ 41 w 76"/>
                <a:gd name="T15" fmla="*/ 45 h 75"/>
                <a:gd name="T16" fmla="*/ 38 w 76"/>
                <a:gd name="T17" fmla="*/ 45 h 75"/>
                <a:gd name="T18" fmla="*/ 35 w 76"/>
                <a:gd name="T19" fmla="*/ 45 h 75"/>
                <a:gd name="T20" fmla="*/ 33 w 76"/>
                <a:gd name="T21" fmla="*/ 42 h 75"/>
                <a:gd name="T22" fmla="*/ 30 w 76"/>
                <a:gd name="T23" fmla="*/ 40 h 75"/>
                <a:gd name="T24" fmla="*/ 30 w 76"/>
                <a:gd name="T25" fmla="*/ 37 h 75"/>
                <a:gd name="T26" fmla="*/ 30 w 76"/>
                <a:gd name="T27" fmla="*/ 34 h 75"/>
                <a:gd name="T28" fmla="*/ 33 w 76"/>
                <a:gd name="T29" fmla="*/ 32 h 75"/>
                <a:gd name="T30" fmla="*/ 35 w 76"/>
                <a:gd name="T31" fmla="*/ 30 h 75"/>
                <a:gd name="T32" fmla="*/ 38 w 76"/>
                <a:gd name="T33" fmla="*/ 30 h 75"/>
                <a:gd name="T34" fmla="*/ 38 w 76"/>
                <a:gd name="T35" fmla="*/ 30 h 75"/>
                <a:gd name="T36" fmla="*/ 38 w 76"/>
                <a:gd name="T37" fmla="*/ 75 h 75"/>
                <a:gd name="T38" fmla="*/ 45 w 76"/>
                <a:gd name="T39" fmla="*/ 75 h 75"/>
                <a:gd name="T40" fmla="*/ 53 w 76"/>
                <a:gd name="T41" fmla="*/ 72 h 75"/>
                <a:gd name="T42" fmla="*/ 59 w 76"/>
                <a:gd name="T43" fmla="*/ 68 h 75"/>
                <a:gd name="T44" fmla="*/ 65 w 76"/>
                <a:gd name="T45" fmla="*/ 64 h 75"/>
                <a:gd name="T46" fmla="*/ 70 w 76"/>
                <a:gd name="T47" fmla="*/ 58 h 75"/>
                <a:gd name="T48" fmla="*/ 73 w 76"/>
                <a:gd name="T49" fmla="*/ 52 h 75"/>
                <a:gd name="T50" fmla="*/ 75 w 76"/>
                <a:gd name="T51" fmla="*/ 45 h 75"/>
                <a:gd name="T52" fmla="*/ 76 w 76"/>
                <a:gd name="T53" fmla="*/ 37 h 75"/>
                <a:gd name="T54" fmla="*/ 75 w 76"/>
                <a:gd name="T55" fmla="*/ 30 h 75"/>
                <a:gd name="T56" fmla="*/ 73 w 76"/>
                <a:gd name="T57" fmla="*/ 22 h 75"/>
                <a:gd name="T58" fmla="*/ 70 w 76"/>
                <a:gd name="T59" fmla="*/ 16 h 75"/>
                <a:gd name="T60" fmla="*/ 65 w 76"/>
                <a:gd name="T61" fmla="*/ 10 h 75"/>
                <a:gd name="T62" fmla="*/ 59 w 76"/>
                <a:gd name="T63" fmla="*/ 6 h 75"/>
                <a:gd name="T64" fmla="*/ 53 w 76"/>
                <a:gd name="T65" fmla="*/ 2 h 75"/>
                <a:gd name="T66" fmla="*/ 45 w 76"/>
                <a:gd name="T67" fmla="*/ 0 h 75"/>
                <a:gd name="T68" fmla="*/ 38 w 76"/>
                <a:gd name="T69" fmla="*/ 0 h 75"/>
                <a:gd name="T70" fmla="*/ 30 w 76"/>
                <a:gd name="T71" fmla="*/ 0 h 75"/>
                <a:gd name="T72" fmla="*/ 23 w 76"/>
                <a:gd name="T73" fmla="*/ 2 h 75"/>
                <a:gd name="T74" fmla="*/ 17 w 76"/>
                <a:gd name="T75" fmla="*/ 6 h 75"/>
                <a:gd name="T76" fmla="*/ 11 w 76"/>
                <a:gd name="T77" fmla="*/ 10 h 75"/>
                <a:gd name="T78" fmla="*/ 7 w 76"/>
                <a:gd name="T79" fmla="*/ 16 h 75"/>
                <a:gd name="T80" fmla="*/ 4 w 76"/>
                <a:gd name="T81" fmla="*/ 22 h 75"/>
                <a:gd name="T82" fmla="*/ 2 w 76"/>
                <a:gd name="T83" fmla="*/ 30 h 75"/>
                <a:gd name="T84" fmla="*/ 0 w 76"/>
                <a:gd name="T85" fmla="*/ 37 h 75"/>
                <a:gd name="T86" fmla="*/ 2 w 76"/>
                <a:gd name="T87" fmla="*/ 45 h 75"/>
                <a:gd name="T88" fmla="*/ 4 w 76"/>
                <a:gd name="T89" fmla="*/ 52 h 75"/>
                <a:gd name="T90" fmla="*/ 7 w 76"/>
                <a:gd name="T91" fmla="*/ 58 h 75"/>
                <a:gd name="T92" fmla="*/ 11 w 76"/>
                <a:gd name="T93" fmla="*/ 64 h 75"/>
                <a:gd name="T94" fmla="*/ 17 w 76"/>
                <a:gd name="T95" fmla="*/ 68 h 75"/>
                <a:gd name="T96" fmla="*/ 23 w 76"/>
                <a:gd name="T97" fmla="*/ 72 h 75"/>
                <a:gd name="T98" fmla="*/ 30 w 76"/>
                <a:gd name="T99" fmla="*/ 75 h 75"/>
                <a:gd name="T100" fmla="*/ 38 w 76"/>
                <a:gd name="T10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75">
                  <a:moveTo>
                    <a:pt x="38" y="30"/>
                  </a:moveTo>
                  <a:lnTo>
                    <a:pt x="41" y="30"/>
                  </a:lnTo>
                  <a:lnTo>
                    <a:pt x="43" y="32"/>
                  </a:lnTo>
                  <a:lnTo>
                    <a:pt x="45" y="34"/>
                  </a:lnTo>
                  <a:lnTo>
                    <a:pt x="47" y="37"/>
                  </a:lnTo>
                  <a:lnTo>
                    <a:pt x="45" y="40"/>
                  </a:lnTo>
                  <a:lnTo>
                    <a:pt x="43" y="42"/>
                  </a:lnTo>
                  <a:lnTo>
                    <a:pt x="41" y="45"/>
                  </a:lnTo>
                  <a:lnTo>
                    <a:pt x="38" y="45"/>
                  </a:lnTo>
                  <a:lnTo>
                    <a:pt x="35" y="45"/>
                  </a:lnTo>
                  <a:lnTo>
                    <a:pt x="33" y="42"/>
                  </a:lnTo>
                  <a:lnTo>
                    <a:pt x="30" y="40"/>
                  </a:lnTo>
                  <a:lnTo>
                    <a:pt x="30" y="37"/>
                  </a:lnTo>
                  <a:lnTo>
                    <a:pt x="30" y="34"/>
                  </a:lnTo>
                  <a:lnTo>
                    <a:pt x="33" y="32"/>
                  </a:lnTo>
                  <a:lnTo>
                    <a:pt x="35" y="30"/>
                  </a:lnTo>
                  <a:lnTo>
                    <a:pt x="38" y="30"/>
                  </a:lnTo>
                  <a:lnTo>
                    <a:pt x="38" y="30"/>
                  </a:lnTo>
                  <a:close/>
                  <a:moveTo>
                    <a:pt x="38" y="75"/>
                  </a:moveTo>
                  <a:lnTo>
                    <a:pt x="45" y="75"/>
                  </a:lnTo>
                  <a:lnTo>
                    <a:pt x="53" y="72"/>
                  </a:lnTo>
                  <a:lnTo>
                    <a:pt x="59" y="68"/>
                  </a:lnTo>
                  <a:lnTo>
                    <a:pt x="65" y="64"/>
                  </a:lnTo>
                  <a:lnTo>
                    <a:pt x="70" y="58"/>
                  </a:lnTo>
                  <a:lnTo>
                    <a:pt x="73" y="52"/>
                  </a:lnTo>
                  <a:lnTo>
                    <a:pt x="75" y="45"/>
                  </a:lnTo>
                  <a:lnTo>
                    <a:pt x="76" y="37"/>
                  </a:lnTo>
                  <a:lnTo>
                    <a:pt x="75" y="30"/>
                  </a:lnTo>
                  <a:lnTo>
                    <a:pt x="73" y="22"/>
                  </a:lnTo>
                  <a:lnTo>
                    <a:pt x="70" y="16"/>
                  </a:lnTo>
                  <a:lnTo>
                    <a:pt x="65" y="10"/>
                  </a:lnTo>
                  <a:lnTo>
                    <a:pt x="59" y="6"/>
                  </a:lnTo>
                  <a:lnTo>
                    <a:pt x="53" y="2"/>
                  </a:lnTo>
                  <a:lnTo>
                    <a:pt x="45" y="0"/>
                  </a:lnTo>
                  <a:lnTo>
                    <a:pt x="38" y="0"/>
                  </a:lnTo>
                  <a:lnTo>
                    <a:pt x="30" y="0"/>
                  </a:lnTo>
                  <a:lnTo>
                    <a:pt x="23" y="2"/>
                  </a:lnTo>
                  <a:lnTo>
                    <a:pt x="17" y="6"/>
                  </a:lnTo>
                  <a:lnTo>
                    <a:pt x="11" y="10"/>
                  </a:lnTo>
                  <a:lnTo>
                    <a:pt x="7" y="16"/>
                  </a:lnTo>
                  <a:lnTo>
                    <a:pt x="4" y="22"/>
                  </a:lnTo>
                  <a:lnTo>
                    <a:pt x="2" y="30"/>
                  </a:lnTo>
                  <a:lnTo>
                    <a:pt x="0" y="37"/>
                  </a:lnTo>
                  <a:lnTo>
                    <a:pt x="2" y="45"/>
                  </a:lnTo>
                  <a:lnTo>
                    <a:pt x="4" y="52"/>
                  </a:lnTo>
                  <a:lnTo>
                    <a:pt x="7" y="58"/>
                  </a:lnTo>
                  <a:lnTo>
                    <a:pt x="11" y="64"/>
                  </a:lnTo>
                  <a:lnTo>
                    <a:pt x="17" y="68"/>
                  </a:lnTo>
                  <a:lnTo>
                    <a:pt x="23" y="72"/>
                  </a:lnTo>
                  <a:lnTo>
                    <a:pt x="30" y="75"/>
                  </a:lnTo>
                  <a:lnTo>
                    <a:pt x="3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89">
              <a:extLst>
                <a:ext uri="{FF2B5EF4-FFF2-40B4-BE49-F238E27FC236}">
                  <a16:creationId xmlns:a16="http://schemas.microsoft.com/office/drawing/2014/main" id="{08D4D9FE-E56D-41A5-BE45-D0EC99113022}"/>
                </a:ext>
              </a:extLst>
            </p:cNvPr>
            <p:cNvSpPr>
              <a:spLocks noEditPoints="1"/>
            </p:cNvSpPr>
            <p:nvPr/>
          </p:nvSpPr>
          <p:spPr bwMode="auto">
            <a:xfrm>
              <a:off x="1643063" y="844551"/>
              <a:ext cx="25400" cy="23813"/>
            </a:xfrm>
            <a:custGeom>
              <a:avLst/>
              <a:gdLst>
                <a:gd name="T0" fmla="*/ 30 w 76"/>
                <a:gd name="T1" fmla="*/ 37 h 75"/>
                <a:gd name="T2" fmla="*/ 31 w 76"/>
                <a:gd name="T3" fmla="*/ 34 h 75"/>
                <a:gd name="T4" fmla="*/ 32 w 76"/>
                <a:gd name="T5" fmla="*/ 32 h 75"/>
                <a:gd name="T6" fmla="*/ 35 w 76"/>
                <a:gd name="T7" fmla="*/ 30 h 75"/>
                <a:gd name="T8" fmla="*/ 37 w 76"/>
                <a:gd name="T9" fmla="*/ 30 h 75"/>
                <a:gd name="T10" fmla="*/ 41 w 76"/>
                <a:gd name="T11" fmla="*/ 30 h 75"/>
                <a:gd name="T12" fmla="*/ 44 w 76"/>
                <a:gd name="T13" fmla="*/ 32 h 75"/>
                <a:gd name="T14" fmla="*/ 45 w 76"/>
                <a:gd name="T15" fmla="*/ 34 h 75"/>
                <a:gd name="T16" fmla="*/ 46 w 76"/>
                <a:gd name="T17" fmla="*/ 37 h 75"/>
                <a:gd name="T18" fmla="*/ 45 w 76"/>
                <a:gd name="T19" fmla="*/ 40 h 75"/>
                <a:gd name="T20" fmla="*/ 44 w 76"/>
                <a:gd name="T21" fmla="*/ 42 h 75"/>
                <a:gd name="T22" fmla="*/ 41 w 76"/>
                <a:gd name="T23" fmla="*/ 45 h 75"/>
                <a:gd name="T24" fmla="*/ 37 w 76"/>
                <a:gd name="T25" fmla="*/ 45 h 75"/>
                <a:gd name="T26" fmla="*/ 35 w 76"/>
                <a:gd name="T27" fmla="*/ 45 h 75"/>
                <a:gd name="T28" fmla="*/ 32 w 76"/>
                <a:gd name="T29" fmla="*/ 42 h 75"/>
                <a:gd name="T30" fmla="*/ 31 w 76"/>
                <a:gd name="T31" fmla="*/ 40 h 75"/>
                <a:gd name="T32" fmla="*/ 30 w 76"/>
                <a:gd name="T33" fmla="*/ 37 h 75"/>
                <a:gd name="T34" fmla="*/ 76 w 76"/>
                <a:gd name="T35" fmla="*/ 37 h 75"/>
                <a:gd name="T36" fmla="*/ 75 w 76"/>
                <a:gd name="T37" fmla="*/ 30 h 75"/>
                <a:gd name="T38" fmla="*/ 73 w 76"/>
                <a:gd name="T39" fmla="*/ 22 h 75"/>
                <a:gd name="T40" fmla="*/ 69 w 76"/>
                <a:gd name="T41" fmla="*/ 16 h 75"/>
                <a:gd name="T42" fmla="*/ 64 w 76"/>
                <a:gd name="T43" fmla="*/ 10 h 75"/>
                <a:gd name="T44" fmla="*/ 59 w 76"/>
                <a:gd name="T45" fmla="*/ 6 h 75"/>
                <a:gd name="T46" fmla="*/ 52 w 76"/>
                <a:gd name="T47" fmla="*/ 2 h 75"/>
                <a:gd name="T48" fmla="*/ 45 w 76"/>
                <a:gd name="T49" fmla="*/ 0 h 75"/>
                <a:gd name="T50" fmla="*/ 37 w 76"/>
                <a:gd name="T51" fmla="*/ 0 h 75"/>
                <a:gd name="T52" fmla="*/ 30 w 76"/>
                <a:gd name="T53" fmla="*/ 0 h 75"/>
                <a:gd name="T54" fmla="*/ 23 w 76"/>
                <a:gd name="T55" fmla="*/ 2 h 75"/>
                <a:gd name="T56" fmla="*/ 17 w 76"/>
                <a:gd name="T57" fmla="*/ 6 h 75"/>
                <a:gd name="T58" fmla="*/ 11 w 76"/>
                <a:gd name="T59" fmla="*/ 10 h 75"/>
                <a:gd name="T60" fmla="*/ 6 w 76"/>
                <a:gd name="T61" fmla="*/ 16 h 75"/>
                <a:gd name="T62" fmla="*/ 3 w 76"/>
                <a:gd name="T63" fmla="*/ 22 h 75"/>
                <a:gd name="T64" fmla="*/ 1 w 76"/>
                <a:gd name="T65" fmla="*/ 30 h 75"/>
                <a:gd name="T66" fmla="*/ 0 w 76"/>
                <a:gd name="T67" fmla="*/ 37 h 75"/>
                <a:gd name="T68" fmla="*/ 1 w 76"/>
                <a:gd name="T69" fmla="*/ 45 h 75"/>
                <a:gd name="T70" fmla="*/ 3 w 76"/>
                <a:gd name="T71" fmla="*/ 52 h 75"/>
                <a:gd name="T72" fmla="*/ 6 w 76"/>
                <a:gd name="T73" fmla="*/ 58 h 75"/>
                <a:gd name="T74" fmla="*/ 11 w 76"/>
                <a:gd name="T75" fmla="*/ 64 h 75"/>
                <a:gd name="T76" fmla="*/ 17 w 76"/>
                <a:gd name="T77" fmla="*/ 68 h 75"/>
                <a:gd name="T78" fmla="*/ 23 w 76"/>
                <a:gd name="T79" fmla="*/ 72 h 75"/>
                <a:gd name="T80" fmla="*/ 30 w 76"/>
                <a:gd name="T81" fmla="*/ 75 h 75"/>
                <a:gd name="T82" fmla="*/ 37 w 76"/>
                <a:gd name="T83" fmla="*/ 75 h 75"/>
                <a:gd name="T84" fmla="*/ 45 w 76"/>
                <a:gd name="T85" fmla="*/ 75 h 75"/>
                <a:gd name="T86" fmla="*/ 52 w 76"/>
                <a:gd name="T87" fmla="*/ 72 h 75"/>
                <a:gd name="T88" fmla="*/ 59 w 76"/>
                <a:gd name="T89" fmla="*/ 68 h 75"/>
                <a:gd name="T90" fmla="*/ 64 w 76"/>
                <a:gd name="T91" fmla="*/ 64 h 75"/>
                <a:gd name="T92" fmla="*/ 69 w 76"/>
                <a:gd name="T93" fmla="*/ 58 h 75"/>
                <a:gd name="T94" fmla="*/ 73 w 76"/>
                <a:gd name="T95" fmla="*/ 52 h 75"/>
                <a:gd name="T96" fmla="*/ 75 w 76"/>
                <a:gd name="T97" fmla="*/ 45 h 75"/>
                <a:gd name="T98" fmla="*/ 76 w 76"/>
                <a:gd name="T99"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75">
                  <a:moveTo>
                    <a:pt x="30" y="37"/>
                  </a:moveTo>
                  <a:lnTo>
                    <a:pt x="31" y="34"/>
                  </a:lnTo>
                  <a:lnTo>
                    <a:pt x="32" y="32"/>
                  </a:lnTo>
                  <a:lnTo>
                    <a:pt x="35" y="30"/>
                  </a:lnTo>
                  <a:lnTo>
                    <a:pt x="37" y="30"/>
                  </a:lnTo>
                  <a:lnTo>
                    <a:pt x="41" y="30"/>
                  </a:lnTo>
                  <a:lnTo>
                    <a:pt x="44" y="32"/>
                  </a:lnTo>
                  <a:lnTo>
                    <a:pt x="45" y="34"/>
                  </a:lnTo>
                  <a:lnTo>
                    <a:pt x="46" y="37"/>
                  </a:lnTo>
                  <a:lnTo>
                    <a:pt x="45" y="40"/>
                  </a:lnTo>
                  <a:lnTo>
                    <a:pt x="44" y="42"/>
                  </a:lnTo>
                  <a:lnTo>
                    <a:pt x="41" y="45"/>
                  </a:lnTo>
                  <a:lnTo>
                    <a:pt x="37" y="45"/>
                  </a:lnTo>
                  <a:lnTo>
                    <a:pt x="35" y="45"/>
                  </a:lnTo>
                  <a:lnTo>
                    <a:pt x="32" y="42"/>
                  </a:lnTo>
                  <a:lnTo>
                    <a:pt x="31" y="40"/>
                  </a:lnTo>
                  <a:lnTo>
                    <a:pt x="30" y="37"/>
                  </a:lnTo>
                  <a:close/>
                  <a:moveTo>
                    <a:pt x="76" y="37"/>
                  </a:moveTo>
                  <a:lnTo>
                    <a:pt x="75" y="30"/>
                  </a:lnTo>
                  <a:lnTo>
                    <a:pt x="73" y="22"/>
                  </a:lnTo>
                  <a:lnTo>
                    <a:pt x="69" y="16"/>
                  </a:lnTo>
                  <a:lnTo>
                    <a:pt x="64" y="10"/>
                  </a:lnTo>
                  <a:lnTo>
                    <a:pt x="59" y="6"/>
                  </a:lnTo>
                  <a:lnTo>
                    <a:pt x="52" y="2"/>
                  </a:lnTo>
                  <a:lnTo>
                    <a:pt x="45" y="0"/>
                  </a:lnTo>
                  <a:lnTo>
                    <a:pt x="37" y="0"/>
                  </a:lnTo>
                  <a:lnTo>
                    <a:pt x="30" y="0"/>
                  </a:lnTo>
                  <a:lnTo>
                    <a:pt x="23" y="2"/>
                  </a:lnTo>
                  <a:lnTo>
                    <a:pt x="17" y="6"/>
                  </a:lnTo>
                  <a:lnTo>
                    <a:pt x="11" y="10"/>
                  </a:lnTo>
                  <a:lnTo>
                    <a:pt x="6" y="16"/>
                  </a:lnTo>
                  <a:lnTo>
                    <a:pt x="3" y="22"/>
                  </a:lnTo>
                  <a:lnTo>
                    <a:pt x="1" y="30"/>
                  </a:lnTo>
                  <a:lnTo>
                    <a:pt x="0" y="37"/>
                  </a:lnTo>
                  <a:lnTo>
                    <a:pt x="1" y="45"/>
                  </a:lnTo>
                  <a:lnTo>
                    <a:pt x="3" y="52"/>
                  </a:lnTo>
                  <a:lnTo>
                    <a:pt x="6" y="58"/>
                  </a:lnTo>
                  <a:lnTo>
                    <a:pt x="11" y="64"/>
                  </a:lnTo>
                  <a:lnTo>
                    <a:pt x="17" y="68"/>
                  </a:lnTo>
                  <a:lnTo>
                    <a:pt x="23" y="72"/>
                  </a:lnTo>
                  <a:lnTo>
                    <a:pt x="30" y="75"/>
                  </a:lnTo>
                  <a:lnTo>
                    <a:pt x="37" y="75"/>
                  </a:lnTo>
                  <a:lnTo>
                    <a:pt x="45" y="75"/>
                  </a:lnTo>
                  <a:lnTo>
                    <a:pt x="52" y="72"/>
                  </a:lnTo>
                  <a:lnTo>
                    <a:pt x="59" y="68"/>
                  </a:lnTo>
                  <a:lnTo>
                    <a:pt x="64" y="64"/>
                  </a:lnTo>
                  <a:lnTo>
                    <a:pt x="69" y="58"/>
                  </a:lnTo>
                  <a:lnTo>
                    <a:pt x="73" y="52"/>
                  </a:lnTo>
                  <a:lnTo>
                    <a:pt x="75" y="45"/>
                  </a:lnTo>
                  <a:lnTo>
                    <a:pt x="76"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90">
              <a:extLst>
                <a:ext uri="{FF2B5EF4-FFF2-40B4-BE49-F238E27FC236}">
                  <a16:creationId xmlns:a16="http://schemas.microsoft.com/office/drawing/2014/main" id="{2B17BFA9-8713-4722-ABE1-DC93245519CE}"/>
                </a:ext>
              </a:extLst>
            </p:cNvPr>
            <p:cNvSpPr>
              <a:spLocks noEditPoints="1"/>
            </p:cNvSpPr>
            <p:nvPr/>
          </p:nvSpPr>
          <p:spPr bwMode="auto">
            <a:xfrm>
              <a:off x="1679575" y="844551"/>
              <a:ext cx="23813" cy="23813"/>
            </a:xfrm>
            <a:custGeom>
              <a:avLst/>
              <a:gdLst>
                <a:gd name="T0" fmla="*/ 30 w 76"/>
                <a:gd name="T1" fmla="*/ 37 h 75"/>
                <a:gd name="T2" fmla="*/ 31 w 76"/>
                <a:gd name="T3" fmla="*/ 34 h 75"/>
                <a:gd name="T4" fmla="*/ 32 w 76"/>
                <a:gd name="T5" fmla="*/ 32 h 75"/>
                <a:gd name="T6" fmla="*/ 36 w 76"/>
                <a:gd name="T7" fmla="*/ 30 h 75"/>
                <a:gd name="T8" fmla="*/ 39 w 76"/>
                <a:gd name="T9" fmla="*/ 30 h 75"/>
                <a:gd name="T10" fmla="*/ 41 w 76"/>
                <a:gd name="T11" fmla="*/ 30 h 75"/>
                <a:gd name="T12" fmla="*/ 44 w 76"/>
                <a:gd name="T13" fmla="*/ 32 h 75"/>
                <a:gd name="T14" fmla="*/ 45 w 76"/>
                <a:gd name="T15" fmla="*/ 34 h 75"/>
                <a:gd name="T16" fmla="*/ 46 w 76"/>
                <a:gd name="T17" fmla="*/ 37 h 75"/>
                <a:gd name="T18" fmla="*/ 45 w 76"/>
                <a:gd name="T19" fmla="*/ 40 h 75"/>
                <a:gd name="T20" fmla="*/ 44 w 76"/>
                <a:gd name="T21" fmla="*/ 42 h 75"/>
                <a:gd name="T22" fmla="*/ 41 w 76"/>
                <a:gd name="T23" fmla="*/ 45 h 75"/>
                <a:gd name="T24" fmla="*/ 39 w 76"/>
                <a:gd name="T25" fmla="*/ 45 h 75"/>
                <a:gd name="T26" fmla="*/ 36 w 76"/>
                <a:gd name="T27" fmla="*/ 45 h 75"/>
                <a:gd name="T28" fmla="*/ 32 w 76"/>
                <a:gd name="T29" fmla="*/ 42 h 75"/>
                <a:gd name="T30" fmla="*/ 31 w 76"/>
                <a:gd name="T31" fmla="*/ 40 h 75"/>
                <a:gd name="T32" fmla="*/ 30 w 76"/>
                <a:gd name="T33" fmla="*/ 37 h 75"/>
                <a:gd name="T34" fmla="*/ 76 w 76"/>
                <a:gd name="T35" fmla="*/ 37 h 75"/>
                <a:gd name="T36" fmla="*/ 75 w 76"/>
                <a:gd name="T37" fmla="*/ 30 h 75"/>
                <a:gd name="T38" fmla="*/ 73 w 76"/>
                <a:gd name="T39" fmla="*/ 22 h 75"/>
                <a:gd name="T40" fmla="*/ 70 w 76"/>
                <a:gd name="T41" fmla="*/ 16 h 75"/>
                <a:gd name="T42" fmla="*/ 66 w 76"/>
                <a:gd name="T43" fmla="*/ 10 h 75"/>
                <a:gd name="T44" fmla="*/ 59 w 76"/>
                <a:gd name="T45" fmla="*/ 6 h 75"/>
                <a:gd name="T46" fmla="*/ 53 w 76"/>
                <a:gd name="T47" fmla="*/ 2 h 75"/>
                <a:gd name="T48" fmla="*/ 46 w 76"/>
                <a:gd name="T49" fmla="*/ 0 h 75"/>
                <a:gd name="T50" fmla="*/ 39 w 76"/>
                <a:gd name="T51" fmla="*/ 0 h 75"/>
                <a:gd name="T52" fmla="*/ 30 w 76"/>
                <a:gd name="T53" fmla="*/ 0 h 75"/>
                <a:gd name="T54" fmla="*/ 24 w 76"/>
                <a:gd name="T55" fmla="*/ 2 h 75"/>
                <a:gd name="T56" fmla="*/ 17 w 76"/>
                <a:gd name="T57" fmla="*/ 6 h 75"/>
                <a:gd name="T58" fmla="*/ 12 w 76"/>
                <a:gd name="T59" fmla="*/ 10 h 75"/>
                <a:gd name="T60" fmla="*/ 7 w 76"/>
                <a:gd name="T61" fmla="*/ 16 h 75"/>
                <a:gd name="T62" fmla="*/ 4 w 76"/>
                <a:gd name="T63" fmla="*/ 22 h 75"/>
                <a:gd name="T64" fmla="*/ 1 w 76"/>
                <a:gd name="T65" fmla="*/ 30 h 75"/>
                <a:gd name="T66" fmla="*/ 0 w 76"/>
                <a:gd name="T67" fmla="*/ 37 h 75"/>
                <a:gd name="T68" fmla="*/ 1 w 76"/>
                <a:gd name="T69" fmla="*/ 45 h 75"/>
                <a:gd name="T70" fmla="*/ 4 w 76"/>
                <a:gd name="T71" fmla="*/ 52 h 75"/>
                <a:gd name="T72" fmla="*/ 7 w 76"/>
                <a:gd name="T73" fmla="*/ 58 h 75"/>
                <a:gd name="T74" fmla="*/ 12 w 76"/>
                <a:gd name="T75" fmla="*/ 64 h 75"/>
                <a:gd name="T76" fmla="*/ 17 w 76"/>
                <a:gd name="T77" fmla="*/ 68 h 75"/>
                <a:gd name="T78" fmla="*/ 24 w 76"/>
                <a:gd name="T79" fmla="*/ 72 h 75"/>
                <a:gd name="T80" fmla="*/ 30 w 76"/>
                <a:gd name="T81" fmla="*/ 75 h 75"/>
                <a:gd name="T82" fmla="*/ 39 w 76"/>
                <a:gd name="T83" fmla="*/ 75 h 75"/>
                <a:gd name="T84" fmla="*/ 46 w 76"/>
                <a:gd name="T85" fmla="*/ 75 h 75"/>
                <a:gd name="T86" fmla="*/ 53 w 76"/>
                <a:gd name="T87" fmla="*/ 72 h 75"/>
                <a:gd name="T88" fmla="*/ 59 w 76"/>
                <a:gd name="T89" fmla="*/ 68 h 75"/>
                <a:gd name="T90" fmla="*/ 66 w 76"/>
                <a:gd name="T91" fmla="*/ 64 h 75"/>
                <a:gd name="T92" fmla="*/ 70 w 76"/>
                <a:gd name="T93" fmla="*/ 58 h 75"/>
                <a:gd name="T94" fmla="*/ 73 w 76"/>
                <a:gd name="T95" fmla="*/ 52 h 75"/>
                <a:gd name="T96" fmla="*/ 75 w 76"/>
                <a:gd name="T97" fmla="*/ 45 h 75"/>
                <a:gd name="T98" fmla="*/ 76 w 76"/>
                <a:gd name="T99"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75">
                  <a:moveTo>
                    <a:pt x="30" y="37"/>
                  </a:moveTo>
                  <a:lnTo>
                    <a:pt x="31" y="34"/>
                  </a:lnTo>
                  <a:lnTo>
                    <a:pt x="32" y="32"/>
                  </a:lnTo>
                  <a:lnTo>
                    <a:pt x="36" y="30"/>
                  </a:lnTo>
                  <a:lnTo>
                    <a:pt x="39" y="30"/>
                  </a:lnTo>
                  <a:lnTo>
                    <a:pt x="41" y="30"/>
                  </a:lnTo>
                  <a:lnTo>
                    <a:pt x="44" y="32"/>
                  </a:lnTo>
                  <a:lnTo>
                    <a:pt x="45" y="34"/>
                  </a:lnTo>
                  <a:lnTo>
                    <a:pt x="46" y="37"/>
                  </a:lnTo>
                  <a:lnTo>
                    <a:pt x="45" y="40"/>
                  </a:lnTo>
                  <a:lnTo>
                    <a:pt x="44" y="42"/>
                  </a:lnTo>
                  <a:lnTo>
                    <a:pt x="41" y="45"/>
                  </a:lnTo>
                  <a:lnTo>
                    <a:pt x="39" y="45"/>
                  </a:lnTo>
                  <a:lnTo>
                    <a:pt x="36" y="45"/>
                  </a:lnTo>
                  <a:lnTo>
                    <a:pt x="32" y="42"/>
                  </a:lnTo>
                  <a:lnTo>
                    <a:pt x="31" y="40"/>
                  </a:lnTo>
                  <a:lnTo>
                    <a:pt x="30" y="37"/>
                  </a:lnTo>
                  <a:close/>
                  <a:moveTo>
                    <a:pt x="76" y="37"/>
                  </a:moveTo>
                  <a:lnTo>
                    <a:pt x="75" y="30"/>
                  </a:lnTo>
                  <a:lnTo>
                    <a:pt x="73" y="22"/>
                  </a:lnTo>
                  <a:lnTo>
                    <a:pt x="70" y="16"/>
                  </a:lnTo>
                  <a:lnTo>
                    <a:pt x="66" y="10"/>
                  </a:lnTo>
                  <a:lnTo>
                    <a:pt x="59" y="6"/>
                  </a:lnTo>
                  <a:lnTo>
                    <a:pt x="53" y="2"/>
                  </a:lnTo>
                  <a:lnTo>
                    <a:pt x="46" y="0"/>
                  </a:lnTo>
                  <a:lnTo>
                    <a:pt x="39" y="0"/>
                  </a:lnTo>
                  <a:lnTo>
                    <a:pt x="30" y="0"/>
                  </a:lnTo>
                  <a:lnTo>
                    <a:pt x="24" y="2"/>
                  </a:lnTo>
                  <a:lnTo>
                    <a:pt x="17" y="6"/>
                  </a:lnTo>
                  <a:lnTo>
                    <a:pt x="12" y="10"/>
                  </a:lnTo>
                  <a:lnTo>
                    <a:pt x="7" y="16"/>
                  </a:lnTo>
                  <a:lnTo>
                    <a:pt x="4" y="22"/>
                  </a:lnTo>
                  <a:lnTo>
                    <a:pt x="1" y="30"/>
                  </a:lnTo>
                  <a:lnTo>
                    <a:pt x="0" y="37"/>
                  </a:lnTo>
                  <a:lnTo>
                    <a:pt x="1" y="45"/>
                  </a:lnTo>
                  <a:lnTo>
                    <a:pt x="4" y="52"/>
                  </a:lnTo>
                  <a:lnTo>
                    <a:pt x="7" y="58"/>
                  </a:lnTo>
                  <a:lnTo>
                    <a:pt x="12" y="64"/>
                  </a:lnTo>
                  <a:lnTo>
                    <a:pt x="17" y="68"/>
                  </a:lnTo>
                  <a:lnTo>
                    <a:pt x="24" y="72"/>
                  </a:lnTo>
                  <a:lnTo>
                    <a:pt x="30" y="75"/>
                  </a:lnTo>
                  <a:lnTo>
                    <a:pt x="39" y="75"/>
                  </a:lnTo>
                  <a:lnTo>
                    <a:pt x="46" y="75"/>
                  </a:lnTo>
                  <a:lnTo>
                    <a:pt x="53" y="72"/>
                  </a:lnTo>
                  <a:lnTo>
                    <a:pt x="59" y="68"/>
                  </a:lnTo>
                  <a:lnTo>
                    <a:pt x="66" y="64"/>
                  </a:lnTo>
                  <a:lnTo>
                    <a:pt x="70" y="58"/>
                  </a:lnTo>
                  <a:lnTo>
                    <a:pt x="73" y="52"/>
                  </a:lnTo>
                  <a:lnTo>
                    <a:pt x="75" y="45"/>
                  </a:lnTo>
                  <a:lnTo>
                    <a:pt x="76"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91">
              <a:extLst>
                <a:ext uri="{FF2B5EF4-FFF2-40B4-BE49-F238E27FC236}">
                  <a16:creationId xmlns:a16="http://schemas.microsoft.com/office/drawing/2014/main" id="{DE70727C-5A0D-458D-861B-A3470729B588}"/>
                </a:ext>
              </a:extLst>
            </p:cNvPr>
            <p:cNvSpPr>
              <a:spLocks/>
            </p:cNvSpPr>
            <p:nvPr/>
          </p:nvSpPr>
          <p:spPr bwMode="auto">
            <a:xfrm>
              <a:off x="1555750" y="785813"/>
              <a:ext cx="188913" cy="147638"/>
            </a:xfrm>
            <a:custGeom>
              <a:avLst/>
              <a:gdLst>
                <a:gd name="T0" fmla="*/ 348 w 593"/>
                <a:gd name="T1" fmla="*/ 4 h 466"/>
                <a:gd name="T2" fmla="*/ 298 w 593"/>
                <a:gd name="T3" fmla="*/ 22 h 466"/>
                <a:gd name="T4" fmla="*/ 252 w 593"/>
                <a:gd name="T5" fmla="*/ 55 h 466"/>
                <a:gd name="T6" fmla="*/ 197 w 593"/>
                <a:gd name="T7" fmla="*/ 40 h 466"/>
                <a:gd name="T8" fmla="*/ 140 w 593"/>
                <a:gd name="T9" fmla="*/ 44 h 466"/>
                <a:gd name="T10" fmla="*/ 94 w 593"/>
                <a:gd name="T11" fmla="*/ 61 h 466"/>
                <a:gd name="T12" fmla="*/ 67 w 593"/>
                <a:gd name="T13" fmla="*/ 79 h 466"/>
                <a:gd name="T14" fmla="*/ 44 w 593"/>
                <a:gd name="T15" fmla="*/ 100 h 466"/>
                <a:gd name="T16" fmla="*/ 25 w 593"/>
                <a:gd name="T17" fmla="*/ 125 h 466"/>
                <a:gd name="T18" fmla="*/ 10 w 593"/>
                <a:gd name="T19" fmla="*/ 151 h 466"/>
                <a:gd name="T20" fmla="*/ 0 w 593"/>
                <a:gd name="T21" fmla="*/ 181 h 466"/>
                <a:gd name="T22" fmla="*/ 42 w 593"/>
                <a:gd name="T23" fmla="*/ 156 h 466"/>
                <a:gd name="T24" fmla="*/ 73 w 593"/>
                <a:gd name="T25" fmla="*/ 114 h 466"/>
                <a:gd name="T26" fmla="*/ 117 w 593"/>
                <a:gd name="T27" fmla="*/ 84 h 466"/>
                <a:gd name="T28" fmla="*/ 166 w 593"/>
                <a:gd name="T29" fmla="*/ 70 h 466"/>
                <a:gd name="T30" fmla="*/ 216 w 593"/>
                <a:gd name="T31" fmla="*/ 74 h 466"/>
                <a:gd name="T32" fmla="*/ 259 w 593"/>
                <a:gd name="T33" fmla="*/ 90 h 466"/>
                <a:gd name="T34" fmla="*/ 293 w 593"/>
                <a:gd name="T35" fmla="*/ 59 h 466"/>
                <a:gd name="T36" fmla="*/ 336 w 593"/>
                <a:gd name="T37" fmla="*/ 38 h 466"/>
                <a:gd name="T38" fmla="*/ 385 w 593"/>
                <a:gd name="T39" fmla="*/ 30 h 466"/>
                <a:gd name="T40" fmla="*/ 445 w 593"/>
                <a:gd name="T41" fmla="*/ 40 h 466"/>
                <a:gd name="T42" fmla="*/ 492 w 593"/>
                <a:gd name="T43" fmla="*/ 65 h 466"/>
                <a:gd name="T44" fmla="*/ 529 w 593"/>
                <a:gd name="T45" fmla="*/ 101 h 466"/>
                <a:gd name="T46" fmla="*/ 552 w 593"/>
                <a:gd name="T47" fmla="*/ 146 h 466"/>
                <a:gd name="T48" fmla="*/ 563 w 593"/>
                <a:gd name="T49" fmla="*/ 196 h 466"/>
                <a:gd name="T50" fmla="*/ 561 w 593"/>
                <a:gd name="T51" fmla="*/ 245 h 466"/>
                <a:gd name="T52" fmla="*/ 546 w 593"/>
                <a:gd name="T53" fmla="*/ 290 h 466"/>
                <a:gd name="T54" fmla="*/ 521 w 593"/>
                <a:gd name="T55" fmla="*/ 328 h 466"/>
                <a:gd name="T56" fmla="*/ 479 w 593"/>
                <a:gd name="T57" fmla="*/ 359 h 466"/>
                <a:gd name="T58" fmla="*/ 428 w 593"/>
                <a:gd name="T59" fmla="*/ 376 h 466"/>
                <a:gd name="T60" fmla="*/ 381 w 593"/>
                <a:gd name="T61" fmla="*/ 379 h 466"/>
                <a:gd name="T62" fmla="*/ 362 w 593"/>
                <a:gd name="T63" fmla="*/ 404 h 466"/>
                <a:gd name="T64" fmla="*/ 331 w 593"/>
                <a:gd name="T65" fmla="*/ 426 h 466"/>
                <a:gd name="T66" fmla="*/ 307 w 593"/>
                <a:gd name="T67" fmla="*/ 435 h 466"/>
                <a:gd name="T68" fmla="*/ 281 w 593"/>
                <a:gd name="T69" fmla="*/ 435 h 466"/>
                <a:gd name="T70" fmla="*/ 246 w 593"/>
                <a:gd name="T71" fmla="*/ 423 h 466"/>
                <a:gd name="T72" fmla="*/ 219 w 593"/>
                <a:gd name="T73" fmla="*/ 399 h 466"/>
                <a:gd name="T74" fmla="*/ 189 w 593"/>
                <a:gd name="T75" fmla="*/ 408 h 466"/>
                <a:gd name="T76" fmla="*/ 204 w 593"/>
                <a:gd name="T77" fmla="*/ 428 h 466"/>
                <a:gd name="T78" fmla="*/ 222 w 593"/>
                <a:gd name="T79" fmla="*/ 445 h 466"/>
                <a:gd name="T80" fmla="*/ 245 w 593"/>
                <a:gd name="T81" fmla="*/ 456 h 466"/>
                <a:gd name="T82" fmla="*/ 268 w 593"/>
                <a:gd name="T83" fmla="*/ 464 h 466"/>
                <a:gd name="T84" fmla="*/ 294 w 593"/>
                <a:gd name="T85" fmla="*/ 466 h 466"/>
                <a:gd name="T86" fmla="*/ 336 w 593"/>
                <a:gd name="T87" fmla="*/ 457 h 466"/>
                <a:gd name="T88" fmla="*/ 374 w 593"/>
                <a:gd name="T89" fmla="*/ 434 h 466"/>
                <a:gd name="T90" fmla="*/ 418 w 593"/>
                <a:gd name="T91" fmla="*/ 408 h 466"/>
                <a:gd name="T92" fmla="*/ 479 w 593"/>
                <a:gd name="T93" fmla="*/ 392 h 466"/>
                <a:gd name="T94" fmla="*/ 521 w 593"/>
                <a:gd name="T95" fmla="*/ 369 h 466"/>
                <a:gd name="T96" fmla="*/ 542 w 593"/>
                <a:gd name="T97" fmla="*/ 348 h 466"/>
                <a:gd name="T98" fmla="*/ 573 w 593"/>
                <a:gd name="T99" fmla="*/ 303 h 466"/>
                <a:gd name="T100" fmla="*/ 589 w 593"/>
                <a:gd name="T101" fmla="*/ 251 h 466"/>
                <a:gd name="T102" fmla="*/ 593 w 593"/>
                <a:gd name="T103" fmla="*/ 193 h 466"/>
                <a:gd name="T104" fmla="*/ 580 w 593"/>
                <a:gd name="T105" fmla="*/ 136 h 466"/>
                <a:gd name="T106" fmla="*/ 552 w 593"/>
                <a:gd name="T107" fmla="*/ 84 h 466"/>
                <a:gd name="T108" fmla="*/ 510 w 593"/>
                <a:gd name="T109" fmla="*/ 41 h 466"/>
                <a:gd name="T110" fmla="*/ 484 w 593"/>
                <a:gd name="T111" fmla="*/ 24 h 466"/>
                <a:gd name="T112" fmla="*/ 455 w 593"/>
                <a:gd name="T113" fmla="*/ 11 h 466"/>
                <a:gd name="T114" fmla="*/ 422 w 593"/>
                <a:gd name="T115" fmla="*/ 4 h 466"/>
                <a:gd name="T116" fmla="*/ 385 w 593"/>
                <a:gd name="T1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 h="466">
                  <a:moveTo>
                    <a:pt x="385" y="0"/>
                  </a:moveTo>
                  <a:lnTo>
                    <a:pt x="366" y="2"/>
                  </a:lnTo>
                  <a:lnTo>
                    <a:pt x="348" y="4"/>
                  </a:lnTo>
                  <a:lnTo>
                    <a:pt x="331" y="8"/>
                  </a:lnTo>
                  <a:lnTo>
                    <a:pt x="315" y="14"/>
                  </a:lnTo>
                  <a:lnTo>
                    <a:pt x="298" y="22"/>
                  </a:lnTo>
                  <a:lnTo>
                    <a:pt x="282" y="30"/>
                  </a:lnTo>
                  <a:lnTo>
                    <a:pt x="267" y="42"/>
                  </a:lnTo>
                  <a:lnTo>
                    <a:pt x="252" y="55"/>
                  </a:lnTo>
                  <a:lnTo>
                    <a:pt x="234" y="48"/>
                  </a:lnTo>
                  <a:lnTo>
                    <a:pt x="216" y="43"/>
                  </a:lnTo>
                  <a:lnTo>
                    <a:pt x="197" y="40"/>
                  </a:lnTo>
                  <a:lnTo>
                    <a:pt x="179" y="40"/>
                  </a:lnTo>
                  <a:lnTo>
                    <a:pt x="159" y="41"/>
                  </a:lnTo>
                  <a:lnTo>
                    <a:pt x="140" y="44"/>
                  </a:lnTo>
                  <a:lnTo>
                    <a:pt x="122" y="50"/>
                  </a:lnTo>
                  <a:lnTo>
                    <a:pt x="104" y="57"/>
                  </a:lnTo>
                  <a:lnTo>
                    <a:pt x="94" y="61"/>
                  </a:lnTo>
                  <a:lnTo>
                    <a:pt x="84" y="67"/>
                  </a:lnTo>
                  <a:lnTo>
                    <a:pt x="76" y="72"/>
                  </a:lnTo>
                  <a:lnTo>
                    <a:pt x="67" y="79"/>
                  </a:lnTo>
                  <a:lnTo>
                    <a:pt x="59" y="85"/>
                  </a:lnTo>
                  <a:lnTo>
                    <a:pt x="51" y="92"/>
                  </a:lnTo>
                  <a:lnTo>
                    <a:pt x="44" y="100"/>
                  </a:lnTo>
                  <a:lnTo>
                    <a:pt x="37" y="107"/>
                  </a:lnTo>
                  <a:lnTo>
                    <a:pt x="31" y="116"/>
                  </a:lnTo>
                  <a:lnTo>
                    <a:pt x="25" y="125"/>
                  </a:lnTo>
                  <a:lnTo>
                    <a:pt x="19" y="133"/>
                  </a:lnTo>
                  <a:lnTo>
                    <a:pt x="14" y="143"/>
                  </a:lnTo>
                  <a:lnTo>
                    <a:pt x="10" y="151"/>
                  </a:lnTo>
                  <a:lnTo>
                    <a:pt x="6" y="161"/>
                  </a:lnTo>
                  <a:lnTo>
                    <a:pt x="3" y="172"/>
                  </a:lnTo>
                  <a:lnTo>
                    <a:pt x="0" y="181"/>
                  </a:lnTo>
                  <a:lnTo>
                    <a:pt x="29" y="189"/>
                  </a:lnTo>
                  <a:lnTo>
                    <a:pt x="34" y="172"/>
                  </a:lnTo>
                  <a:lnTo>
                    <a:pt x="42" y="156"/>
                  </a:lnTo>
                  <a:lnTo>
                    <a:pt x="50" y="141"/>
                  </a:lnTo>
                  <a:lnTo>
                    <a:pt x="61" y="127"/>
                  </a:lnTo>
                  <a:lnTo>
                    <a:pt x="73" y="114"/>
                  </a:lnTo>
                  <a:lnTo>
                    <a:pt x="86" y="102"/>
                  </a:lnTo>
                  <a:lnTo>
                    <a:pt x="101" y="92"/>
                  </a:lnTo>
                  <a:lnTo>
                    <a:pt x="117" y="84"/>
                  </a:lnTo>
                  <a:lnTo>
                    <a:pt x="133" y="77"/>
                  </a:lnTo>
                  <a:lnTo>
                    <a:pt x="150" y="73"/>
                  </a:lnTo>
                  <a:lnTo>
                    <a:pt x="166" y="70"/>
                  </a:lnTo>
                  <a:lnTo>
                    <a:pt x="183" y="70"/>
                  </a:lnTo>
                  <a:lnTo>
                    <a:pt x="200" y="71"/>
                  </a:lnTo>
                  <a:lnTo>
                    <a:pt x="216" y="74"/>
                  </a:lnTo>
                  <a:lnTo>
                    <a:pt x="233" y="79"/>
                  </a:lnTo>
                  <a:lnTo>
                    <a:pt x="249" y="86"/>
                  </a:lnTo>
                  <a:lnTo>
                    <a:pt x="259" y="90"/>
                  </a:lnTo>
                  <a:lnTo>
                    <a:pt x="266" y="83"/>
                  </a:lnTo>
                  <a:lnTo>
                    <a:pt x="280" y="70"/>
                  </a:lnTo>
                  <a:lnTo>
                    <a:pt x="293" y="59"/>
                  </a:lnTo>
                  <a:lnTo>
                    <a:pt x="307" y="51"/>
                  </a:lnTo>
                  <a:lnTo>
                    <a:pt x="321" y="43"/>
                  </a:lnTo>
                  <a:lnTo>
                    <a:pt x="336" y="38"/>
                  </a:lnTo>
                  <a:lnTo>
                    <a:pt x="352" y="34"/>
                  </a:lnTo>
                  <a:lnTo>
                    <a:pt x="368" y="31"/>
                  </a:lnTo>
                  <a:lnTo>
                    <a:pt x="385" y="30"/>
                  </a:lnTo>
                  <a:lnTo>
                    <a:pt x="407" y="31"/>
                  </a:lnTo>
                  <a:lnTo>
                    <a:pt x="426" y="35"/>
                  </a:lnTo>
                  <a:lnTo>
                    <a:pt x="445" y="40"/>
                  </a:lnTo>
                  <a:lnTo>
                    <a:pt x="462" y="46"/>
                  </a:lnTo>
                  <a:lnTo>
                    <a:pt x="478" y="55"/>
                  </a:lnTo>
                  <a:lnTo>
                    <a:pt x="492" y="65"/>
                  </a:lnTo>
                  <a:lnTo>
                    <a:pt x="506" y="75"/>
                  </a:lnTo>
                  <a:lnTo>
                    <a:pt x="518" y="88"/>
                  </a:lnTo>
                  <a:lnTo>
                    <a:pt x="529" y="101"/>
                  </a:lnTo>
                  <a:lnTo>
                    <a:pt x="537" y="115"/>
                  </a:lnTo>
                  <a:lnTo>
                    <a:pt x="546" y="130"/>
                  </a:lnTo>
                  <a:lnTo>
                    <a:pt x="552" y="146"/>
                  </a:lnTo>
                  <a:lnTo>
                    <a:pt x="556" y="162"/>
                  </a:lnTo>
                  <a:lnTo>
                    <a:pt x="561" y="179"/>
                  </a:lnTo>
                  <a:lnTo>
                    <a:pt x="563" y="196"/>
                  </a:lnTo>
                  <a:lnTo>
                    <a:pt x="563" y="212"/>
                  </a:lnTo>
                  <a:lnTo>
                    <a:pt x="563" y="229"/>
                  </a:lnTo>
                  <a:lnTo>
                    <a:pt x="561" y="245"/>
                  </a:lnTo>
                  <a:lnTo>
                    <a:pt x="556" y="260"/>
                  </a:lnTo>
                  <a:lnTo>
                    <a:pt x="552" y="275"/>
                  </a:lnTo>
                  <a:lnTo>
                    <a:pt x="546" y="290"/>
                  </a:lnTo>
                  <a:lnTo>
                    <a:pt x="539" y="303"/>
                  </a:lnTo>
                  <a:lnTo>
                    <a:pt x="531" y="316"/>
                  </a:lnTo>
                  <a:lnTo>
                    <a:pt x="521" y="328"/>
                  </a:lnTo>
                  <a:lnTo>
                    <a:pt x="508" y="340"/>
                  </a:lnTo>
                  <a:lnTo>
                    <a:pt x="494" y="350"/>
                  </a:lnTo>
                  <a:lnTo>
                    <a:pt x="479" y="359"/>
                  </a:lnTo>
                  <a:lnTo>
                    <a:pt x="463" y="366"/>
                  </a:lnTo>
                  <a:lnTo>
                    <a:pt x="446" y="372"/>
                  </a:lnTo>
                  <a:lnTo>
                    <a:pt x="428" y="376"/>
                  </a:lnTo>
                  <a:lnTo>
                    <a:pt x="409" y="378"/>
                  </a:lnTo>
                  <a:lnTo>
                    <a:pt x="388" y="379"/>
                  </a:lnTo>
                  <a:lnTo>
                    <a:pt x="381" y="379"/>
                  </a:lnTo>
                  <a:lnTo>
                    <a:pt x="377" y="386"/>
                  </a:lnTo>
                  <a:lnTo>
                    <a:pt x="369" y="395"/>
                  </a:lnTo>
                  <a:lnTo>
                    <a:pt x="362" y="404"/>
                  </a:lnTo>
                  <a:lnTo>
                    <a:pt x="352" y="412"/>
                  </a:lnTo>
                  <a:lnTo>
                    <a:pt x="342" y="420"/>
                  </a:lnTo>
                  <a:lnTo>
                    <a:pt x="331" y="426"/>
                  </a:lnTo>
                  <a:lnTo>
                    <a:pt x="319" y="432"/>
                  </a:lnTo>
                  <a:lnTo>
                    <a:pt x="313" y="434"/>
                  </a:lnTo>
                  <a:lnTo>
                    <a:pt x="307" y="435"/>
                  </a:lnTo>
                  <a:lnTo>
                    <a:pt x="301" y="436"/>
                  </a:lnTo>
                  <a:lnTo>
                    <a:pt x="294" y="436"/>
                  </a:lnTo>
                  <a:lnTo>
                    <a:pt x="281" y="435"/>
                  </a:lnTo>
                  <a:lnTo>
                    <a:pt x="268" y="433"/>
                  </a:lnTo>
                  <a:lnTo>
                    <a:pt x="257" y="428"/>
                  </a:lnTo>
                  <a:lnTo>
                    <a:pt x="246" y="423"/>
                  </a:lnTo>
                  <a:lnTo>
                    <a:pt x="235" y="417"/>
                  </a:lnTo>
                  <a:lnTo>
                    <a:pt x="227" y="408"/>
                  </a:lnTo>
                  <a:lnTo>
                    <a:pt x="219" y="399"/>
                  </a:lnTo>
                  <a:lnTo>
                    <a:pt x="213" y="388"/>
                  </a:lnTo>
                  <a:lnTo>
                    <a:pt x="186" y="401"/>
                  </a:lnTo>
                  <a:lnTo>
                    <a:pt x="189" y="408"/>
                  </a:lnTo>
                  <a:lnTo>
                    <a:pt x="195" y="416"/>
                  </a:lnTo>
                  <a:lnTo>
                    <a:pt x="199" y="422"/>
                  </a:lnTo>
                  <a:lnTo>
                    <a:pt x="204" y="428"/>
                  </a:lnTo>
                  <a:lnTo>
                    <a:pt x="211" y="434"/>
                  </a:lnTo>
                  <a:lnTo>
                    <a:pt x="216" y="439"/>
                  </a:lnTo>
                  <a:lnTo>
                    <a:pt x="222" y="445"/>
                  </a:lnTo>
                  <a:lnTo>
                    <a:pt x="230" y="449"/>
                  </a:lnTo>
                  <a:lnTo>
                    <a:pt x="237" y="453"/>
                  </a:lnTo>
                  <a:lnTo>
                    <a:pt x="245" y="456"/>
                  </a:lnTo>
                  <a:lnTo>
                    <a:pt x="252" y="460"/>
                  </a:lnTo>
                  <a:lnTo>
                    <a:pt x="260" y="462"/>
                  </a:lnTo>
                  <a:lnTo>
                    <a:pt x="268" y="464"/>
                  </a:lnTo>
                  <a:lnTo>
                    <a:pt x="277" y="465"/>
                  </a:lnTo>
                  <a:lnTo>
                    <a:pt x="286" y="466"/>
                  </a:lnTo>
                  <a:lnTo>
                    <a:pt x="294" y="466"/>
                  </a:lnTo>
                  <a:lnTo>
                    <a:pt x="308" y="465"/>
                  </a:lnTo>
                  <a:lnTo>
                    <a:pt x="322" y="463"/>
                  </a:lnTo>
                  <a:lnTo>
                    <a:pt x="336" y="457"/>
                  </a:lnTo>
                  <a:lnTo>
                    <a:pt x="349" y="451"/>
                  </a:lnTo>
                  <a:lnTo>
                    <a:pt x="362" y="443"/>
                  </a:lnTo>
                  <a:lnTo>
                    <a:pt x="374" y="434"/>
                  </a:lnTo>
                  <a:lnTo>
                    <a:pt x="386" y="422"/>
                  </a:lnTo>
                  <a:lnTo>
                    <a:pt x="396" y="409"/>
                  </a:lnTo>
                  <a:lnTo>
                    <a:pt x="418" y="408"/>
                  </a:lnTo>
                  <a:lnTo>
                    <a:pt x="440" y="405"/>
                  </a:lnTo>
                  <a:lnTo>
                    <a:pt x="460" y="400"/>
                  </a:lnTo>
                  <a:lnTo>
                    <a:pt x="479" y="392"/>
                  </a:lnTo>
                  <a:lnTo>
                    <a:pt x="496" y="384"/>
                  </a:lnTo>
                  <a:lnTo>
                    <a:pt x="514" y="374"/>
                  </a:lnTo>
                  <a:lnTo>
                    <a:pt x="521" y="369"/>
                  </a:lnTo>
                  <a:lnTo>
                    <a:pt x="529" y="362"/>
                  </a:lnTo>
                  <a:lnTo>
                    <a:pt x="536" y="356"/>
                  </a:lnTo>
                  <a:lnTo>
                    <a:pt x="542" y="348"/>
                  </a:lnTo>
                  <a:lnTo>
                    <a:pt x="554" y="334"/>
                  </a:lnTo>
                  <a:lnTo>
                    <a:pt x="564" y="319"/>
                  </a:lnTo>
                  <a:lnTo>
                    <a:pt x="573" y="303"/>
                  </a:lnTo>
                  <a:lnTo>
                    <a:pt x="580" y="287"/>
                  </a:lnTo>
                  <a:lnTo>
                    <a:pt x="585" y="269"/>
                  </a:lnTo>
                  <a:lnTo>
                    <a:pt x="589" y="251"/>
                  </a:lnTo>
                  <a:lnTo>
                    <a:pt x="593" y="233"/>
                  </a:lnTo>
                  <a:lnTo>
                    <a:pt x="593" y="212"/>
                  </a:lnTo>
                  <a:lnTo>
                    <a:pt x="593" y="193"/>
                  </a:lnTo>
                  <a:lnTo>
                    <a:pt x="589" y="174"/>
                  </a:lnTo>
                  <a:lnTo>
                    <a:pt x="585" y="155"/>
                  </a:lnTo>
                  <a:lnTo>
                    <a:pt x="580" y="136"/>
                  </a:lnTo>
                  <a:lnTo>
                    <a:pt x="572" y="118"/>
                  </a:lnTo>
                  <a:lnTo>
                    <a:pt x="563" y="101"/>
                  </a:lnTo>
                  <a:lnTo>
                    <a:pt x="552" y="84"/>
                  </a:lnTo>
                  <a:lnTo>
                    <a:pt x="539" y="68"/>
                  </a:lnTo>
                  <a:lnTo>
                    <a:pt x="525" y="54"/>
                  </a:lnTo>
                  <a:lnTo>
                    <a:pt x="510" y="41"/>
                  </a:lnTo>
                  <a:lnTo>
                    <a:pt x="502" y="35"/>
                  </a:lnTo>
                  <a:lnTo>
                    <a:pt x="493" y="29"/>
                  </a:lnTo>
                  <a:lnTo>
                    <a:pt x="484" y="24"/>
                  </a:lnTo>
                  <a:lnTo>
                    <a:pt x="474" y="20"/>
                  </a:lnTo>
                  <a:lnTo>
                    <a:pt x="464" y="15"/>
                  </a:lnTo>
                  <a:lnTo>
                    <a:pt x="455" y="11"/>
                  </a:lnTo>
                  <a:lnTo>
                    <a:pt x="444" y="8"/>
                  </a:lnTo>
                  <a:lnTo>
                    <a:pt x="432" y="6"/>
                  </a:lnTo>
                  <a:lnTo>
                    <a:pt x="422" y="4"/>
                  </a:lnTo>
                  <a:lnTo>
                    <a:pt x="410" y="2"/>
                  </a:lnTo>
                  <a:lnTo>
                    <a:pt x="397" y="2"/>
                  </a:lnTo>
                  <a:lnTo>
                    <a:pt x="3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92">
              <a:extLst>
                <a:ext uri="{FF2B5EF4-FFF2-40B4-BE49-F238E27FC236}">
                  <a16:creationId xmlns:a16="http://schemas.microsoft.com/office/drawing/2014/main" id="{1D649AE1-9B53-4BEF-A012-F4BD0F242843}"/>
                </a:ext>
              </a:extLst>
            </p:cNvPr>
            <p:cNvSpPr>
              <a:spLocks noEditPoints="1"/>
            </p:cNvSpPr>
            <p:nvPr/>
          </p:nvSpPr>
          <p:spPr bwMode="auto">
            <a:xfrm>
              <a:off x="1458913" y="869951"/>
              <a:ext cx="190500" cy="201613"/>
            </a:xfrm>
            <a:custGeom>
              <a:avLst/>
              <a:gdLst>
                <a:gd name="T0" fmla="*/ 53 w 601"/>
                <a:gd name="T1" fmla="*/ 513 h 635"/>
                <a:gd name="T2" fmla="*/ 196 w 601"/>
                <a:gd name="T3" fmla="*/ 439 h 635"/>
                <a:gd name="T4" fmla="*/ 241 w 601"/>
                <a:gd name="T5" fmla="*/ 411 h 635"/>
                <a:gd name="T6" fmla="*/ 230 w 601"/>
                <a:gd name="T7" fmla="*/ 321 h 635"/>
                <a:gd name="T8" fmla="*/ 209 w 601"/>
                <a:gd name="T9" fmla="*/ 296 h 635"/>
                <a:gd name="T10" fmla="*/ 201 w 601"/>
                <a:gd name="T11" fmla="*/ 242 h 635"/>
                <a:gd name="T12" fmla="*/ 195 w 601"/>
                <a:gd name="T13" fmla="*/ 230 h 635"/>
                <a:gd name="T14" fmla="*/ 183 w 601"/>
                <a:gd name="T15" fmla="*/ 223 h 635"/>
                <a:gd name="T16" fmla="*/ 176 w 601"/>
                <a:gd name="T17" fmla="*/ 198 h 635"/>
                <a:gd name="T18" fmla="*/ 186 w 601"/>
                <a:gd name="T19" fmla="*/ 182 h 635"/>
                <a:gd name="T20" fmla="*/ 198 w 601"/>
                <a:gd name="T21" fmla="*/ 174 h 635"/>
                <a:gd name="T22" fmla="*/ 193 w 601"/>
                <a:gd name="T23" fmla="*/ 144 h 635"/>
                <a:gd name="T24" fmla="*/ 178 w 601"/>
                <a:gd name="T25" fmla="*/ 92 h 635"/>
                <a:gd name="T26" fmla="*/ 201 w 601"/>
                <a:gd name="T27" fmla="*/ 87 h 635"/>
                <a:gd name="T28" fmla="*/ 218 w 601"/>
                <a:gd name="T29" fmla="*/ 78 h 635"/>
                <a:gd name="T30" fmla="*/ 232 w 601"/>
                <a:gd name="T31" fmla="*/ 55 h 635"/>
                <a:gd name="T32" fmla="*/ 270 w 601"/>
                <a:gd name="T33" fmla="*/ 36 h 635"/>
                <a:gd name="T34" fmla="*/ 351 w 601"/>
                <a:gd name="T35" fmla="*/ 33 h 635"/>
                <a:gd name="T36" fmla="*/ 399 w 601"/>
                <a:gd name="T37" fmla="*/ 51 h 635"/>
                <a:gd name="T38" fmla="*/ 417 w 601"/>
                <a:gd name="T39" fmla="*/ 76 h 635"/>
                <a:gd name="T40" fmla="*/ 411 w 601"/>
                <a:gd name="T41" fmla="*/ 134 h 635"/>
                <a:gd name="T42" fmla="*/ 400 w 601"/>
                <a:gd name="T43" fmla="*/ 172 h 635"/>
                <a:gd name="T44" fmla="*/ 411 w 601"/>
                <a:gd name="T45" fmla="*/ 181 h 635"/>
                <a:gd name="T46" fmla="*/ 421 w 601"/>
                <a:gd name="T47" fmla="*/ 191 h 635"/>
                <a:gd name="T48" fmla="*/ 416 w 601"/>
                <a:gd name="T49" fmla="*/ 223 h 635"/>
                <a:gd name="T50" fmla="*/ 402 w 601"/>
                <a:gd name="T51" fmla="*/ 231 h 635"/>
                <a:gd name="T52" fmla="*/ 398 w 601"/>
                <a:gd name="T53" fmla="*/ 255 h 635"/>
                <a:gd name="T54" fmla="*/ 384 w 601"/>
                <a:gd name="T55" fmla="*/ 307 h 635"/>
                <a:gd name="T56" fmla="*/ 361 w 601"/>
                <a:gd name="T57" fmla="*/ 330 h 635"/>
                <a:gd name="T58" fmla="*/ 366 w 601"/>
                <a:gd name="T59" fmla="*/ 423 h 635"/>
                <a:gd name="T60" fmla="*/ 503 w 601"/>
                <a:gd name="T61" fmla="*/ 488 h 635"/>
                <a:gd name="T62" fmla="*/ 571 w 601"/>
                <a:gd name="T63" fmla="*/ 606 h 635"/>
                <a:gd name="T64" fmla="*/ 390 w 601"/>
                <a:gd name="T65" fmla="*/ 400 h 635"/>
                <a:gd name="T66" fmla="*/ 413 w 601"/>
                <a:gd name="T67" fmla="*/ 317 h 635"/>
                <a:gd name="T68" fmla="*/ 433 w 601"/>
                <a:gd name="T69" fmla="*/ 249 h 635"/>
                <a:gd name="T70" fmla="*/ 450 w 601"/>
                <a:gd name="T71" fmla="*/ 215 h 635"/>
                <a:gd name="T72" fmla="*/ 448 w 601"/>
                <a:gd name="T73" fmla="*/ 174 h 635"/>
                <a:gd name="T74" fmla="*/ 447 w 601"/>
                <a:gd name="T75" fmla="*/ 119 h 635"/>
                <a:gd name="T76" fmla="*/ 444 w 601"/>
                <a:gd name="T77" fmla="*/ 59 h 635"/>
                <a:gd name="T78" fmla="*/ 414 w 601"/>
                <a:gd name="T79" fmla="*/ 24 h 635"/>
                <a:gd name="T80" fmla="*/ 368 w 601"/>
                <a:gd name="T81" fmla="*/ 5 h 635"/>
                <a:gd name="T82" fmla="*/ 282 w 601"/>
                <a:gd name="T83" fmla="*/ 3 h 635"/>
                <a:gd name="T84" fmla="*/ 222 w 601"/>
                <a:gd name="T85" fmla="*/ 24 h 635"/>
                <a:gd name="T86" fmla="*/ 195 w 601"/>
                <a:gd name="T87" fmla="*/ 55 h 635"/>
                <a:gd name="T88" fmla="*/ 163 w 601"/>
                <a:gd name="T89" fmla="*/ 62 h 635"/>
                <a:gd name="T90" fmla="*/ 151 w 601"/>
                <a:gd name="T91" fmla="*/ 80 h 635"/>
                <a:gd name="T92" fmla="*/ 157 w 601"/>
                <a:gd name="T93" fmla="*/ 136 h 635"/>
                <a:gd name="T94" fmla="*/ 154 w 601"/>
                <a:gd name="T95" fmla="*/ 168 h 635"/>
                <a:gd name="T96" fmla="*/ 146 w 601"/>
                <a:gd name="T97" fmla="*/ 207 h 635"/>
                <a:gd name="T98" fmla="*/ 160 w 601"/>
                <a:gd name="T99" fmla="*/ 244 h 635"/>
                <a:gd name="T100" fmla="*/ 181 w 601"/>
                <a:gd name="T101" fmla="*/ 305 h 635"/>
                <a:gd name="T102" fmla="*/ 211 w 601"/>
                <a:gd name="T103" fmla="*/ 344 h 635"/>
                <a:gd name="T104" fmla="*/ 77 w 601"/>
                <a:gd name="T105" fmla="*/ 464 h 635"/>
                <a:gd name="T106" fmla="*/ 4 w 601"/>
                <a:gd name="T107" fmla="*/ 518 h 635"/>
                <a:gd name="T108" fmla="*/ 1 w 601"/>
                <a:gd name="T109" fmla="*/ 624 h 635"/>
                <a:gd name="T110" fmla="*/ 9 w 601"/>
                <a:gd name="T111" fmla="*/ 634 h 635"/>
                <a:gd name="T112" fmla="*/ 591 w 601"/>
                <a:gd name="T113" fmla="*/ 634 h 635"/>
                <a:gd name="T114" fmla="*/ 600 w 601"/>
                <a:gd name="T115" fmla="*/ 624 h 635"/>
                <a:gd name="T116" fmla="*/ 597 w 601"/>
                <a:gd name="T117" fmla="*/ 518 h 635"/>
                <a:gd name="T118" fmla="*/ 523 w 601"/>
                <a:gd name="T119" fmla="*/ 46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635">
                  <a:moveTo>
                    <a:pt x="571" y="606"/>
                  </a:moveTo>
                  <a:lnTo>
                    <a:pt x="30" y="606"/>
                  </a:lnTo>
                  <a:lnTo>
                    <a:pt x="30" y="533"/>
                  </a:lnTo>
                  <a:lnTo>
                    <a:pt x="38" y="525"/>
                  </a:lnTo>
                  <a:lnTo>
                    <a:pt x="53" y="513"/>
                  </a:lnTo>
                  <a:lnTo>
                    <a:pt x="75" y="501"/>
                  </a:lnTo>
                  <a:lnTo>
                    <a:pt x="100" y="486"/>
                  </a:lnTo>
                  <a:lnTo>
                    <a:pt x="129" y="470"/>
                  </a:lnTo>
                  <a:lnTo>
                    <a:pt x="161" y="454"/>
                  </a:lnTo>
                  <a:lnTo>
                    <a:pt x="196" y="439"/>
                  </a:lnTo>
                  <a:lnTo>
                    <a:pt x="231" y="425"/>
                  </a:lnTo>
                  <a:lnTo>
                    <a:pt x="234" y="423"/>
                  </a:lnTo>
                  <a:lnTo>
                    <a:pt x="237" y="419"/>
                  </a:lnTo>
                  <a:lnTo>
                    <a:pt x="239" y="415"/>
                  </a:lnTo>
                  <a:lnTo>
                    <a:pt x="241" y="411"/>
                  </a:lnTo>
                  <a:lnTo>
                    <a:pt x="241" y="336"/>
                  </a:lnTo>
                  <a:lnTo>
                    <a:pt x="239" y="330"/>
                  </a:lnTo>
                  <a:lnTo>
                    <a:pt x="237" y="326"/>
                  </a:lnTo>
                  <a:lnTo>
                    <a:pt x="234" y="323"/>
                  </a:lnTo>
                  <a:lnTo>
                    <a:pt x="230" y="321"/>
                  </a:lnTo>
                  <a:lnTo>
                    <a:pt x="229" y="321"/>
                  </a:lnTo>
                  <a:lnTo>
                    <a:pt x="224" y="318"/>
                  </a:lnTo>
                  <a:lnTo>
                    <a:pt x="220" y="313"/>
                  </a:lnTo>
                  <a:lnTo>
                    <a:pt x="215" y="307"/>
                  </a:lnTo>
                  <a:lnTo>
                    <a:pt x="209" y="296"/>
                  </a:lnTo>
                  <a:lnTo>
                    <a:pt x="205" y="282"/>
                  </a:lnTo>
                  <a:lnTo>
                    <a:pt x="203" y="274"/>
                  </a:lnTo>
                  <a:lnTo>
                    <a:pt x="202" y="265"/>
                  </a:lnTo>
                  <a:lnTo>
                    <a:pt x="201" y="255"/>
                  </a:lnTo>
                  <a:lnTo>
                    <a:pt x="201" y="242"/>
                  </a:lnTo>
                  <a:lnTo>
                    <a:pt x="200" y="240"/>
                  </a:lnTo>
                  <a:lnTo>
                    <a:pt x="200" y="236"/>
                  </a:lnTo>
                  <a:lnTo>
                    <a:pt x="198" y="234"/>
                  </a:lnTo>
                  <a:lnTo>
                    <a:pt x="197" y="231"/>
                  </a:lnTo>
                  <a:lnTo>
                    <a:pt x="195" y="230"/>
                  </a:lnTo>
                  <a:lnTo>
                    <a:pt x="191" y="228"/>
                  </a:lnTo>
                  <a:lnTo>
                    <a:pt x="189" y="228"/>
                  </a:lnTo>
                  <a:lnTo>
                    <a:pt x="186" y="227"/>
                  </a:lnTo>
                  <a:lnTo>
                    <a:pt x="184" y="226"/>
                  </a:lnTo>
                  <a:lnTo>
                    <a:pt x="183" y="223"/>
                  </a:lnTo>
                  <a:lnTo>
                    <a:pt x="181" y="219"/>
                  </a:lnTo>
                  <a:lnTo>
                    <a:pt x="178" y="215"/>
                  </a:lnTo>
                  <a:lnTo>
                    <a:pt x="177" y="210"/>
                  </a:lnTo>
                  <a:lnTo>
                    <a:pt x="176" y="204"/>
                  </a:lnTo>
                  <a:lnTo>
                    <a:pt x="176" y="198"/>
                  </a:lnTo>
                  <a:lnTo>
                    <a:pt x="177" y="191"/>
                  </a:lnTo>
                  <a:lnTo>
                    <a:pt x="178" y="186"/>
                  </a:lnTo>
                  <a:lnTo>
                    <a:pt x="182" y="183"/>
                  </a:lnTo>
                  <a:lnTo>
                    <a:pt x="184" y="182"/>
                  </a:lnTo>
                  <a:lnTo>
                    <a:pt x="186" y="182"/>
                  </a:lnTo>
                  <a:lnTo>
                    <a:pt x="188" y="181"/>
                  </a:lnTo>
                  <a:lnTo>
                    <a:pt x="191" y="181"/>
                  </a:lnTo>
                  <a:lnTo>
                    <a:pt x="193" y="179"/>
                  </a:lnTo>
                  <a:lnTo>
                    <a:pt x="197" y="176"/>
                  </a:lnTo>
                  <a:lnTo>
                    <a:pt x="198" y="174"/>
                  </a:lnTo>
                  <a:lnTo>
                    <a:pt x="200" y="172"/>
                  </a:lnTo>
                  <a:lnTo>
                    <a:pt x="200" y="169"/>
                  </a:lnTo>
                  <a:lnTo>
                    <a:pt x="201" y="167"/>
                  </a:lnTo>
                  <a:lnTo>
                    <a:pt x="199" y="158"/>
                  </a:lnTo>
                  <a:lnTo>
                    <a:pt x="193" y="144"/>
                  </a:lnTo>
                  <a:lnTo>
                    <a:pt x="188" y="133"/>
                  </a:lnTo>
                  <a:lnTo>
                    <a:pt x="183" y="115"/>
                  </a:lnTo>
                  <a:lnTo>
                    <a:pt x="180" y="107"/>
                  </a:lnTo>
                  <a:lnTo>
                    <a:pt x="178" y="98"/>
                  </a:lnTo>
                  <a:lnTo>
                    <a:pt x="178" y="92"/>
                  </a:lnTo>
                  <a:lnTo>
                    <a:pt x="180" y="88"/>
                  </a:lnTo>
                  <a:lnTo>
                    <a:pt x="184" y="85"/>
                  </a:lnTo>
                  <a:lnTo>
                    <a:pt x="189" y="84"/>
                  </a:lnTo>
                  <a:lnTo>
                    <a:pt x="195" y="85"/>
                  </a:lnTo>
                  <a:lnTo>
                    <a:pt x="201" y="87"/>
                  </a:lnTo>
                  <a:lnTo>
                    <a:pt x="207" y="87"/>
                  </a:lnTo>
                  <a:lnTo>
                    <a:pt x="213" y="84"/>
                  </a:lnTo>
                  <a:lnTo>
                    <a:pt x="215" y="82"/>
                  </a:lnTo>
                  <a:lnTo>
                    <a:pt x="217" y="80"/>
                  </a:lnTo>
                  <a:lnTo>
                    <a:pt x="218" y="78"/>
                  </a:lnTo>
                  <a:lnTo>
                    <a:pt x="219" y="76"/>
                  </a:lnTo>
                  <a:lnTo>
                    <a:pt x="221" y="69"/>
                  </a:lnTo>
                  <a:lnTo>
                    <a:pt x="223" y="64"/>
                  </a:lnTo>
                  <a:lnTo>
                    <a:pt x="228" y="60"/>
                  </a:lnTo>
                  <a:lnTo>
                    <a:pt x="232" y="55"/>
                  </a:lnTo>
                  <a:lnTo>
                    <a:pt x="237" y="51"/>
                  </a:lnTo>
                  <a:lnTo>
                    <a:pt x="243" y="47"/>
                  </a:lnTo>
                  <a:lnTo>
                    <a:pt x="249" y="44"/>
                  </a:lnTo>
                  <a:lnTo>
                    <a:pt x="255" y="40"/>
                  </a:lnTo>
                  <a:lnTo>
                    <a:pt x="270" y="36"/>
                  </a:lnTo>
                  <a:lnTo>
                    <a:pt x="285" y="33"/>
                  </a:lnTo>
                  <a:lnTo>
                    <a:pt x="302" y="31"/>
                  </a:lnTo>
                  <a:lnTo>
                    <a:pt x="318" y="30"/>
                  </a:lnTo>
                  <a:lnTo>
                    <a:pt x="334" y="31"/>
                  </a:lnTo>
                  <a:lnTo>
                    <a:pt x="351" y="33"/>
                  </a:lnTo>
                  <a:lnTo>
                    <a:pt x="366" y="36"/>
                  </a:lnTo>
                  <a:lnTo>
                    <a:pt x="381" y="40"/>
                  </a:lnTo>
                  <a:lnTo>
                    <a:pt x="387" y="44"/>
                  </a:lnTo>
                  <a:lnTo>
                    <a:pt x="394" y="47"/>
                  </a:lnTo>
                  <a:lnTo>
                    <a:pt x="399" y="51"/>
                  </a:lnTo>
                  <a:lnTo>
                    <a:pt x="404" y="55"/>
                  </a:lnTo>
                  <a:lnTo>
                    <a:pt x="409" y="60"/>
                  </a:lnTo>
                  <a:lnTo>
                    <a:pt x="413" y="64"/>
                  </a:lnTo>
                  <a:lnTo>
                    <a:pt x="415" y="69"/>
                  </a:lnTo>
                  <a:lnTo>
                    <a:pt x="417" y="76"/>
                  </a:lnTo>
                  <a:lnTo>
                    <a:pt x="419" y="87"/>
                  </a:lnTo>
                  <a:lnTo>
                    <a:pt x="419" y="96"/>
                  </a:lnTo>
                  <a:lnTo>
                    <a:pt x="418" y="107"/>
                  </a:lnTo>
                  <a:lnTo>
                    <a:pt x="416" y="116"/>
                  </a:lnTo>
                  <a:lnTo>
                    <a:pt x="411" y="134"/>
                  </a:lnTo>
                  <a:lnTo>
                    <a:pt x="404" y="149"/>
                  </a:lnTo>
                  <a:lnTo>
                    <a:pt x="400" y="158"/>
                  </a:lnTo>
                  <a:lnTo>
                    <a:pt x="399" y="167"/>
                  </a:lnTo>
                  <a:lnTo>
                    <a:pt x="399" y="169"/>
                  </a:lnTo>
                  <a:lnTo>
                    <a:pt x="400" y="172"/>
                  </a:lnTo>
                  <a:lnTo>
                    <a:pt x="401" y="174"/>
                  </a:lnTo>
                  <a:lnTo>
                    <a:pt x="403" y="177"/>
                  </a:lnTo>
                  <a:lnTo>
                    <a:pt x="405" y="179"/>
                  </a:lnTo>
                  <a:lnTo>
                    <a:pt x="409" y="181"/>
                  </a:lnTo>
                  <a:lnTo>
                    <a:pt x="411" y="181"/>
                  </a:lnTo>
                  <a:lnTo>
                    <a:pt x="414" y="182"/>
                  </a:lnTo>
                  <a:lnTo>
                    <a:pt x="416" y="182"/>
                  </a:lnTo>
                  <a:lnTo>
                    <a:pt x="418" y="183"/>
                  </a:lnTo>
                  <a:lnTo>
                    <a:pt x="420" y="185"/>
                  </a:lnTo>
                  <a:lnTo>
                    <a:pt x="421" y="191"/>
                  </a:lnTo>
                  <a:lnTo>
                    <a:pt x="422" y="198"/>
                  </a:lnTo>
                  <a:lnTo>
                    <a:pt x="422" y="203"/>
                  </a:lnTo>
                  <a:lnTo>
                    <a:pt x="421" y="210"/>
                  </a:lnTo>
                  <a:lnTo>
                    <a:pt x="419" y="215"/>
                  </a:lnTo>
                  <a:lnTo>
                    <a:pt x="416" y="223"/>
                  </a:lnTo>
                  <a:lnTo>
                    <a:pt x="413" y="227"/>
                  </a:lnTo>
                  <a:lnTo>
                    <a:pt x="410" y="228"/>
                  </a:lnTo>
                  <a:lnTo>
                    <a:pt x="406" y="228"/>
                  </a:lnTo>
                  <a:lnTo>
                    <a:pt x="404" y="230"/>
                  </a:lnTo>
                  <a:lnTo>
                    <a:pt x="402" y="231"/>
                  </a:lnTo>
                  <a:lnTo>
                    <a:pt x="400" y="234"/>
                  </a:lnTo>
                  <a:lnTo>
                    <a:pt x="399" y="236"/>
                  </a:lnTo>
                  <a:lnTo>
                    <a:pt x="398" y="240"/>
                  </a:lnTo>
                  <a:lnTo>
                    <a:pt x="398" y="242"/>
                  </a:lnTo>
                  <a:lnTo>
                    <a:pt x="398" y="255"/>
                  </a:lnTo>
                  <a:lnTo>
                    <a:pt x="397" y="265"/>
                  </a:lnTo>
                  <a:lnTo>
                    <a:pt x="396" y="274"/>
                  </a:lnTo>
                  <a:lnTo>
                    <a:pt x="394" y="282"/>
                  </a:lnTo>
                  <a:lnTo>
                    <a:pt x="389" y="296"/>
                  </a:lnTo>
                  <a:lnTo>
                    <a:pt x="384" y="307"/>
                  </a:lnTo>
                  <a:lnTo>
                    <a:pt x="375" y="319"/>
                  </a:lnTo>
                  <a:lnTo>
                    <a:pt x="371" y="321"/>
                  </a:lnTo>
                  <a:lnTo>
                    <a:pt x="367" y="323"/>
                  </a:lnTo>
                  <a:lnTo>
                    <a:pt x="364" y="326"/>
                  </a:lnTo>
                  <a:lnTo>
                    <a:pt x="361" y="330"/>
                  </a:lnTo>
                  <a:lnTo>
                    <a:pt x="360" y="336"/>
                  </a:lnTo>
                  <a:lnTo>
                    <a:pt x="360" y="411"/>
                  </a:lnTo>
                  <a:lnTo>
                    <a:pt x="361" y="415"/>
                  </a:lnTo>
                  <a:lnTo>
                    <a:pt x="364" y="419"/>
                  </a:lnTo>
                  <a:lnTo>
                    <a:pt x="366" y="423"/>
                  </a:lnTo>
                  <a:lnTo>
                    <a:pt x="370" y="425"/>
                  </a:lnTo>
                  <a:lnTo>
                    <a:pt x="406" y="440"/>
                  </a:lnTo>
                  <a:lnTo>
                    <a:pt x="441" y="456"/>
                  </a:lnTo>
                  <a:lnTo>
                    <a:pt x="474" y="472"/>
                  </a:lnTo>
                  <a:lnTo>
                    <a:pt x="503" y="488"/>
                  </a:lnTo>
                  <a:lnTo>
                    <a:pt x="528" y="502"/>
                  </a:lnTo>
                  <a:lnTo>
                    <a:pt x="549" y="515"/>
                  </a:lnTo>
                  <a:lnTo>
                    <a:pt x="563" y="525"/>
                  </a:lnTo>
                  <a:lnTo>
                    <a:pt x="571" y="533"/>
                  </a:lnTo>
                  <a:lnTo>
                    <a:pt x="571" y="606"/>
                  </a:lnTo>
                  <a:close/>
                  <a:moveTo>
                    <a:pt x="523" y="464"/>
                  </a:moveTo>
                  <a:lnTo>
                    <a:pt x="492" y="448"/>
                  </a:lnTo>
                  <a:lnTo>
                    <a:pt x="459" y="431"/>
                  </a:lnTo>
                  <a:lnTo>
                    <a:pt x="425" y="415"/>
                  </a:lnTo>
                  <a:lnTo>
                    <a:pt x="390" y="400"/>
                  </a:lnTo>
                  <a:lnTo>
                    <a:pt x="390" y="344"/>
                  </a:lnTo>
                  <a:lnTo>
                    <a:pt x="396" y="340"/>
                  </a:lnTo>
                  <a:lnTo>
                    <a:pt x="402" y="334"/>
                  </a:lnTo>
                  <a:lnTo>
                    <a:pt x="407" y="326"/>
                  </a:lnTo>
                  <a:lnTo>
                    <a:pt x="413" y="317"/>
                  </a:lnTo>
                  <a:lnTo>
                    <a:pt x="418" y="305"/>
                  </a:lnTo>
                  <a:lnTo>
                    <a:pt x="422" y="291"/>
                  </a:lnTo>
                  <a:lnTo>
                    <a:pt x="426" y="274"/>
                  </a:lnTo>
                  <a:lnTo>
                    <a:pt x="428" y="253"/>
                  </a:lnTo>
                  <a:lnTo>
                    <a:pt x="433" y="249"/>
                  </a:lnTo>
                  <a:lnTo>
                    <a:pt x="438" y="244"/>
                  </a:lnTo>
                  <a:lnTo>
                    <a:pt x="443" y="237"/>
                  </a:lnTo>
                  <a:lnTo>
                    <a:pt x="446" y="231"/>
                  </a:lnTo>
                  <a:lnTo>
                    <a:pt x="448" y="223"/>
                  </a:lnTo>
                  <a:lnTo>
                    <a:pt x="450" y="215"/>
                  </a:lnTo>
                  <a:lnTo>
                    <a:pt x="451" y="207"/>
                  </a:lnTo>
                  <a:lnTo>
                    <a:pt x="452" y="199"/>
                  </a:lnTo>
                  <a:lnTo>
                    <a:pt x="451" y="190"/>
                  </a:lnTo>
                  <a:lnTo>
                    <a:pt x="450" y="182"/>
                  </a:lnTo>
                  <a:lnTo>
                    <a:pt x="448" y="174"/>
                  </a:lnTo>
                  <a:lnTo>
                    <a:pt x="445" y="168"/>
                  </a:lnTo>
                  <a:lnTo>
                    <a:pt x="440" y="161"/>
                  </a:lnTo>
                  <a:lnTo>
                    <a:pt x="433" y="157"/>
                  </a:lnTo>
                  <a:lnTo>
                    <a:pt x="441" y="140"/>
                  </a:lnTo>
                  <a:lnTo>
                    <a:pt x="447" y="119"/>
                  </a:lnTo>
                  <a:lnTo>
                    <a:pt x="448" y="107"/>
                  </a:lnTo>
                  <a:lnTo>
                    <a:pt x="449" y="95"/>
                  </a:lnTo>
                  <a:lnTo>
                    <a:pt x="449" y="81"/>
                  </a:lnTo>
                  <a:lnTo>
                    <a:pt x="446" y="68"/>
                  </a:lnTo>
                  <a:lnTo>
                    <a:pt x="444" y="59"/>
                  </a:lnTo>
                  <a:lnTo>
                    <a:pt x="440" y="50"/>
                  </a:lnTo>
                  <a:lnTo>
                    <a:pt x="434" y="43"/>
                  </a:lnTo>
                  <a:lnTo>
                    <a:pt x="428" y="36"/>
                  </a:lnTo>
                  <a:lnTo>
                    <a:pt x="421" y="30"/>
                  </a:lnTo>
                  <a:lnTo>
                    <a:pt x="414" y="24"/>
                  </a:lnTo>
                  <a:lnTo>
                    <a:pt x="405" y="19"/>
                  </a:lnTo>
                  <a:lnTo>
                    <a:pt x="397" y="15"/>
                  </a:lnTo>
                  <a:lnTo>
                    <a:pt x="387" y="12"/>
                  </a:lnTo>
                  <a:lnTo>
                    <a:pt x="377" y="8"/>
                  </a:lnTo>
                  <a:lnTo>
                    <a:pt x="368" y="5"/>
                  </a:lnTo>
                  <a:lnTo>
                    <a:pt x="358" y="3"/>
                  </a:lnTo>
                  <a:lnTo>
                    <a:pt x="338" y="1"/>
                  </a:lnTo>
                  <a:lnTo>
                    <a:pt x="318" y="0"/>
                  </a:lnTo>
                  <a:lnTo>
                    <a:pt x="300" y="1"/>
                  </a:lnTo>
                  <a:lnTo>
                    <a:pt x="282" y="3"/>
                  </a:lnTo>
                  <a:lnTo>
                    <a:pt x="264" y="6"/>
                  </a:lnTo>
                  <a:lnTo>
                    <a:pt x="246" y="13"/>
                  </a:lnTo>
                  <a:lnTo>
                    <a:pt x="237" y="16"/>
                  </a:lnTo>
                  <a:lnTo>
                    <a:pt x="230" y="20"/>
                  </a:lnTo>
                  <a:lnTo>
                    <a:pt x="222" y="24"/>
                  </a:lnTo>
                  <a:lnTo>
                    <a:pt x="216" y="30"/>
                  </a:lnTo>
                  <a:lnTo>
                    <a:pt x="209" y="35"/>
                  </a:lnTo>
                  <a:lnTo>
                    <a:pt x="203" y="42"/>
                  </a:lnTo>
                  <a:lnTo>
                    <a:pt x="199" y="48"/>
                  </a:lnTo>
                  <a:lnTo>
                    <a:pt x="195" y="55"/>
                  </a:lnTo>
                  <a:lnTo>
                    <a:pt x="186" y="54"/>
                  </a:lnTo>
                  <a:lnTo>
                    <a:pt x="180" y="55"/>
                  </a:lnTo>
                  <a:lnTo>
                    <a:pt x="173" y="57"/>
                  </a:lnTo>
                  <a:lnTo>
                    <a:pt x="168" y="59"/>
                  </a:lnTo>
                  <a:lnTo>
                    <a:pt x="163" y="62"/>
                  </a:lnTo>
                  <a:lnTo>
                    <a:pt x="160" y="65"/>
                  </a:lnTo>
                  <a:lnTo>
                    <a:pt x="157" y="67"/>
                  </a:lnTo>
                  <a:lnTo>
                    <a:pt x="155" y="70"/>
                  </a:lnTo>
                  <a:lnTo>
                    <a:pt x="152" y="75"/>
                  </a:lnTo>
                  <a:lnTo>
                    <a:pt x="151" y="80"/>
                  </a:lnTo>
                  <a:lnTo>
                    <a:pt x="150" y="85"/>
                  </a:lnTo>
                  <a:lnTo>
                    <a:pt x="148" y="91"/>
                  </a:lnTo>
                  <a:lnTo>
                    <a:pt x="148" y="101"/>
                  </a:lnTo>
                  <a:lnTo>
                    <a:pt x="151" y="113"/>
                  </a:lnTo>
                  <a:lnTo>
                    <a:pt x="157" y="136"/>
                  </a:lnTo>
                  <a:lnTo>
                    <a:pt x="166" y="156"/>
                  </a:lnTo>
                  <a:lnTo>
                    <a:pt x="166" y="156"/>
                  </a:lnTo>
                  <a:lnTo>
                    <a:pt x="166" y="157"/>
                  </a:lnTo>
                  <a:lnTo>
                    <a:pt x="159" y="161"/>
                  </a:lnTo>
                  <a:lnTo>
                    <a:pt x="154" y="168"/>
                  </a:lnTo>
                  <a:lnTo>
                    <a:pt x="151" y="175"/>
                  </a:lnTo>
                  <a:lnTo>
                    <a:pt x="148" y="182"/>
                  </a:lnTo>
                  <a:lnTo>
                    <a:pt x="146" y="190"/>
                  </a:lnTo>
                  <a:lnTo>
                    <a:pt x="146" y="199"/>
                  </a:lnTo>
                  <a:lnTo>
                    <a:pt x="146" y="207"/>
                  </a:lnTo>
                  <a:lnTo>
                    <a:pt x="147" y="216"/>
                  </a:lnTo>
                  <a:lnTo>
                    <a:pt x="150" y="223"/>
                  </a:lnTo>
                  <a:lnTo>
                    <a:pt x="153" y="231"/>
                  </a:lnTo>
                  <a:lnTo>
                    <a:pt x="156" y="238"/>
                  </a:lnTo>
                  <a:lnTo>
                    <a:pt x="160" y="244"/>
                  </a:lnTo>
                  <a:lnTo>
                    <a:pt x="166" y="249"/>
                  </a:lnTo>
                  <a:lnTo>
                    <a:pt x="171" y="253"/>
                  </a:lnTo>
                  <a:lnTo>
                    <a:pt x="173" y="274"/>
                  </a:lnTo>
                  <a:lnTo>
                    <a:pt x="176" y="291"/>
                  </a:lnTo>
                  <a:lnTo>
                    <a:pt x="181" y="305"/>
                  </a:lnTo>
                  <a:lnTo>
                    <a:pt x="186" y="317"/>
                  </a:lnTo>
                  <a:lnTo>
                    <a:pt x="192" y="326"/>
                  </a:lnTo>
                  <a:lnTo>
                    <a:pt x="199" y="334"/>
                  </a:lnTo>
                  <a:lnTo>
                    <a:pt x="205" y="340"/>
                  </a:lnTo>
                  <a:lnTo>
                    <a:pt x="211" y="344"/>
                  </a:lnTo>
                  <a:lnTo>
                    <a:pt x="211" y="400"/>
                  </a:lnTo>
                  <a:lnTo>
                    <a:pt x="177" y="414"/>
                  </a:lnTo>
                  <a:lnTo>
                    <a:pt x="143" y="430"/>
                  </a:lnTo>
                  <a:lnTo>
                    <a:pt x="109" y="447"/>
                  </a:lnTo>
                  <a:lnTo>
                    <a:pt x="77" y="464"/>
                  </a:lnTo>
                  <a:lnTo>
                    <a:pt x="51" y="479"/>
                  </a:lnTo>
                  <a:lnTo>
                    <a:pt x="33" y="492"/>
                  </a:lnTo>
                  <a:lnTo>
                    <a:pt x="19" y="503"/>
                  </a:lnTo>
                  <a:lnTo>
                    <a:pt x="9" y="511"/>
                  </a:lnTo>
                  <a:lnTo>
                    <a:pt x="4" y="518"/>
                  </a:lnTo>
                  <a:lnTo>
                    <a:pt x="1" y="523"/>
                  </a:lnTo>
                  <a:lnTo>
                    <a:pt x="0" y="527"/>
                  </a:lnTo>
                  <a:lnTo>
                    <a:pt x="0" y="531"/>
                  </a:lnTo>
                  <a:lnTo>
                    <a:pt x="0" y="620"/>
                  </a:lnTo>
                  <a:lnTo>
                    <a:pt x="1" y="624"/>
                  </a:lnTo>
                  <a:lnTo>
                    <a:pt x="1" y="627"/>
                  </a:lnTo>
                  <a:lnTo>
                    <a:pt x="3" y="629"/>
                  </a:lnTo>
                  <a:lnTo>
                    <a:pt x="4" y="631"/>
                  </a:lnTo>
                  <a:lnTo>
                    <a:pt x="6" y="633"/>
                  </a:lnTo>
                  <a:lnTo>
                    <a:pt x="9" y="634"/>
                  </a:lnTo>
                  <a:lnTo>
                    <a:pt x="13" y="635"/>
                  </a:lnTo>
                  <a:lnTo>
                    <a:pt x="15" y="635"/>
                  </a:lnTo>
                  <a:lnTo>
                    <a:pt x="586" y="635"/>
                  </a:lnTo>
                  <a:lnTo>
                    <a:pt x="588" y="635"/>
                  </a:lnTo>
                  <a:lnTo>
                    <a:pt x="591" y="634"/>
                  </a:lnTo>
                  <a:lnTo>
                    <a:pt x="594" y="633"/>
                  </a:lnTo>
                  <a:lnTo>
                    <a:pt x="597" y="631"/>
                  </a:lnTo>
                  <a:lnTo>
                    <a:pt x="598" y="629"/>
                  </a:lnTo>
                  <a:lnTo>
                    <a:pt x="600" y="627"/>
                  </a:lnTo>
                  <a:lnTo>
                    <a:pt x="600" y="624"/>
                  </a:lnTo>
                  <a:lnTo>
                    <a:pt x="601" y="620"/>
                  </a:lnTo>
                  <a:lnTo>
                    <a:pt x="601" y="531"/>
                  </a:lnTo>
                  <a:lnTo>
                    <a:pt x="601" y="527"/>
                  </a:lnTo>
                  <a:lnTo>
                    <a:pt x="600" y="523"/>
                  </a:lnTo>
                  <a:lnTo>
                    <a:pt x="597" y="518"/>
                  </a:lnTo>
                  <a:lnTo>
                    <a:pt x="591" y="510"/>
                  </a:lnTo>
                  <a:lnTo>
                    <a:pt x="582" y="503"/>
                  </a:lnTo>
                  <a:lnTo>
                    <a:pt x="568" y="492"/>
                  </a:lnTo>
                  <a:lnTo>
                    <a:pt x="549" y="479"/>
                  </a:lnTo>
                  <a:lnTo>
                    <a:pt x="523"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FD3F62BC-01F1-4573-957F-65D8E86243B2}"/>
              </a:ext>
            </a:extLst>
          </p:cNvPr>
          <p:cNvGrpSpPr/>
          <p:nvPr/>
        </p:nvGrpSpPr>
        <p:grpSpPr>
          <a:xfrm>
            <a:off x="10143486" y="1576254"/>
            <a:ext cx="379991" cy="379991"/>
            <a:chOff x="4579938" y="814388"/>
            <a:chExt cx="303213" cy="303213"/>
          </a:xfrm>
          <a:solidFill>
            <a:schemeClr val="accent4"/>
          </a:solidFill>
        </p:grpSpPr>
        <p:sp>
          <p:nvSpPr>
            <p:cNvPr id="69" name="Freeform 16">
              <a:extLst>
                <a:ext uri="{FF2B5EF4-FFF2-40B4-BE49-F238E27FC236}">
                  <a16:creationId xmlns:a16="http://schemas.microsoft.com/office/drawing/2014/main" id="{5CFE27A0-AE0C-4290-A835-A9D3703BF657}"/>
                </a:ext>
              </a:extLst>
            </p:cNvPr>
            <p:cNvSpPr>
              <a:spLocks/>
            </p:cNvSpPr>
            <p:nvPr/>
          </p:nvSpPr>
          <p:spPr bwMode="auto">
            <a:xfrm>
              <a:off x="4662488" y="915988"/>
              <a:ext cx="138113" cy="100013"/>
            </a:xfrm>
            <a:custGeom>
              <a:avLst/>
              <a:gdLst>
                <a:gd name="T0" fmla="*/ 93 w 346"/>
                <a:gd name="T1" fmla="*/ 250 h 250"/>
                <a:gd name="T2" fmla="*/ 88 w 346"/>
                <a:gd name="T3" fmla="*/ 250 h 250"/>
                <a:gd name="T4" fmla="*/ 84 w 346"/>
                <a:gd name="T5" fmla="*/ 247 h 250"/>
                <a:gd name="T6" fmla="*/ 4 w 346"/>
                <a:gd name="T7" fmla="*/ 167 h 250"/>
                <a:gd name="T8" fmla="*/ 0 w 346"/>
                <a:gd name="T9" fmla="*/ 162 h 250"/>
                <a:gd name="T10" fmla="*/ 0 w 346"/>
                <a:gd name="T11" fmla="*/ 157 h 250"/>
                <a:gd name="T12" fmla="*/ 0 w 346"/>
                <a:gd name="T13" fmla="*/ 153 h 250"/>
                <a:gd name="T14" fmla="*/ 4 w 346"/>
                <a:gd name="T15" fmla="*/ 149 h 250"/>
                <a:gd name="T16" fmla="*/ 8 w 346"/>
                <a:gd name="T17" fmla="*/ 146 h 250"/>
                <a:gd name="T18" fmla="*/ 12 w 346"/>
                <a:gd name="T19" fmla="*/ 145 h 250"/>
                <a:gd name="T20" fmla="*/ 17 w 346"/>
                <a:gd name="T21" fmla="*/ 146 h 250"/>
                <a:gd name="T22" fmla="*/ 22 w 346"/>
                <a:gd name="T23" fmla="*/ 149 h 250"/>
                <a:gd name="T24" fmla="*/ 94 w 346"/>
                <a:gd name="T25" fmla="*/ 220 h 250"/>
                <a:gd name="T26" fmla="*/ 325 w 346"/>
                <a:gd name="T27" fmla="*/ 3 h 250"/>
                <a:gd name="T28" fmla="*/ 329 w 346"/>
                <a:gd name="T29" fmla="*/ 1 h 250"/>
                <a:gd name="T30" fmla="*/ 334 w 346"/>
                <a:gd name="T31" fmla="*/ 0 h 250"/>
                <a:gd name="T32" fmla="*/ 339 w 346"/>
                <a:gd name="T33" fmla="*/ 1 h 250"/>
                <a:gd name="T34" fmla="*/ 343 w 346"/>
                <a:gd name="T35" fmla="*/ 3 h 250"/>
                <a:gd name="T36" fmla="*/ 346 w 346"/>
                <a:gd name="T37" fmla="*/ 8 h 250"/>
                <a:gd name="T38" fmla="*/ 346 w 346"/>
                <a:gd name="T39" fmla="*/ 13 h 250"/>
                <a:gd name="T40" fmla="*/ 345 w 346"/>
                <a:gd name="T41" fmla="*/ 18 h 250"/>
                <a:gd name="T42" fmla="*/ 343 w 346"/>
                <a:gd name="T43" fmla="*/ 22 h 250"/>
                <a:gd name="T44" fmla="*/ 101 w 346"/>
                <a:gd name="T45" fmla="*/ 247 h 250"/>
                <a:gd name="T46" fmla="*/ 98 w 346"/>
                <a:gd name="T47" fmla="*/ 250 h 250"/>
                <a:gd name="T48" fmla="*/ 93 w 346"/>
                <a:gd name="T49"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50">
                  <a:moveTo>
                    <a:pt x="93" y="250"/>
                  </a:moveTo>
                  <a:lnTo>
                    <a:pt x="88" y="250"/>
                  </a:lnTo>
                  <a:lnTo>
                    <a:pt x="84" y="247"/>
                  </a:lnTo>
                  <a:lnTo>
                    <a:pt x="4" y="167"/>
                  </a:lnTo>
                  <a:lnTo>
                    <a:pt x="0" y="162"/>
                  </a:lnTo>
                  <a:lnTo>
                    <a:pt x="0" y="157"/>
                  </a:lnTo>
                  <a:lnTo>
                    <a:pt x="0" y="153"/>
                  </a:lnTo>
                  <a:lnTo>
                    <a:pt x="4" y="149"/>
                  </a:lnTo>
                  <a:lnTo>
                    <a:pt x="8" y="146"/>
                  </a:lnTo>
                  <a:lnTo>
                    <a:pt x="12" y="145"/>
                  </a:lnTo>
                  <a:lnTo>
                    <a:pt x="17" y="146"/>
                  </a:lnTo>
                  <a:lnTo>
                    <a:pt x="22" y="149"/>
                  </a:lnTo>
                  <a:lnTo>
                    <a:pt x="94" y="220"/>
                  </a:lnTo>
                  <a:lnTo>
                    <a:pt x="325" y="3"/>
                  </a:lnTo>
                  <a:lnTo>
                    <a:pt x="329" y="1"/>
                  </a:lnTo>
                  <a:lnTo>
                    <a:pt x="334" y="0"/>
                  </a:lnTo>
                  <a:lnTo>
                    <a:pt x="339" y="1"/>
                  </a:lnTo>
                  <a:lnTo>
                    <a:pt x="343" y="3"/>
                  </a:lnTo>
                  <a:lnTo>
                    <a:pt x="346" y="8"/>
                  </a:lnTo>
                  <a:lnTo>
                    <a:pt x="346" y="13"/>
                  </a:lnTo>
                  <a:lnTo>
                    <a:pt x="345" y="18"/>
                  </a:lnTo>
                  <a:lnTo>
                    <a:pt x="343" y="22"/>
                  </a:lnTo>
                  <a:lnTo>
                    <a:pt x="101" y="247"/>
                  </a:lnTo>
                  <a:lnTo>
                    <a:pt x="98" y="250"/>
                  </a:lnTo>
                  <a:lnTo>
                    <a:pt x="93"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
              <a:extLst>
                <a:ext uri="{FF2B5EF4-FFF2-40B4-BE49-F238E27FC236}">
                  <a16:creationId xmlns:a16="http://schemas.microsoft.com/office/drawing/2014/main" id="{1BF30124-564E-4C38-B986-71D412557C34}"/>
                </a:ext>
              </a:extLst>
            </p:cNvPr>
            <p:cNvSpPr>
              <a:spLocks noEditPoints="1"/>
            </p:cNvSpPr>
            <p:nvPr/>
          </p:nvSpPr>
          <p:spPr bwMode="auto">
            <a:xfrm>
              <a:off x="4579938" y="814388"/>
              <a:ext cx="303213" cy="303213"/>
            </a:xfrm>
            <a:custGeom>
              <a:avLst/>
              <a:gdLst>
                <a:gd name="T0" fmla="*/ 349 w 764"/>
                <a:gd name="T1" fmla="*/ 727 h 765"/>
                <a:gd name="T2" fmla="*/ 430 w 764"/>
                <a:gd name="T3" fmla="*/ 706 h 765"/>
                <a:gd name="T4" fmla="*/ 468 w 764"/>
                <a:gd name="T5" fmla="*/ 706 h 765"/>
                <a:gd name="T6" fmla="*/ 548 w 764"/>
                <a:gd name="T7" fmla="*/ 681 h 765"/>
                <a:gd name="T8" fmla="*/ 569 w 764"/>
                <a:gd name="T9" fmla="*/ 642 h 765"/>
                <a:gd name="T10" fmla="*/ 647 w 764"/>
                <a:gd name="T11" fmla="*/ 613 h 765"/>
                <a:gd name="T12" fmla="*/ 646 w 764"/>
                <a:gd name="T13" fmla="*/ 551 h 765"/>
                <a:gd name="T14" fmla="*/ 709 w 764"/>
                <a:gd name="T15" fmla="*/ 527 h 765"/>
                <a:gd name="T16" fmla="*/ 687 w 764"/>
                <a:gd name="T17" fmla="*/ 451 h 765"/>
                <a:gd name="T18" fmla="*/ 732 w 764"/>
                <a:gd name="T19" fmla="*/ 410 h 765"/>
                <a:gd name="T20" fmla="*/ 697 w 764"/>
                <a:gd name="T21" fmla="*/ 333 h 765"/>
                <a:gd name="T22" fmla="*/ 710 w 764"/>
                <a:gd name="T23" fmla="*/ 290 h 765"/>
                <a:gd name="T24" fmla="*/ 680 w 764"/>
                <a:gd name="T25" fmla="*/ 217 h 765"/>
                <a:gd name="T26" fmla="*/ 639 w 764"/>
                <a:gd name="T27" fmla="*/ 200 h 765"/>
                <a:gd name="T28" fmla="*/ 619 w 764"/>
                <a:gd name="T29" fmla="*/ 121 h 765"/>
                <a:gd name="T30" fmla="*/ 552 w 764"/>
                <a:gd name="T31" fmla="*/ 123 h 765"/>
                <a:gd name="T32" fmla="*/ 519 w 764"/>
                <a:gd name="T33" fmla="*/ 54 h 765"/>
                <a:gd name="T34" fmla="*/ 447 w 764"/>
                <a:gd name="T35" fmla="*/ 79 h 765"/>
                <a:gd name="T36" fmla="*/ 399 w 764"/>
                <a:gd name="T37" fmla="*/ 29 h 765"/>
                <a:gd name="T38" fmla="*/ 331 w 764"/>
                <a:gd name="T39" fmla="*/ 72 h 765"/>
                <a:gd name="T40" fmla="*/ 280 w 764"/>
                <a:gd name="T41" fmla="*/ 52 h 765"/>
                <a:gd name="T42" fmla="*/ 214 w 764"/>
                <a:gd name="T43" fmla="*/ 103 h 765"/>
                <a:gd name="T44" fmla="*/ 179 w 764"/>
                <a:gd name="T45" fmla="*/ 119 h 765"/>
                <a:gd name="T46" fmla="*/ 115 w 764"/>
                <a:gd name="T47" fmla="*/ 171 h 765"/>
                <a:gd name="T48" fmla="*/ 111 w 764"/>
                <a:gd name="T49" fmla="*/ 216 h 765"/>
                <a:gd name="T50" fmla="*/ 49 w 764"/>
                <a:gd name="T51" fmla="*/ 273 h 765"/>
                <a:gd name="T52" fmla="*/ 74 w 764"/>
                <a:gd name="T53" fmla="*/ 329 h 765"/>
                <a:gd name="T54" fmla="*/ 27 w 764"/>
                <a:gd name="T55" fmla="*/ 392 h 765"/>
                <a:gd name="T56" fmla="*/ 77 w 764"/>
                <a:gd name="T57" fmla="*/ 444 h 765"/>
                <a:gd name="T58" fmla="*/ 50 w 764"/>
                <a:gd name="T59" fmla="*/ 512 h 765"/>
                <a:gd name="T60" fmla="*/ 111 w 764"/>
                <a:gd name="T61" fmla="*/ 551 h 765"/>
                <a:gd name="T62" fmla="*/ 115 w 764"/>
                <a:gd name="T63" fmla="*/ 595 h 765"/>
                <a:gd name="T64" fmla="*/ 179 w 764"/>
                <a:gd name="T65" fmla="*/ 649 h 765"/>
                <a:gd name="T66" fmla="*/ 214 w 764"/>
                <a:gd name="T67" fmla="*/ 663 h 765"/>
                <a:gd name="T68" fmla="*/ 280 w 764"/>
                <a:gd name="T69" fmla="*/ 713 h 765"/>
                <a:gd name="T70" fmla="*/ 361 w 764"/>
                <a:gd name="T71" fmla="*/ 762 h 765"/>
                <a:gd name="T72" fmla="*/ 266 w 764"/>
                <a:gd name="T73" fmla="*/ 741 h 765"/>
                <a:gd name="T74" fmla="*/ 189 w 764"/>
                <a:gd name="T75" fmla="*/ 673 h 765"/>
                <a:gd name="T76" fmla="*/ 105 w 764"/>
                <a:gd name="T77" fmla="*/ 646 h 765"/>
                <a:gd name="T78" fmla="*/ 55 w 764"/>
                <a:gd name="T79" fmla="*/ 562 h 765"/>
                <a:gd name="T80" fmla="*/ 35 w 764"/>
                <a:gd name="T81" fmla="*/ 460 h 765"/>
                <a:gd name="T82" fmla="*/ 3 w 764"/>
                <a:gd name="T83" fmla="*/ 362 h 765"/>
                <a:gd name="T84" fmla="*/ 24 w 764"/>
                <a:gd name="T85" fmla="*/ 268 h 765"/>
                <a:gd name="T86" fmla="*/ 93 w 764"/>
                <a:gd name="T87" fmla="*/ 191 h 765"/>
                <a:gd name="T88" fmla="*/ 130 w 764"/>
                <a:gd name="T89" fmla="*/ 99 h 765"/>
                <a:gd name="T90" fmla="*/ 203 w 764"/>
                <a:gd name="T91" fmla="*/ 55 h 765"/>
                <a:gd name="T92" fmla="*/ 306 w 764"/>
                <a:gd name="T93" fmla="*/ 36 h 765"/>
                <a:gd name="T94" fmla="*/ 404 w 764"/>
                <a:gd name="T95" fmla="*/ 4 h 765"/>
                <a:gd name="T96" fmla="*/ 497 w 764"/>
                <a:gd name="T97" fmla="*/ 25 h 765"/>
                <a:gd name="T98" fmla="*/ 575 w 764"/>
                <a:gd name="T99" fmla="*/ 94 h 765"/>
                <a:gd name="T100" fmla="*/ 659 w 764"/>
                <a:gd name="T101" fmla="*/ 121 h 765"/>
                <a:gd name="T102" fmla="*/ 710 w 764"/>
                <a:gd name="T103" fmla="*/ 205 h 765"/>
                <a:gd name="T104" fmla="*/ 729 w 764"/>
                <a:gd name="T105" fmla="*/ 307 h 765"/>
                <a:gd name="T106" fmla="*/ 761 w 764"/>
                <a:gd name="T107" fmla="*/ 404 h 765"/>
                <a:gd name="T108" fmla="*/ 741 w 764"/>
                <a:gd name="T109" fmla="*/ 499 h 765"/>
                <a:gd name="T110" fmla="*/ 671 w 764"/>
                <a:gd name="T111" fmla="*/ 576 h 765"/>
                <a:gd name="T112" fmla="*/ 634 w 764"/>
                <a:gd name="T113" fmla="*/ 667 h 765"/>
                <a:gd name="T114" fmla="*/ 560 w 764"/>
                <a:gd name="T115" fmla="*/ 710 h 765"/>
                <a:gd name="T116" fmla="*/ 458 w 764"/>
                <a:gd name="T117" fmla="*/ 731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4" h="765">
                  <a:moveTo>
                    <a:pt x="319" y="687"/>
                  </a:moveTo>
                  <a:lnTo>
                    <a:pt x="320" y="687"/>
                  </a:lnTo>
                  <a:lnTo>
                    <a:pt x="322" y="687"/>
                  </a:lnTo>
                  <a:lnTo>
                    <a:pt x="325" y="689"/>
                  </a:lnTo>
                  <a:lnTo>
                    <a:pt x="328" y="691"/>
                  </a:lnTo>
                  <a:lnTo>
                    <a:pt x="331" y="694"/>
                  </a:lnTo>
                  <a:lnTo>
                    <a:pt x="332" y="697"/>
                  </a:lnTo>
                  <a:lnTo>
                    <a:pt x="334" y="706"/>
                  </a:lnTo>
                  <a:lnTo>
                    <a:pt x="338" y="715"/>
                  </a:lnTo>
                  <a:lnTo>
                    <a:pt x="344" y="722"/>
                  </a:lnTo>
                  <a:lnTo>
                    <a:pt x="349" y="727"/>
                  </a:lnTo>
                  <a:lnTo>
                    <a:pt x="356" y="733"/>
                  </a:lnTo>
                  <a:lnTo>
                    <a:pt x="365" y="736"/>
                  </a:lnTo>
                  <a:lnTo>
                    <a:pt x="374" y="738"/>
                  </a:lnTo>
                  <a:lnTo>
                    <a:pt x="382" y="739"/>
                  </a:lnTo>
                  <a:lnTo>
                    <a:pt x="391" y="738"/>
                  </a:lnTo>
                  <a:lnTo>
                    <a:pt x="399" y="736"/>
                  </a:lnTo>
                  <a:lnTo>
                    <a:pt x="408" y="733"/>
                  </a:lnTo>
                  <a:lnTo>
                    <a:pt x="415" y="727"/>
                  </a:lnTo>
                  <a:lnTo>
                    <a:pt x="421" y="722"/>
                  </a:lnTo>
                  <a:lnTo>
                    <a:pt x="426" y="715"/>
                  </a:lnTo>
                  <a:lnTo>
                    <a:pt x="430" y="706"/>
                  </a:lnTo>
                  <a:lnTo>
                    <a:pt x="433" y="697"/>
                  </a:lnTo>
                  <a:lnTo>
                    <a:pt x="434" y="694"/>
                  </a:lnTo>
                  <a:lnTo>
                    <a:pt x="436" y="691"/>
                  </a:lnTo>
                  <a:lnTo>
                    <a:pt x="439" y="689"/>
                  </a:lnTo>
                  <a:lnTo>
                    <a:pt x="442" y="687"/>
                  </a:lnTo>
                  <a:lnTo>
                    <a:pt x="447" y="688"/>
                  </a:lnTo>
                  <a:lnTo>
                    <a:pt x="450" y="689"/>
                  </a:lnTo>
                  <a:lnTo>
                    <a:pt x="453" y="690"/>
                  </a:lnTo>
                  <a:lnTo>
                    <a:pt x="456" y="693"/>
                  </a:lnTo>
                  <a:lnTo>
                    <a:pt x="462" y="701"/>
                  </a:lnTo>
                  <a:lnTo>
                    <a:pt x="468" y="706"/>
                  </a:lnTo>
                  <a:lnTo>
                    <a:pt x="476" y="711"/>
                  </a:lnTo>
                  <a:lnTo>
                    <a:pt x="483" y="713"/>
                  </a:lnTo>
                  <a:lnTo>
                    <a:pt x="493" y="716"/>
                  </a:lnTo>
                  <a:lnTo>
                    <a:pt x="501" y="717"/>
                  </a:lnTo>
                  <a:lnTo>
                    <a:pt x="510" y="716"/>
                  </a:lnTo>
                  <a:lnTo>
                    <a:pt x="519" y="712"/>
                  </a:lnTo>
                  <a:lnTo>
                    <a:pt x="527" y="708"/>
                  </a:lnTo>
                  <a:lnTo>
                    <a:pt x="534" y="703"/>
                  </a:lnTo>
                  <a:lnTo>
                    <a:pt x="540" y="696"/>
                  </a:lnTo>
                  <a:lnTo>
                    <a:pt x="544" y="689"/>
                  </a:lnTo>
                  <a:lnTo>
                    <a:pt x="548" y="681"/>
                  </a:lnTo>
                  <a:lnTo>
                    <a:pt x="550" y="672"/>
                  </a:lnTo>
                  <a:lnTo>
                    <a:pt x="551" y="663"/>
                  </a:lnTo>
                  <a:lnTo>
                    <a:pt x="550" y="654"/>
                  </a:lnTo>
                  <a:lnTo>
                    <a:pt x="549" y="650"/>
                  </a:lnTo>
                  <a:lnTo>
                    <a:pt x="550" y="647"/>
                  </a:lnTo>
                  <a:lnTo>
                    <a:pt x="552" y="644"/>
                  </a:lnTo>
                  <a:lnTo>
                    <a:pt x="555" y="642"/>
                  </a:lnTo>
                  <a:lnTo>
                    <a:pt x="558" y="639"/>
                  </a:lnTo>
                  <a:lnTo>
                    <a:pt x="561" y="639"/>
                  </a:lnTo>
                  <a:lnTo>
                    <a:pt x="566" y="639"/>
                  </a:lnTo>
                  <a:lnTo>
                    <a:pt x="569" y="642"/>
                  </a:lnTo>
                  <a:lnTo>
                    <a:pt x="576" y="646"/>
                  </a:lnTo>
                  <a:lnTo>
                    <a:pt x="585" y="649"/>
                  </a:lnTo>
                  <a:lnTo>
                    <a:pt x="594" y="650"/>
                  </a:lnTo>
                  <a:lnTo>
                    <a:pt x="602" y="650"/>
                  </a:lnTo>
                  <a:lnTo>
                    <a:pt x="611" y="648"/>
                  </a:lnTo>
                  <a:lnTo>
                    <a:pt x="619" y="646"/>
                  </a:lnTo>
                  <a:lnTo>
                    <a:pt x="627" y="640"/>
                  </a:lnTo>
                  <a:lnTo>
                    <a:pt x="634" y="635"/>
                  </a:lnTo>
                  <a:lnTo>
                    <a:pt x="640" y="629"/>
                  </a:lnTo>
                  <a:lnTo>
                    <a:pt x="644" y="621"/>
                  </a:lnTo>
                  <a:lnTo>
                    <a:pt x="647" y="613"/>
                  </a:lnTo>
                  <a:lnTo>
                    <a:pt x="650" y="604"/>
                  </a:lnTo>
                  <a:lnTo>
                    <a:pt x="650" y="595"/>
                  </a:lnTo>
                  <a:lnTo>
                    <a:pt x="647" y="587"/>
                  </a:lnTo>
                  <a:lnTo>
                    <a:pt x="645" y="578"/>
                  </a:lnTo>
                  <a:lnTo>
                    <a:pt x="640" y="570"/>
                  </a:lnTo>
                  <a:lnTo>
                    <a:pt x="639" y="566"/>
                  </a:lnTo>
                  <a:lnTo>
                    <a:pt x="638" y="563"/>
                  </a:lnTo>
                  <a:lnTo>
                    <a:pt x="639" y="559"/>
                  </a:lnTo>
                  <a:lnTo>
                    <a:pt x="640" y="556"/>
                  </a:lnTo>
                  <a:lnTo>
                    <a:pt x="643" y="552"/>
                  </a:lnTo>
                  <a:lnTo>
                    <a:pt x="646" y="551"/>
                  </a:lnTo>
                  <a:lnTo>
                    <a:pt x="650" y="550"/>
                  </a:lnTo>
                  <a:lnTo>
                    <a:pt x="654" y="551"/>
                  </a:lnTo>
                  <a:lnTo>
                    <a:pt x="659" y="551"/>
                  </a:lnTo>
                  <a:lnTo>
                    <a:pt x="665" y="551"/>
                  </a:lnTo>
                  <a:lnTo>
                    <a:pt x="672" y="550"/>
                  </a:lnTo>
                  <a:lnTo>
                    <a:pt x="680" y="549"/>
                  </a:lnTo>
                  <a:lnTo>
                    <a:pt x="686" y="546"/>
                  </a:lnTo>
                  <a:lnTo>
                    <a:pt x="692" y="543"/>
                  </a:lnTo>
                  <a:lnTo>
                    <a:pt x="699" y="538"/>
                  </a:lnTo>
                  <a:lnTo>
                    <a:pt x="703" y="533"/>
                  </a:lnTo>
                  <a:lnTo>
                    <a:pt x="709" y="527"/>
                  </a:lnTo>
                  <a:lnTo>
                    <a:pt x="712" y="520"/>
                  </a:lnTo>
                  <a:lnTo>
                    <a:pt x="714" y="512"/>
                  </a:lnTo>
                  <a:lnTo>
                    <a:pt x="715" y="503"/>
                  </a:lnTo>
                  <a:lnTo>
                    <a:pt x="715" y="493"/>
                  </a:lnTo>
                  <a:lnTo>
                    <a:pt x="713" y="485"/>
                  </a:lnTo>
                  <a:lnTo>
                    <a:pt x="710" y="477"/>
                  </a:lnTo>
                  <a:lnTo>
                    <a:pt x="705" y="470"/>
                  </a:lnTo>
                  <a:lnTo>
                    <a:pt x="699" y="462"/>
                  </a:lnTo>
                  <a:lnTo>
                    <a:pt x="692" y="457"/>
                  </a:lnTo>
                  <a:lnTo>
                    <a:pt x="689" y="455"/>
                  </a:lnTo>
                  <a:lnTo>
                    <a:pt x="687" y="451"/>
                  </a:lnTo>
                  <a:lnTo>
                    <a:pt x="686" y="447"/>
                  </a:lnTo>
                  <a:lnTo>
                    <a:pt x="686" y="444"/>
                  </a:lnTo>
                  <a:lnTo>
                    <a:pt x="688" y="441"/>
                  </a:lnTo>
                  <a:lnTo>
                    <a:pt x="690" y="438"/>
                  </a:lnTo>
                  <a:lnTo>
                    <a:pt x="694" y="435"/>
                  </a:lnTo>
                  <a:lnTo>
                    <a:pt x="697" y="433"/>
                  </a:lnTo>
                  <a:lnTo>
                    <a:pt x="705" y="431"/>
                  </a:lnTo>
                  <a:lnTo>
                    <a:pt x="714" y="428"/>
                  </a:lnTo>
                  <a:lnTo>
                    <a:pt x="720" y="422"/>
                  </a:lnTo>
                  <a:lnTo>
                    <a:pt x="727" y="416"/>
                  </a:lnTo>
                  <a:lnTo>
                    <a:pt x="732" y="410"/>
                  </a:lnTo>
                  <a:lnTo>
                    <a:pt x="735" y="401"/>
                  </a:lnTo>
                  <a:lnTo>
                    <a:pt x="738" y="392"/>
                  </a:lnTo>
                  <a:lnTo>
                    <a:pt x="739" y="383"/>
                  </a:lnTo>
                  <a:lnTo>
                    <a:pt x="738" y="374"/>
                  </a:lnTo>
                  <a:lnTo>
                    <a:pt x="735" y="366"/>
                  </a:lnTo>
                  <a:lnTo>
                    <a:pt x="732" y="357"/>
                  </a:lnTo>
                  <a:lnTo>
                    <a:pt x="727" y="351"/>
                  </a:lnTo>
                  <a:lnTo>
                    <a:pt x="720" y="344"/>
                  </a:lnTo>
                  <a:lnTo>
                    <a:pt x="714" y="339"/>
                  </a:lnTo>
                  <a:lnTo>
                    <a:pt x="705" y="336"/>
                  </a:lnTo>
                  <a:lnTo>
                    <a:pt x="697" y="333"/>
                  </a:lnTo>
                  <a:lnTo>
                    <a:pt x="694" y="331"/>
                  </a:lnTo>
                  <a:lnTo>
                    <a:pt x="690" y="329"/>
                  </a:lnTo>
                  <a:lnTo>
                    <a:pt x="688" y="327"/>
                  </a:lnTo>
                  <a:lnTo>
                    <a:pt x="686" y="323"/>
                  </a:lnTo>
                  <a:lnTo>
                    <a:pt x="686" y="319"/>
                  </a:lnTo>
                  <a:lnTo>
                    <a:pt x="687" y="315"/>
                  </a:lnTo>
                  <a:lnTo>
                    <a:pt x="689" y="313"/>
                  </a:lnTo>
                  <a:lnTo>
                    <a:pt x="692" y="310"/>
                  </a:lnTo>
                  <a:lnTo>
                    <a:pt x="699" y="304"/>
                  </a:lnTo>
                  <a:lnTo>
                    <a:pt x="705" y="298"/>
                  </a:lnTo>
                  <a:lnTo>
                    <a:pt x="710" y="290"/>
                  </a:lnTo>
                  <a:lnTo>
                    <a:pt x="713" y="282"/>
                  </a:lnTo>
                  <a:lnTo>
                    <a:pt x="715" y="273"/>
                  </a:lnTo>
                  <a:lnTo>
                    <a:pt x="715" y="265"/>
                  </a:lnTo>
                  <a:lnTo>
                    <a:pt x="714" y="255"/>
                  </a:lnTo>
                  <a:lnTo>
                    <a:pt x="712" y="246"/>
                  </a:lnTo>
                  <a:lnTo>
                    <a:pt x="709" y="240"/>
                  </a:lnTo>
                  <a:lnTo>
                    <a:pt x="703" y="233"/>
                  </a:lnTo>
                  <a:lnTo>
                    <a:pt x="699" y="228"/>
                  </a:lnTo>
                  <a:lnTo>
                    <a:pt x="692" y="224"/>
                  </a:lnTo>
                  <a:lnTo>
                    <a:pt x="686" y="220"/>
                  </a:lnTo>
                  <a:lnTo>
                    <a:pt x="680" y="217"/>
                  </a:lnTo>
                  <a:lnTo>
                    <a:pt x="672" y="215"/>
                  </a:lnTo>
                  <a:lnTo>
                    <a:pt x="665" y="214"/>
                  </a:lnTo>
                  <a:lnTo>
                    <a:pt x="659" y="215"/>
                  </a:lnTo>
                  <a:lnTo>
                    <a:pt x="654" y="216"/>
                  </a:lnTo>
                  <a:lnTo>
                    <a:pt x="650" y="216"/>
                  </a:lnTo>
                  <a:lnTo>
                    <a:pt x="646" y="215"/>
                  </a:lnTo>
                  <a:lnTo>
                    <a:pt x="643" y="213"/>
                  </a:lnTo>
                  <a:lnTo>
                    <a:pt x="640" y="211"/>
                  </a:lnTo>
                  <a:lnTo>
                    <a:pt x="639" y="208"/>
                  </a:lnTo>
                  <a:lnTo>
                    <a:pt x="638" y="203"/>
                  </a:lnTo>
                  <a:lnTo>
                    <a:pt x="639" y="200"/>
                  </a:lnTo>
                  <a:lnTo>
                    <a:pt x="640" y="197"/>
                  </a:lnTo>
                  <a:lnTo>
                    <a:pt x="645" y="188"/>
                  </a:lnTo>
                  <a:lnTo>
                    <a:pt x="647" y="181"/>
                  </a:lnTo>
                  <a:lnTo>
                    <a:pt x="650" y="171"/>
                  </a:lnTo>
                  <a:lnTo>
                    <a:pt x="650" y="163"/>
                  </a:lnTo>
                  <a:lnTo>
                    <a:pt x="647" y="154"/>
                  </a:lnTo>
                  <a:lnTo>
                    <a:pt x="644" y="145"/>
                  </a:lnTo>
                  <a:lnTo>
                    <a:pt x="640" y="138"/>
                  </a:lnTo>
                  <a:lnTo>
                    <a:pt x="634" y="130"/>
                  </a:lnTo>
                  <a:lnTo>
                    <a:pt x="627" y="125"/>
                  </a:lnTo>
                  <a:lnTo>
                    <a:pt x="619" y="121"/>
                  </a:lnTo>
                  <a:lnTo>
                    <a:pt x="611" y="118"/>
                  </a:lnTo>
                  <a:lnTo>
                    <a:pt x="602" y="116"/>
                  </a:lnTo>
                  <a:lnTo>
                    <a:pt x="594" y="116"/>
                  </a:lnTo>
                  <a:lnTo>
                    <a:pt x="585" y="119"/>
                  </a:lnTo>
                  <a:lnTo>
                    <a:pt x="576" y="121"/>
                  </a:lnTo>
                  <a:lnTo>
                    <a:pt x="569" y="125"/>
                  </a:lnTo>
                  <a:lnTo>
                    <a:pt x="566" y="127"/>
                  </a:lnTo>
                  <a:lnTo>
                    <a:pt x="561" y="127"/>
                  </a:lnTo>
                  <a:lnTo>
                    <a:pt x="558" y="127"/>
                  </a:lnTo>
                  <a:lnTo>
                    <a:pt x="555" y="125"/>
                  </a:lnTo>
                  <a:lnTo>
                    <a:pt x="552" y="123"/>
                  </a:lnTo>
                  <a:lnTo>
                    <a:pt x="550" y="119"/>
                  </a:lnTo>
                  <a:lnTo>
                    <a:pt x="549" y="115"/>
                  </a:lnTo>
                  <a:lnTo>
                    <a:pt x="550" y="111"/>
                  </a:lnTo>
                  <a:lnTo>
                    <a:pt x="551" y="103"/>
                  </a:lnTo>
                  <a:lnTo>
                    <a:pt x="550" y="94"/>
                  </a:lnTo>
                  <a:lnTo>
                    <a:pt x="548" y="85"/>
                  </a:lnTo>
                  <a:lnTo>
                    <a:pt x="544" y="77"/>
                  </a:lnTo>
                  <a:lnTo>
                    <a:pt x="540" y="70"/>
                  </a:lnTo>
                  <a:lnTo>
                    <a:pt x="534" y="64"/>
                  </a:lnTo>
                  <a:lnTo>
                    <a:pt x="527" y="58"/>
                  </a:lnTo>
                  <a:lnTo>
                    <a:pt x="519" y="54"/>
                  </a:lnTo>
                  <a:lnTo>
                    <a:pt x="510" y="51"/>
                  </a:lnTo>
                  <a:lnTo>
                    <a:pt x="501" y="50"/>
                  </a:lnTo>
                  <a:lnTo>
                    <a:pt x="493" y="51"/>
                  </a:lnTo>
                  <a:lnTo>
                    <a:pt x="484" y="52"/>
                  </a:lnTo>
                  <a:lnTo>
                    <a:pt x="476" y="55"/>
                  </a:lnTo>
                  <a:lnTo>
                    <a:pt x="468" y="61"/>
                  </a:lnTo>
                  <a:lnTo>
                    <a:pt x="462" y="66"/>
                  </a:lnTo>
                  <a:lnTo>
                    <a:pt x="456" y="74"/>
                  </a:lnTo>
                  <a:lnTo>
                    <a:pt x="453" y="76"/>
                  </a:lnTo>
                  <a:lnTo>
                    <a:pt x="450" y="78"/>
                  </a:lnTo>
                  <a:lnTo>
                    <a:pt x="447" y="79"/>
                  </a:lnTo>
                  <a:lnTo>
                    <a:pt x="442" y="79"/>
                  </a:lnTo>
                  <a:lnTo>
                    <a:pt x="439" y="78"/>
                  </a:lnTo>
                  <a:lnTo>
                    <a:pt x="436" y="76"/>
                  </a:lnTo>
                  <a:lnTo>
                    <a:pt x="434" y="72"/>
                  </a:lnTo>
                  <a:lnTo>
                    <a:pt x="433" y="68"/>
                  </a:lnTo>
                  <a:lnTo>
                    <a:pt x="430" y="60"/>
                  </a:lnTo>
                  <a:lnTo>
                    <a:pt x="426" y="51"/>
                  </a:lnTo>
                  <a:lnTo>
                    <a:pt x="421" y="45"/>
                  </a:lnTo>
                  <a:lnTo>
                    <a:pt x="415" y="38"/>
                  </a:lnTo>
                  <a:lnTo>
                    <a:pt x="408" y="33"/>
                  </a:lnTo>
                  <a:lnTo>
                    <a:pt x="399" y="29"/>
                  </a:lnTo>
                  <a:lnTo>
                    <a:pt x="391" y="27"/>
                  </a:lnTo>
                  <a:lnTo>
                    <a:pt x="382" y="26"/>
                  </a:lnTo>
                  <a:lnTo>
                    <a:pt x="374" y="27"/>
                  </a:lnTo>
                  <a:lnTo>
                    <a:pt x="365" y="29"/>
                  </a:lnTo>
                  <a:lnTo>
                    <a:pt x="356" y="33"/>
                  </a:lnTo>
                  <a:lnTo>
                    <a:pt x="349" y="38"/>
                  </a:lnTo>
                  <a:lnTo>
                    <a:pt x="344" y="45"/>
                  </a:lnTo>
                  <a:lnTo>
                    <a:pt x="338" y="51"/>
                  </a:lnTo>
                  <a:lnTo>
                    <a:pt x="334" y="60"/>
                  </a:lnTo>
                  <a:lnTo>
                    <a:pt x="332" y="68"/>
                  </a:lnTo>
                  <a:lnTo>
                    <a:pt x="331" y="72"/>
                  </a:lnTo>
                  <a:lnTo>
                    <a:pt x="328" y="76"/>
                  </a:lnTo>
                  <a:lnTo>
                    <a:pt x="325" y="78"/>
                  </a:lnTo>
                  <a:lnTo>
                    <a:pt x="322" y="79"/>
                  </a:lnTo>
                  <a:lnTo>
                    <a:pt x="318" y="79"/>
                  </a:lnTo>
                  <a:lnTo>
                    <a:pt x="315" y="78"/>
                  </a:lnTo>
                  <a:lnTo>
                    <a:pt x="311" y="76"/>
                  </a:lnTo>
                  <a:lnTo>
                    <a:pt x="308" y="74"/>
                  </a:lnTo>
                  <a:lnTo>
                    <a:pt x="303" y="66"/>
                  </a:lnTo>
                  <a:lnTo>
                    <a:pt x="296" y="61"/>
                  </a:lnTo>
                  <a:lnTo>
                    <a:pt x="289" y="55"/>
                  </a:lnTo>
                  <a:lnTo>
                    <a:pt x="280" y="52"/>
                  </a:lnTo>
                  <a:lnTo>
                    <a:pt x="272" y="51"/>
                  </a:lnTo>
                  <a:lnTo>
                    <a:pt x="263" y="50"/>
                  </a:lnTo>
                  <a:lnTo>
                    <a:pt x="254" y="51"/>
                  </a:lnTo>
                  <a:lnTo>
                    <a:pt x="246" y="54"/>
                  </a:lnTo>
                  <a:lnTo>
                    <a:pt x="237" y="58"/>
                  </a:lnTo>
                  <a:lnTo>
                    <a:pt x="231" y="64"/>
                  </a:lnTo>
                  <a:lnTo>
                    <a:pt x="224" y="70"/>
                  </a:lnTo>
                  <a:lnTo>
                    <a:pt x="220" y="77"/>
                  </a:lnTo>
                  <a:lnTo>
                    <a:pt x="217" y="85"/>
                  </a:lnTo>
                  <a:lnTo>
                    <a:pt x="215" y="94"/>
                  </a:lnTo>
                  <a:lnTo>
                    <a:pt x="214" y="103"/>
                  </a:lnTo>
                  <a:lnTo>
                    <a:pt x="215" y="111"/>
                  </a:lnTo>
                  <a:lnTo>
                    <a:pt x="216" y="115"/>
                  </a:lnTo>
                  <a:lnTo>
                    <a:pt x="215" y="119"/>
                  </a:lnTo>
                  <a:lnTo>
                    <a:pt x="213" y="123"/>
                  </a:lnTo>
                  <a:lnTo>
                    <a:pt x="209" y="125"/>
                  </a:lnTo>
                  <a:lnTo>
                    <a:pt x="206" y="127"/>
                  </a:lnTo>
                  <a:lnTo>
                    <a:pt x="203" y="127"/>
                  </a:lnTo>
                  <a:lnTo>
                    <a:pt x="199" y="127"/>
                  </a:lnTo>
                  <a:lnTo>
                    <a:pt x="195" y="125"/>
                  </a:lnTo>
                  <a:lnTo>
                    <a:pt x="188" y="121"/>
                  </a:lnTo>
                  <a:lnTo>
                    <a:pt x="179" y="119"/>
                  </a:lnTo>
                  <a:lnTo>
                    <a:pt x="171" y="116"/>
                  </a:lnTo>
                  <a:lnTo>
                    <a:pt x="162" y="116"/>
                  </a:lnTo>
                  <a:lnTo>
                    <a:pt x="153" y="118"/>
                  </a:lnTo>
                  <a:lnTo>
                    <a:pt x="145" y="121"/>
                  </a:lnTo>
                  <a:lnTo>
                    <a:pt x="137" y="125"/>
                  </a:lnTo>
                  <a:lnTo>
                    <a:pt x="130" y="130"/>
                  </a:lnTo>
                  <a:lnTo>
                    <a:pt x="124" y="138"/>
                  </a:lnTo>
                  <a:lnTo>
                    <a:pt x="120" y="145"/>
                  </a:lnTo>
                  <a:lnTo>
                    <a:pt x="117" y="154"/>
                  </a:lnTo>
                  <a:lnTo>
                    <a:pt x="115" y="163"/>
                  </a:lnTo>
                  <a:lnTo>
                    <a:pt x="115" y="171"/>
                  </a:lnTo>
                  <a:lnTo>
                    <a:pt x="117" y="181"/>
                  </a:lnTo>
                  <a:lnTo>
                    <a:pt x="119" y="188"/>
                  </a:lnTo>
                  <a:lnTo>
                    <a:pt x="124" y="197"/>
                  </a:lnTo>
                  <a:lnTo>
                    <a:pt x="126" y="200"/>
                  </a:lnTo>
                  <a:lnTo>
                    <a:pt x="127" y="203"/>
                  </a:lnTo>
                  <a:lnTo>
                    <a:pt x="126" y="208"/>
                  </a:lnTo>
                  <a:lnTo>
                    <a:pt x="124" y="211"/>
                  </a:lnTo>
                  <a:lnTo>
                    <a:pt x="121" y="213"/>
                  </a:lnTo>
                  <a:lnTo>
                    <a:pt x="118" y="215"/>
                  </a:lnTo>
                  <a:lnTo>
                    <a:pt x="115" y="216"/>
                  </a:lnTo>
                  <a:lnTo>
                    <a:pt x="111" y="216"/>
                  </a:lnTo>
                  <a:lnTo>
                    <a:pt x="102" y="215"/>
                  </a:lnTo>
                  <a:lnTo>
                    <a:pt x="93" y="215"/>
                  </a:lnTo>
                  <a:lnTo>
                    <a:pt x="85" y="217"/>
                  </a:lnTo>
                  <a:lnTo>
                    <a:pt x="76" y="222"/>
                  </a:lnTo>
                  <a:lnTo>
                    <a:pt x="69" y="226"/>
                  </a:lnTo>
                  <a:lnTo>
                    <a:pt x="62" y="232"/>
                  </a:lnTo>
                  <a:lnTo>
                    <a:pt x="57" y="239"/>
                  </a:lnTo>
                  <a:lnTo>
                    <a:pt x="53" y="246"/>
                  </a:lnTo>
                  <a:lnTo>
                    <a:pt x="50" y="255"/>
                  </a:lnTo>
                  <a:lnTo>
                    <a:pt x="49" y="265"/>
                  </a:lnTo>
                  <a:lnTo>
                    <a:pt x="49" y="273"/>
                  </a:lnTo>
                  <a:lnTo>
                    <a:pt x="51" y="282"/>
                  </a:lnTo>
                  <a:lnTo>
                    <a:pt x="55" y="290"/>
                  </a:lnTo>
                  <a:lnTo>
                    <a:pt x="59" y="298"/>
                  </a:lnTo>
                  <a:lnTo>
                    <a:pt x="65" y="304"/>
                  </a:lnTo>
                  <a:lnTo>
                    <a:pt x="72" y="310"/>
                  </a:lnTo>
                  <a:lnTo>
                    <a:pt x="75" y="313"/>
                  </a:lnTo>
                  <a:lnTo>
                    <a:pt x="77" y="315"/>
                  </a:lnTo>
                  <a:lnTo>
                    <a:pt x="78" y="319"/>
                  </a:lnTo>
                  <a:lnTo>
                    <a:pt x="77" y="323"/>
                  </a:lnTo>
                  <a:lnTo>
                    <a:pt x="76" y="327"/>
                  </a:lnTo>
                  <a:lnTo>
                    <a:pt x="74" y="329"/>
                  </a:lnTo>
                  <a:lnTo>
                    <a:pt x="71" y="331"/>
                  </a:lnTo>
                  <a:lnTo>
                    <a:pt x="68" y="333"/>
                  </a:lnTo>
                  <a:lnTo>
                    <a:pt x="59" y="336"/>
                  </a:lnTo>
                  <a:lnTo>
                    <a:pt x="50" y="339"/>
                  </a:lnTo>
                  <a:lnTo>
                    <a:pt x="44" y="344"/>
                  </a:lnTo>
                  <a:lnTo>
                    <a:pt x="38" y="351"/>
                  </a:lnTo>
                  <a:lnTo>
                    <a:pt x="32" y="357"/>
                  </a:lnTo>
                  <a:lnTo>
                    <a:pt x="29" y="366"/>
                  </a:lnTo>
                  <a:lnTo>
                    <a:pt x="27" y="374"/>
                  </a:lnTo>
                  <a:lnTo>
                    <a:pt x="26" y="383"/>
                  </a:lnTo>
                  <a:lnTo>
                    <a:pt x="27" y="392"/>
                  </a:lnTo>
                  <a:lnTo>
                    <a:pt x="29" y="401"/>
                  </a:lnTo>
                  <a:lnTo>
                    <a:pt x="32" y="409"/>
                  </a:lnTo>
                  <a:lnTo>
                    <a:pt x="38" y="416"/>
                  </a:lnTo>
                  <a:lnTo>
                    <a:pt x="44" y="422"/>
                  </a:lnTo>
                  <a:lnTo>
                    <a:pt x="50" y="427"/>
                  </a:lnTo>
                  <a:lnTo>
                    <a:pt x="59" y="431"/>
                  </a:lnTo>
                  <a:lnTo>
                    <a:pt x="68" y="433"/>
                  </a:lnTo>
                  <a:lnTo>
                    <a:pt x="71" y="435"/>
                  </a:lnTo>
                  <a:lnTo>
                    <a:pt x="74" y="438"/>
                  </a:lnTo>
                  <a:lnTo>
                    <a:pt x="76" y="441"/>
                  </a:lnTo>
                  <a:lnTo>
                    <a:pt x="77" y="444"/>
                  </a:lnTo>
                  <a:lnTo>
                    <a:pt x="78" y="447"/>
                  </a:lnTo>
                  <a:lnTo>
                    <a:pt x="77" y="451"/>
                  </a:lnTo>
                  <a:lnTo>
                    <a:pt x="75" y="455"/>
                  </a:lnTo>
                  <a:lnTo>
                    <a:pt x="72" y="457"/>
                  </a:lnTo>
                  <a:lnTo>
                    <a:pt x="65" y="462"/>
                  </a:lnTo>
                  <a:lnTo>
                    <a:pt x="59" y="470"/>
                  </a:lnTo>
                  <a:lnTo>
                    <a:pt x="55" y="477"/>
                  </a:lnTo>
                  <a:lnTo>
                    <a:pt x="51" y="485"/>
                  </a:lnTo>
                  <a:lnTo>
                    <a:pt x="49" y="493"/>
                  </a:lnTo>
                  <a:lnTo>
                    <a:pt x="49" y="503"/>
                  </a:lnTo>
                  <a:lnTo>
                    <a:pt x="50" y="512"/>
                  </a:lnTo>
                  <a:lnTo>
                    <a:pt x="53" y="520"/>
                  </a:lnTo>
                  <a:lnTo>
                    <a:pt x="56" y="527"/>
                  </a:lnTo>
                  <a:lnTo>
                    <a:pt x="61" y="533"/>
                  </a:lnTo>
                  <a:lnTo>
                    <a:pt x="65" y="538"/>
                  </a:lnTo>
                  <a:lnTo>
                    <a:pt x="72" y="543"/>
                  </a:lnTo>
                  <a:lnTo>
                    <a:pt x="78" y="546"/>
                  </a:lnTo>
                  <a:lnTo>
                    <a:pt x="85" y="549"/>
                  </a:lnTo>
                  <a:lnTo>
                    <a:pt x="92" y="550"/>
                  </a:lnTo>
                  <a:lnTo>
                    <a:pt x="100" y="551"/>
                  </a:lnTo>
                  <a:lnTo>
                    <a:pt x="105" y="551"/>
                  </a:lnTo>
                  <a:lnTo>
                    <a:pt x="111" y="551"/>
                  </a:lnTo>
                  <a:lnTo>
                    <a:pt x="115" y="550"/>
                  </a:lnTo>
                  <a:lnTo>
                    <a:pt x="118" y="551"/>
                  </a:lnTo>
                  <a:lnTo>
                    <a:pt x="121" y="552"/>
                  </a:lnTo>
                  <a:lnTo>
                    <a:pt x="124" y="556"/>
                  </a:lnTo>
                  <a:lnTo>
                    <a:pt x="126" y="559"/>
                  </a:lnTo>
                  <a:lnTo>
                    <a:pt x="127" y="563"/>
                  </a:lnTo>
                  <a:lnTo>
                    <a:pt x="126" y="566"/>
                  </a:lnTo>
                  <a:lnTo>
                    <a:pt x="124" y="570"/>
                  </a:lnTo>
                  <a:lnTo>
                    <a:pt x="119" y="578"/>
                  </a:lnTo>
                  <a:lnTo>
                    <a:pt x="117" y="587"/>
                  </a:lnTo>
                  <a:lnTo>
                    <a:pt x="115" y="595"/>
                  </a:lnTo>
                  <a:lnTo>
                    <a:pt x="115" y="604"/>
                  </a:lnTo>
                  <a:lnTo>
                    <a:pt x="117" y="613"/>
                  </a:lnTo>
                  <a:lnTo>
                    <a:pt x="120" y="621"/>
                  </a:lnTo>
                  <a:lnTo>
                    <a:pt x="124" y="629"/>
                  </a:lnTo>
                  <a:lnTo>
                    <a:pt x="130" y="635"/>
                  </a:lnTo>
                  <a:lnTo>
                    <a:pt x="137" y="640"/>
                  </a:lnTo>
                  <a:lnTo>
                    <a:pt x="145" y="646"/>
                  </a:lnTo>
                  <a:lnTo>
                    <a:pt x="153" y="648"/>
                  </a:lnTo>
                  <a:lnTo>
                    <a:pt x="162" y="650"/>
                  </a:lnTo>
                  <a:lnTo>
                    <a:pt x="171" y="650"/>
                  </a:lnTo>
                  <a:lnTo>
                    <a:pt x="179" y="649"/>
                  </a:lnTo>
                  <a:lnTo>
                    <a:pt x="188" y="646"/>
                  </a:lnTo>
                  <a:lnTo>
                    <a:pt x="195" y="642"/>
                  </a:lnTo>
                  <a:lnTo>
                    <a:pt x="199" y="639"/>
                  </a:lnTo>
                  <a:lnTo>
                    <a:pt x="203" y="639"/>
                  </a:lnTo>
                  <a:lnTo>
                    <a:pt x="206" y="639"/>
                  </a:lnTo>
                  <a:lnTo>
                    <a:pt x="209" y="642"/>
                  </a:lnTo>
                  <a:lnTo>
                    <a:pt x="213" y="644"/>
                  </a:lnTo>
                  <a:lnTo>
                    <a:pt x="215" y="647"/>
                  </a:lnTo>
                  <a:lnTo>
                    <a:pt x="216" y="650"/>
                  </a:lnTo>
                  <a:lnTo>
                    <a:pt x="215" y="654"/>
                  </a:lnTo>
                  <a:lnTo>
                    <a:pt x="214" y="663"/>
                  </a:lnTo>
                  <a:lnTo>
                    <a:pt x="215" y="672"/>
                  </a:lnTo>
                  <a:lnTo>
                    <a:pt x="217" y="681"/>
                  </a:lnTo>
                  <a:lnTo>
                    <a:pt x="220" y="689"/>
                  </a:lnTo>
                  <a:lnTo>
                    <a:pt x="224" y="696"/>
                  </a:lnTo>
                  <a:lnTo>
                    <a:pt x="231" y="703"/>
                  </a:lnTo>
                  <a:lnTo>
                    <a:pt x="237" y="708"/>
                  </a:lnTo>
                  <a:lnTo>
                    <a:pt x="246" y="712"/>
                  </a:lnTo>
                  <a:lnTo>
                    <a:pt x="254" y="716"/>
                  </a:lnTo>
                  <a:lnTo>
                    <a:pt x="263" y="717"/>
                  </a:lnTo>
                  <a:lnTo>
                    <a:pt x="272" y="716"/>
                  </a:lnTo>
                  <a:lnTo>
                    <a:pt x="280" y="713"/>
                  </a:lnTo>
                  <a:lnTo>
                    <a:pt x="289" y="711"/>
                  </a:lnTo>
                  <a:lnTo>
                    <a:pt x="296" y="706"/>
                  </a:lnTo>
                  <a:lnTo>
                    <a:pt x="303" y="701"/>
                  </a:lnTo>
                  <a:lnTo>
                    <a:pt x="308" y="693"/>
                  </a:lnTo>
                  <a:lnTo>
                    <a:pt x="310" y="691"/>
                  </a:lnTo>
                  <a:lnTo>
                    <a:pt x="313" y="689"/>
                  </a:lnTo>
                  <a:lnTo>
                    <a:pt x="316" y="688"/>
                  </a:lnTo>
                  <a:lnTo>
                    <a:pt x="319" y="687"/>
                  </a:lnTo>
                  <a:close/>
                  <a:moveTo>
                    <a:pt x="382" y="765"/>
                  </a:moveTo>
                  <a:lnTo>
                    <a:pt x="371" y="764"/>
                  </a:lnTo>
                  <a:lnTo>
                    <a:pt x="361" y="762"/>
                  </a:lnTo>
                  <a:lnTo>
                    <a:pt x="351" y="759"/>
                  </a:lnTo>
                  <a:lnTo>
                    <a:pt x="342" y="754"/>
                  </a:lnTo>
                  <a:lnTo>
                    <a:pt x="334" y="748"/>
                  </a:lnTo>
                  <a:lnTo>
                    <a:pt x="326" y="741"/>
                  </a:lnTo>
                  <a:lnTo>
                    <a:pt x="320" y="733"/>
                  </a:lnTo>
                  <a:lnTo>
                    <a:pt x="315" y="724"/>
                  </a:lnTo>
                  <a:lnTo>
                    <a:pt x="306" y="730"/>
                  </a:lnTo>
                  <a:lnTo>
                    <a:pt x="297" y="735"/>
                  </a:lnTo>
                  <a:lnTo>
                    <a:pt x="288" y="738"/>
                  </a:lnTo>
                  <a:lnTo>
                    <a:pt x="277" y="741"/>
                  </a:lnTo>
                  <a:lnTo>
                    <a:pt x="266" y="741"/>
                  </a:lnTo>
                  <a:lnTo>
                    <a:pt x="257" y="741"/>
                  </a:lnTo>
                  <a:lnTo>
                    <a:pt x="246" y="740"/>
                  </a:lnTo>
                  <a:lnTo>
                    <a:pt x="236" y="737"/>
                  </a:lnTo>
                  <a:lnTo>
                    <a:pt x="226" y="732"/>
                  </a:lnTo>
                  <a:lnTo>
                    <a:pt x="218" y="725"/>
                  </a:lnTo>
                  <a:lnTo>
                    <a:pt x="210" y="719"/>
                  </a:lnTo>
                  <a:lnTo>
                    <a:pt x="203" y="710"/>
                  </a:lnTo>
                  <a:lnTo>
                    <a:pt x="197" y="702"/>
                  </a:lnTo>
                  <a:lnTo>
                    <a:pt x="193" y="693"/>
                  </a:lnTo>
                  <a:lnTo>
                    <a:pt x="191" y="683"/>
                  </a:lnTo>
                  <a:lnTo>
                    <a:pt x="189" y="673"/>
                  </a:lnTo>
                  <a:lnTo>
                    <a:pt x="178" y="675"/>
                  </a:lnTo>
                  <a:lnTo>
                    <a:pt x="166" y="676"/>
                  </a:lnTo>
                  <a:lnTo>
                    <a:pt x="159" y="675"/>
                  </a:lnTo>
                  <a:lnTo>
                    <a:pt x="151" y="674"/>
                  </a:lnTo>
                  <a:lnTo>
                    <a:pt x="144" y="673"/>
                  </a:lnTo>
                  <a:lnTo>
                    <a:pt x="137" y="671"/>
                  </a:lnTo>
                  <a:lnTo>
                    <a:pt x="130" y="667"/>
                  </a:lnTo>
                  <a:lnTo>
                    <a:pt x="123" y="663"/>
                  </a:lnTo>
                  <a:lnTo>
                    <a:pt x="118" y="659"/>
                  </a:lnTo>
                  <a:lnTo>
                    <a:pt x="112" y="654"/>
                  </a:lnTo>
                  <a:lnTo>
                    <a:pt x="105" y="646"/>
                  </a:lnTo>
                  <a:lnTo>
                    <a:pt x="99" y="636"/>
                  </a:lnTo>
                  <a:lnTo>
                    <a:pt x="94" y="626"/>
                  </a:lnTo>
                  <a:lnTo>
                    <a:pt x="91" y="617"/>
                  </a:lnTo>
                  <a:lnTo>
                    <a:pt x="90" y="607"/>
                  </a:lnTo>
                  <a:lnTo>
                    <a:pt x="89" y="596"/>
                  </a:lnTo>
                  <a:lnTo>
                    <a:pt x="90" y="587"/>
                  </a:lnTo>
                  <a:lnTo>
                    <a:pt x="93" y="576"/>
                  </a:lnTo>
                  <a:lnTo>
                    <a:pt x="83" y="575"/>
                  </a:lnTo>
                  <a:lnTo>
                    <a:pt x="73" y="572"/>
                  </a:lnTo>
                  <a:lnTo>
                    <a:pt x="63" y="567"/>
                  </a:lnTo>
                  <a:lnTo>
                    <a:pt x="55" y="562"/>
                  </a:lnTo>
                  <a:lnTo>
                    <a:pt x="47" y="556"/>
                  </a:lnTo>
                  <a:lnTo>
                    <a:pt x="40" y="547"/>
                  </a:lnTo>
                  <a:lnTo>
                    <a:pt x="34" y="538"/>
                  </a:lnTo>
                  <a:lnTo>
                    <a:pt x="29" y="529"/>
                  </a:lnTo>
                  <a:lnTo>
                    <a:pt x="26" y="519"/>
                  </a:lnTo>
                  <a:lnTo>
                    <a:pt x="24" y="508"/>
                  </a:lnTo>
                  <a:lnTo>
                    <a:pt x="24" y="499"/>
                  </a:lnTo>
                  <a:lnTo>
                    <a:pt x="25" y="488"/>
                  </a:lnTo>
                  <a:lnTo>
                    <a:pt x="27" y="478"/>
                  </a:lnTo>
                  <a:lnTo>
                    <a:pt x="30" y="469"/>
                  </a:lnTo>
                  <a:lnTo>
                    <a:pt x="35" y="460"/>
                  </a:lnTo>
                  <a:lnTo>
                    <a:pt x="41" y="451"/>
                  </a:lnTo>
                  <a:lnTo>
                    <a:pt x="32" y="446"/>
                  </a:lnTo>
                  <a:lnTo>
                    <a:pt x="25" y="439"/>
                  </a:lnTo>
                  <a:lnTo>
                    <a:pt x="17" y="431"/>
                  </a:lnTo>
                  <a:lnTo>
                    <a:pt x="12" y="422"/>
                  </a:lnTo>
                  <a:lnTo>
                    <a:pt x="6" y="414"/>
                  </a:lnTo>
                  <a:lnTo>
                    <a:pt x="3" y="404"/>
                  </a:lnTo>
                  <a:lnTo>
                    <a:pt x="1" y="393"/>
                  </a:lnTo>
                  <a:lnTo>
                    <a:pt x="0" y="383"/>
                  </a:lnTo>
                  <a:lnTo>
                    <a:pt x="1" y="372"/>
                  </a:lnTo>
                  <a:lnTo>
                    <a:pt x="3" y="362"/>
                  </a:lnTo>
                  <a:lnTo>
                    <a:pt x="6" y="353"/>
                  </a:lnTo>
                  <a:lnTo>
                    <a:pt x="12" y="343"/>
                  </a:lnTo>
                  <a:lnTo>
                    <a:pt x="17" y="334"/>
                  </a:lnTo>
                  <a:lnTo>
                    <a:pt x="25" y="327"/>
                  </a:lnTo>
                  <a:lnTo>
                    <a:pt x="32" y="320"/>
                  </a:lnTo>
                  <a:lnTo>
                    <a:pt x="41" y="315"/>
                  </a:lnTo>
                  <a:lnTo>
                    <a:pt x="35" y="307"/>
                  </a:lnTo>
                  <a:lnTo>
                    <a:pt x="30" y="298"/>
                  </a:lnTo>
                  <a:lnTo>
                    <a:pt x="27" y="288"/>
                  </a:lnTo>
                  <a:lnTo>
                    <a:pt x="25" y="279"/>
                  </a:lnTo>
                  <a:lnTo>
                    <a:pt x="24" y="268"/>
                  </a:lnTo>
                  <a:lnTo>
                    <a:pt x="24" y="258"/>
                  </a:lnTo>
                  <a:lnTo>
                    <a:pt x="26" y="247"/>
                  </a:lnTo>
                  <a:lnTo>
                    <a:pt x="29" y="238"/>
                  </a:lnTo>
                  <a:lnTo>
                    <a:pt x="34" y="228"/>
                  </a:lnTo>
                  <a:lnTo>
                    <a:pt x="40" y="220"/>
                  </a:lnTo>
                  <a:lnTo>
                    <a:pt x="47" y="212"/>
                  </a:lnTo>
                  <a:lnTo>
                    <a:pt x="55" y="205"/>
                  </a:lnTo>
                  <a:lnTo>
                    <a:pt x="63" y="199"/>
                  </a:lnTo>
                  <a:lnTo>
                    <a:pt x="73" y="195"/>
                  </a:lnTo>
                  <a:lnTo>
                    <a:pt x="83" y="192"/>
                  </a:lnTo>
                  <a:lnTo>
                    <a:pt x="93" y="191"/>
                  </a:lnTo>
                  <a:lnTo>
                    <a:pt x="90" y="180"/>
                  </a:lnTo>
                  <a:lnTo>
                    <a:pt x="89" y="170"/>
                  </a:lnTo>
                  <a:lnTo>
                    <a:pt x="90" y="159"/>
                  </a:lnTo>
                  <a:lnTo>
                    <a:pt x="91" y="150"/>
                  </a:lnTo>
                  <a:lnTo>
                    <a:pt x="94" y="139"/>
                  </a:lnTo>
                  <a:lnTo>
                    <a:pt x="99" y="129"/>
                  </a:lnTo>
                  <a:lnTo>
                    <a:pt x="105" y="121"/>
                  </a:lnTo>
                  <a:lnTo>
                    <a:pt x="112" y="113"/>
                  </a:lnTo>
                  <a:lnTo>
                    <a:pt x="118" y="108"/>
                  </a:lnTo>
                  <a:lnTo>
                    <a:pt x="123" y="104"/>
                  </a:lnTo>
                  <a:lnTo>
                    <a:pt x="130" y="99"/>
                  </a:lnTo>
                  <a:lnTo>
                    <a:pt x="137" y="97"/>
                  </a:lnTo>
                  <a:lnTo>
                    <a:pt x="144" y="94"/>
                  </a:lnTo>
                  <a:lnTo>
                    <a:pt x="151" y="93"/>
                  </a:lnTo>
                  <a:lnTo>
                    <a:pt x="159" y="92"/>
                  </a:lnTo>
                  <a:lnTo>
                    <a:pt x="166" y="91"/>
                  </a:lnTo>
                  <a:lnTo>
                    <a:pt x="178" y="92"/>
                  </a:lnTo>
                  <a:lnTo>
                    <a:pt x="189" y="94"/>
                  </a:lnTo>
                  <a:lnTo>
                    <a:pt x="191" y="83"/>
                  </a:lnTo>
                  <a:lnTo>
                    <a:pt x="193" y="74"/>
                  </a:lnTo>
                  <a:lnTo>
                    <a:pt x="197" y="64"/>
                  </a:lnTo>
                  <a:lnTo>
                    <a:pt x="203" y="55"/>
                  </a:lnTo>
                  <a:lnTo>
                    <a:pt x="210" y="48"/>
                  </a:lnTo>
                  <a:lnTo>
                    <a:pt x="218" y="41"/>
                  </a:lnTo>
                  <a:lnTo>
                    <a:pt x="226" y="35"/>
                  </a:lnTo>
                  <a:lnTo>
                    <a:pt x="236" y="31"/>
                  </a:lnTo>
                  <a:lnTo>
                    <a:pt x="246" y="27"/>
                  </a:lnTo>
                  <a:lnTo>
                    <a:pt x="257" y="25"/>
                  </a:lnTo>
                  <a:lnTo>
                    <a:pt x="266" y="25"/>
                  </a:lnTo>
                  <a:lnTo>
                    <a:pt x="277" y="26"/>
                  </a:lnTo>
                  <a:lnTo>
                    <a:pt x="288" y="28"/>
                  </a:lnTo>
                  <a:lnTo>
                    <a:pt x="297" y="32"/>
                  </a:lnTo>
                  <a:lnTo>
                    <a:pt x="306" y="36"/>
                  </a:lnTo>
                  <a:lnTo>
                    <a:pt x="315" y="41"/>
                  </a:lnTo>
                  <a:lnTo>
                    <a:pt x="320" y="33"/>
                  </a:lnTo>
                  <a:lnTo>
                    <a:pt x="326" y="25"/>
                  </a:lnTo>
                  <a:lnTo>
                    <a:pt x="334" y="18"/>
                  </a:lnTo>
                  <a:lnTo>
                    <a:pt x="342" y="12"/>
                  </a:lnTo>
                  <a:lnTo>
                    <a:pt x="351" y="7"/>
                  </a:lnTo>
                  <a:lnTo>
                    <a:pt x="361" y="4"/>
                  </a:lnTo>
                  <a:lnTo>
                    <a:pt x="371" y="2"/>
                  </a:lnTo>
                  <a:lnTo>
                    <a:pt x="382" y="0"/>
                  </a:lnTo>
                  <a:lnTo>
                    <a:pt x="393" y="2"/>
                  </a:lnTo>
                  <a:lnTo>
                    <a:pt x="404" y="4"/>
                  </a:lnTo>
                  <a:lnTo>
                    <a:pt x="413" y="7"/>
                  </a:lnTo>
                  <a:lnTo>
                    <a:pt x="422" y="12"/>
                  </a:lnTo>
                  <a:lnTo>
                    <a:pt x="430" y="18"/>
                  </a:lnTo>
                  <a:lnTo>
                    <a:pt x="438" y="25"/>
                  </a:lnTo>
                  <a:lnTo>
                    <a:pt x="444" y="33"/>
                  </a:lnTo>
                  <a:lnTo>
                    <a:pt x="450" y="41"/>
                  </a:lnTo>
                  <a:lnTo>
                    <a:pt x="458" y="36"/>
                  </a:lnTo>
                  <a:lnTo>
                    <a:pt x="467" y="32"/>
                  </a:lnTo>
                  <a:lnTo>
                    <a:pt x="477" y="28"/>
                  </a:lnTo>
                  <a:lnTo>
                    <a:pt x="487" y="26"/>
                  </a:lnTo>
                  <a:lnTo>
                    <a:pt x="497" y="25"/>
                  </a:lnTo>
                  <a:lnTo>
                    <a:pt x="508" y="25"/>
                  </a:lnTo>
                  <a:lnTo>
                    <a:pt x="519" y="27"/>
                  </a:lnTo>
                  <a:lnTo>
                    <a:pt x="528" y="31"/>
                  </a:lnTo>
                  <a:lnTo>
                    <a:pt x="538" y="35"/>
                  </a:lnTo>
                  <a:lnTo>
                    <a:pt x="546" y="41"/>
                  </a:lnTo>
                  <a:lnTo>
                    <a:pt x="554" y="48"/>
                  </a:lnTo>
                  <a:lnTo>
                    <a:pt x="560" y="56"/>
                  </a:lnTo>
                  <a:lnTo>
                    <a:pt x="567" y="65"/>
                  </a:lnTo>
                  <a:lnTo>
                    <a:pt x="571" y="75"/>
                  </a:lnTo>
                  <a:lnTo>
                    <a:pt x="573" y="84"/>
                  </a:lnTo>
                  <a:lnTo>
                    <a:pt x="575" y="94"/>
                  </a:lnTo>
                  <a:lnTo>
                    <a:pt x="586" y="92"/>
                  </a:lnTo>
                  <a:lnTo>
                    <a:pt x="598" y="91"/>
                  </a:lnTo>
                  <a:lnTo>
                    <a:pt x="605" y="92"/>
                  </a:lnTo>
                  <a:lnTo>
                    <a:pt x="613" y="93"/>
                  </a:lnTo>
                  <a:lnTo>
                    <a:pt x="621" y="94"/>
                  </a:lnTo>
                  <a:lnTo>
                    <a:pt x="627" y="97"/>
                  </a:lnTo>
                  <a:lnTo>
                    <a:pt x="634" y="99"/>
                  </a:lnTo>
                  <a:lnTo>
                    <a:pt x="641" y="104"/>
                  </a:lnTo>
                  <a:lnTo>
                    <a:pt x="646" y="108"/>
                  </a:lnTo>
                  <a:lnTo>
                    <a:pt x="653" y="113"/>
                  </a:lnTo>
                  <a:lnTo>
                    <a:pt x="659" y="121"/>
                  </a:lnTo>
                  <a:lnTo>
                    <a:pt x="665" y="129"/>
                  </a:lnTo>
                  <a:lnTo>
                    <a:pt x="670" y="139"/>
                  </a:lnTo>
                  <a:lnTo>
                    <a:pt x="672" y="150"/>
                  </a:lnTo>
                  <a:lnTo>
                    <a:pt x="674" y="159"/>
                  </a:lnTo>
                  <a:lnTo>
                    <a:pt x="674" y="170"/>
                  </a:lnTo>
                  <a:lnTo>
                    <a:pt x="674" y="180"/>
                  </a:lnTo>
                  <a:lnTo>
                    <a:pt x="671" y="191"/>
                  </a:lnTo>
                  <a:lnTo>
                    <a:pt x="682" y="192"/>
                  </a:lnTo>
                  <a:lnTo>
                    <a:pt x="691" y="195"/>
                  </a:lnTo>
                  <a:lnTo>
                    <a:pt x="701" y="199"/>
                  </a:lnTo>
                  <a:lnTo>
                    <a:pt x="710" y="205"/>
                  </a:lnTo>
                  <a:lnTo>
                    <a:pt x="717" y="212"/>
                  </a:lnTo>
                  <a:lnTo>
                    <a:pt x="725" y="220"/>
                  </a:lnTo>
                  <a:lnTo>
                    <a:pt x="730" y="228"/>
                  </a:lnTo>
                  <a:lnTo>
                    <a:pt x="735" y="238"/>
                  </a:lnTo>
                  <a:lnTo>
                    <a:pt x="739" y="247"/>
                  </a:lnTo>
                  <a:lnTo>
                    <a:pt x="741" y="258"/>
                  </a:lnTo>
                  <a:lnTo>
                    <a:pt x="741" y="268"/>
                  </a:lnTo>
                  <a:lnTo>
                    <a:pt x="740" y="279"/>
                  </a:lnTo>
                  <a:lnTo>
                    <a:pt x="738" y="288"/>
                  </a:lnTo>
                  <a:lnTo>
                    <a:pt x="734" y="298"/>
                  </a:lnTo>
                  <a:lnTo>
                    <a:pt x="729" y="307"/>
                  </a:lnTo>
                  <a:lnTo>
                    <a:pt x="724" y="315"/>
                  </a:lnTo>
                  <a:lnTo>
                    <a:pt x="732" y="320"/>
                  </a:lnTo>
                  <a:lnTo>
                    <a:pt x="740" y="327"/>
                  </a:lnTo>
                  <a:lnTo>
                    <a:pt x="747" y="334"/>
                  </a:lnTo>
                  <a:lnTo>
                    <a:pt x="753" y="343"/>
                  </a:lnTo>
                  <a:lnTo>
                    <a:pt x="758" y="353"/>
                  </a:lnTo>
                  <a:lnTo>
                    <a:pt x="761" y="362"/>
                  </a:lnTo>
                  <a:lnTo>
                    <a:pt x="763" y="372"/>
                  </a:lnTo>
                  <a:lnTo>
                    <a:pt x="764" y="383"/>
                  </a:lnTo>
                  <a:lnTo>
                    <a:pt x="763" y="393"/>
                  </a:lnTo>
                  <a:lnTo>
                    <a:pt x="761" y="404"/>
                  </a:lnTo>
                  <a:lnTo>
                    <a:pt x="758" y="414"/>
                  </a:lnTo>
                  <a:lnTo>
                    <a:pt x="753" y="422"/>
                  </a:lnTo>
                  <a:lnTo>
                    <a:pt x="747" y="431"/>
                  </a:lnTo>
                  <a:lnTo>
                    <a:pt x="740" y="439"/>
                  </a:lnTo>
                  <a:lnTo>
                    <a:pt x="732" y="446"/>
                  </a:lnTo>
                  <a:lnTo>
                    <a:pt x="724" y="451"/>
                  </a:lnTo>
                  <a:lnTo>
                    <a:pt x="729" y="460"/>
                  </a:lnTo>
                  <a:lnTo>
                    <a:pt x="734" y="469"/>
                  </a:lnTo>
                  <a:lnTo>
                    <a:pt x="738" y="478"/>
                  </a:lnTo>
                  <a:lnTo>
                    <a:pt x="740" y="488"/>
                  </a:lnTo>
                  <a:lnTo>
                    <a:pt x="741" y="499"/>
                  </a:lnTo>
                  <a:lnTo>
                    <a:pt x="741" y="508"/>
                  </a:lnTo>
                  <a:lnTo>
                    <a:pt x="739" y="519"/>
                  </a:lnTo>
                  <a:lnTo>
                    <a:pt x="735" y="529"/>
                  </a:lnTo>
                  <a:lnTo>
                    <a:pt x="730" y="538"/>
                  </a:lnTo>
                  <a:lnTo>
                    <a:pt x="725" y="547"/>
                  </a:lnTo>
                  <a:lnTo>
                    <a:pt x="717" y="556"/>
                  </a:lnTo>
                  <a:lnTo>
                    <a:pt x="710" y="562"/>
                  </a:lnTo>
                  <a:lnTo>
                    <a:pt x="701" y="567"/>
                  </a:lnTo>
                  <a:lnTo>
                    <a:pt x="691" y="572"/>
                  </a:lnTo>
                  <a:lnTo>
                    <a:pt x="682" y="575"/>
                  </a:lnTo>
                  <a:lnTo>
                    <a:pt x="671" y="576"/>
                  </a:lnTo>
                  <a:lnTo>
                    <a:pt x="674" y="587"/>
                  </a:lnTo>
                  <a:lnTo>
                    <a:pt x="674" y="596"/>
                  </a:lnTo>
                  <a:lnTo>
                    <a:pt x="674" y="607"/>
                  </a:lnTo>
                  <a:lnTo>
                    <a:pt x="672" y="617"/>
                  </a:lnTo>
                  <a:lnTo>
                    <a:pt x="670" y="626"/>
                  </a:lnTo>
                  <a:lnTo>
                    <a:pt x="665" y="636"/>
                  </a:lnTo>
                  <a:lnTo>
                    <a:pt x="659" y="646"/>
                  </a:lnTo>
                  <a:lnTo>
                    <a:pt x="653" y="654"/>
                  </a:lnTo>
                  <a:lnTo>
                    <a:pt x="646" y="659"/>
                  </a:lnTo>
                  <a:lnTo>
                    <a:pt x="641" y="663"/>
                  </a:lnTo>
                  <a:lnTo>
                    <a:pt x="634" y="667"/>
                  </a:lnTo>
                  <a:lnTo>
                    <a:pt x="627" y="671"/>
                  </a:lnTo>
                  <a:lnTo>
                    <a:pt x="621" y="673"/>
                  </a:lnTo>
                  <a:lnTo>
                    <a:pt x="613" y="674"/>
                  </a:lnTo>
                  <a:lnTo>
                    <a:pt x="605" y="675"/>
                  </a:lnTo>
                  <a:lnTo>
                    <a:pt x="598" y="676"/>
                  </a:lnTo>
                  <a:lnTo>
                    <a:pt x="586" y="675"/>
                  </a:lnTo>
                  <a:lnTo>
                    <a:pt x="575" y="673"/>
                  </a:lnTo>
                  <a:lnTo>
                    <a:pt x="573" y="683"/>
                  </a:lnTo>
                  <a:lnTo>
                    <a:pt x="571" y="693"/>
                  </a:lnTo>
                  <a:lnTo>
                    <a:pt x="567" y="702"/>
                  </a:lnTo>
                  <a:lnTo>
                    <a:pt x="560" y="710"/>
                  </a:lnTo>
                  <a:lnTo>
                    <a:pt x="554" y="719"/>
                  </a:lnTo>
                  <a:lnTo>
                    <a:pt x="546" y="725"/>
                  </a:lnTo>
                  <a:lnTo>
                    <a:pt x="538" y="732"/>
                  </a:lnTo>
                  <a:lnTo>
                    <a:pt x="528" y="737"/>
                  </a:lnTo>
                  <a:lnTo>
                    <a:pt x="519" y="740"/>
                  </a:lnTo>
                  <a:lnTo>
                    <a:pt x="508" y="741"/>
                  </a:lnTo>
                  <a:lnTo>
                    <a:pt x="497" y="741"/>
                  </a:lnTo>
                  <a:lnTo>
                    <a:pt x="487" y="741"/>
                  </a:lnTo>
                  <a:lnTo>
                    <a:pt x="477" y="738"/>
                  </a:lnTo>
                  <a:lnTo>
                    <a:pt x="467" y="735"/>
                  </a:lnTo>
                  <a:lnTo>
                    <a:pt x="458" y="731"/>
                  </a:lnTo>
                  <a:lnTo>
                    <a:pt x="450" y="724"/>
                  </a:lnTo>
                  <a:lnTo>
                    <a:pt x="444" y="733"/>
                  </a:lnTo>
                  <a:lnTo>
                    <a:pt x="438" y="741"/>
                  </a:lnTo>
                  <a:lnTo>
                    <a:pt x="430" y="748"/>
                  </a:lnTo>
                  <a:lnTo>
                    <a:pt x="422" y="754"/>
                  </a:lnTo>
                  <a:lnTo>
                    <a:pt x="413" y="759"/>
                  </a:lnTo>
                  <a:lnTo>
                    <a:pt x="404" y="762"/>
                  </a:lnTo>
                  <a:lnTo>
                    <a:pt x="393" y="764"/>
                  </a:lnTo>
                  <a:lnTo>
                    <a:pt x="382" y="7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TextBox 40">
            <a:extLst>
              <a:ext uri="{FF2B5EF4-FFF2-40B4-BE49-F238E27FC236}">
                <a16:creationId xmlns:a16="http://schemas.microsoft.com/office/drawing/2014/main" id="{C2E7E87C-7BAA-4BFD-873C-9BA55FB8C840}"/>
              </a:ext>
            </a:extLst>
          </p:cNvPr>
          <p:cNvSpPr txBox="1"/>
          <p:nvPr/>
        </p:nvSpPr>
        <p:spPr>
          <a:xfrm>
            <a:off x="381000" y="539496"/>
            <a:ext cx="11430000"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Executive Summary</a:t>
            </a:r>
          </a:p>
        </p:txBody>
      </p:sp>
    </p:spTree>
    <p:extLst>
      <p:ext uri="{BB962C8B-B14F-4D97-AF65-F5344CB8AC3E}">
        <p14:creationId xmlns:p14="http://schemas.microsoft.com/office/powerpoint/2010/main" val="10352800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CA8121-06FC-4C1C-A105-01E863DFC715}"/>
              </a:ext>
            </a:extLst>
          </p:cNvPr>
          <p:cNvPicPr>
            <a:picLocks noChangeAspect="1"/>
          </p:cNvPicPr>
          <p:nvPr/>
        </p:nvPicPr>
        <p:blipFill rotWithShape="1">
          <a:blip r:embed="rId3">
            <a:extLst>
              <a:ext uri="{28A0092B-C50C-407E-A947-70E740481C1C}">
                <a14:useLocalDpi xmlns:a14="http://schemas.microsoft.com/office/drawing/2010/main" val="0"/>
              </a:ext>
            </a:extLst>
          </a:blip>
          <a:srcRect l="11943" t="743" r="4313" b="1"/>
          <a:stretch/>
        </p:blipFill>
        <p:spPr>
          <a:xfrm>
            <a:off x="-2" y="10"/>
            <a:ext cx="8668512" cy="6857990"/>
          </a:xfrm>
          <a:prstGeom prst="rect">
            <a:avLst/>
          </a:prstGeom>
        </p:spPr>
      </p:pic>
      <p:sp>
        <p:nvSpPr>
          <p:cNvPr id="59" name="Rectangle 5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51;p12">
            <a:extLst>
              <a:ext uri="{FF2B5EF4-FFF2-40B4-BE49-F238E27FC236}">
                <a16:creationId xmlns:a16="http://schemas.microsoft.com/office/drawing/2014/main" id="{06DCA816-BD53-4220-8049-CB84FF7688A8}"/>
              </a:ext>
            </a:extLst>
          </p:cNvPr>
          <p:cNvSpPr txBox="1">
            <a:spLocks/>
          </p:cNvSpPr>
          <p:nvPr/>
        </p:nvSpPr>
        <p:spPr>
          <a:xfrm>
            <a:off x="7699917" y="1178119"/>
            <a:ext cx="6513799" cy="3204134"/>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dirty="0">
                <a:latin typeface="Times New Roman"/>
                <a:cs typeface="Times New Roman"/>
              </a:rPr>
              <a:t>Part 5 </a:t>
            </a:r>
            <a:endParaRPr lang="en-US" altLang="zh-CN" sz="3600" dirty="0">
              <a:latin typeface="Times New Roman"/>
              <a:cs typeface="Times New Roman"/>
            </a:endParaRPr>
          </a:p>
          <a:p>
            <a:pPr>
              <a:spcAft>
                <a:spcPts val="600"/>
              </a:spcAft>
            </a:pPr>
            <a:r>
              <a:rPr lang="en-US" sz="3600" b="1">
                <a:latin typeface="Times New Roman"/>
                <a:cs typeface="Times New Roman"/>
              </a:rPr>
              <a:t>Findings and </a:t>
            </a:r>
            <a:endParaRPr lang="en-US" err="1">
              <a:latin typeface="Century Gothic"/>
              <a:cs typeface="Times New Roman"/>
            </a:endParaRPr>
          </a:p>
          <a:p>
            <a:pPr>
              <a:spcAft>
                <a:spcPts val="600"/>
              </a:spcAft>
            </a:pPr>
            <a:r>
              <a:rPr lang="en-US" sz="3600" b="1">
                <a:latin typeface="Times New Roman"/>
                <a:cs typeface="Times New Roman"/>
              </a:rPr>
              <a:t>Recommendations</a:t>
            </a:r>
            <a:endParaRPr lang="en-US" err="1"/>
          </a:p>
        </p:txBody>
      </p:sp>
      <p:sp>
        <p:nvSpPr>
          <p:cNvPr id="61" name="Rectangle 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80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79655A-4D0C-49F4-A212-8BFD0EBF578F}"/>
              </a:ext>
            </a:extLst>
          </p:cNvPr>
          <p:cNvSpPr txBox="1"/>
          <p:nvPr/>
        </p:nvSpPr>
        <p:spPr>
          <a:xfrm>
            <a:off x="381000" y="539496"/>
            <a:ext cx="11430000"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Recommendations</a:t>
            </a:r>
          </a:p>
        </p:txBody>
      </p:sp>
      <p:sp>
        <p:nvSpPr>
          <p:cNvPr id="11" name="Date Placeholder 10">
            <a:extLst>
              <a:ext uri="{FF2B5EF4-FFF2-40B4-BE49-F238E27FC236}">
                <a16:creationId xmlns:a16="http://schemas.microsoft.com/office/drawing/2014/main" id="{D2442BEB-67D8-4144-BDB9-C5ABFB09EA07}"/>
              </a:ext>
            </a:extLst>
          </p:cNvPr>
          <p:cNvSpPr>
            <a:spLocks noGrp="1"/>
          </p:cNvSpPr>
          <p:nvPr>
            <p:ph type="dt" sz="half" idx="10"/>
          </p:nvPr>
        </p:nvSpPr>
        <p:spPr/>
        <p:txBody>
          <a:bodyPr/>
          <a:lstStyle/>
          <a:p>
            <a:fld id="{5F4935E8-2541-49A4-A8E9-394F200B8B49}" type="datetime1">
              <a:rPr lang="en-US" smtClean="0"/>
              <a:t>12/10/20</a:t>
            </a:fld>
            <a:endParaRPr lang="en-US"/>
          </a:p>
        </p:txBody>
      </p:sp>
      <p:sp>
        <p:nvSpPr>
          <p:cNvPr id="51" name="Diamond 50">
            <a:extLst>
              <a:ext uri="{FF2B5EF4-FFF2-40B4-BE49-F238E27FC236}">
                <a16:creationId xmlns:a16="http://schemas.microsoft.com/office/drawing/2014/main" id="{74752065-C936-45B9-BA77-C5F325E6D0A8}"/>
              </a:ext>
            </a:extLst>
          </p:cNvPr>
          <p:cNvSpPr/>
          <p:nvPr/>
        </p:nvSpPr>
        <p:spPr>
          <a:xfrm>
            <a:off x="4737100" y="2413000"/>
            <a:ext cx="2717800" cy="2717800"/>
          </a:xfrm>
          <a:prstGeom prst="diamon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solidFill>
                <a:schemeClr val="tx1"/>
              </a:solidFill>
            </a:endParaRPr>
          </a:p>
        </p:txBody>
      </p:sp>
      <p:sp>
        <p:nvSpPr>
          <p:cNvPr id="69" name="Circle: Hollow 68">
            <a:extLst>
              <a:ext uri="{FF2B5EF4-FFF2-40B4-BE49-F238E27FC236}">
                <a16:creationId xmlns:a16="http://schemas.microsoft.com/office/drawing/2014/main" id="{5F1A171E-9BFA-42FE-9CA3-B6CD3EC8DC54}"/>
              </a:ext>
            </a:extLst>
          </p:cNvPr>
          <p:cNvSpPr/>
          <p:nvPr/>
        </p:nvSpPr>
        <p:spPr>
          <a:xfrm>
            <a:off x="4203167" y="1882113"/>
            <a:ext cx="3785665" cy="3785664"/>
          </a:xfrm>
          <a:prstGeom prst="donut">
            <a:avLst>
              <a:gd name="adj" fmla="val 413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Diamond 69">
            <a:extLst>
              <a:ext uri="{FF2B5EF4-FFF2-40B4-BE49-F238E27FC236}">
                <a16:creationId xmlns:a16="http://schemas.microsoft.com/office/drawing/2014/main" id="{6B95B9BA-BD23-4278-B064-4F506439DD3B}"/>
              </a:ext>
            </a:extLst>
          </p:cNvPr>
          <p:cNvSpPr/>
          <p:nvPr/>
        </p:nvSpPr>
        <p:spPr>
          <a:xfrm>
            <a:off x="3720012" y="3070310"/>
            <a:ext cx="1403180" cy="140318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1" name="Diamond 70">
            <a:extLst>
              <a:ext uri="{FF2B5EF4-FFF2-40B4-BE49-F238E27FC236}">
                <a16:creationId xmlns:a16="http://schemas.microsoft.com/office/drawing/2014/main" id="{9EFABFFB-A928-4C14-BF55-F87FE7E854EB}"/>
              </a:ext>
            </a:extLst>
          </p:cNvPr>
          <p:cNvSpPr/>
          <p:nvPr/>
        </p:nvSpPr>
        <p:spPr>
          <a:xfrm>
            <a:off x="7068808" y="3066140"/>
            <a:ext cx="1403180" cy="140318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2" name="Diamond 71">
            <a:extLst>
              <a:ext uri="{FF2B5EF4-FFF2-40B4-BE49-F238E27FC236}">
                <a16:creationId xmlns:a16="http://schemas.microsoft.com/office/drawing/2014/main" id="{E60125B1-9095-436B-B80E-DFB689A796F0}"/>
              </a:ext>
            </a:extLst>
          </p:cNvPr>
          <p:cNvSpPr/>
          <p:nvPr/>
        </p:nvSpPr>
        <p:spPr>
          <a:xfrm>
            <a:off x="5394410" y="1460500"/>
            <a:ext cx="1403180" cy="140318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3" name="Diamond 72">
            <a:extLst>
              <a:ext uri="{FF2B5EF4-FFF2-40B4-BE49-F238E27FC236}">
                <a16:creationId xmlns:a16="http://schemas.microsoft.com/office/drawing/2014/main" id="{01BA099D-EB71-469E-A7DD-53A4BA8C58ED}"/>
              </a:ext>
            </a:extLst>
          </p:cNvPr>
          <p:cNvSpPr/>
          <p:nvPr/>
        </p:nvSpPr>
        <p:spPr>
          <a:xfrm>
            <a:off x="5443857" y="4680120"/>
            <a:ext cx="1403180" cy="140318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3" name="TextBox 52">
            <a:extLst>
              <a:ext uri="{FF2B5EF4-FFF2-40B4-BE49-F238E27FC236}">
                <a16:creationId xmlns:a16="http://schemas.microsoft.com/office/drawing/2014/main" id="{5EA7A896-1CAC-40C5-92E4-6479332D8AE7}"/>
              </a:ext>
            </a:extLst>
          </p:cNvPr>
          <p:cNvSpPr txBox="1"/>
          <p:nvPr/>
        </p:nvSpPr>
        <p:spPr>
          <a:xfrm>
            <a:off x="650839" y="1437902"/>
            <a:ext cx="3508358" cy="306467"/>
          </a:xfrm>
          <a:prstGeom prst="roundRect">
            <a:avLst/>
          </a:prstGeom>
          <a:solidFill>
            <a:schemeClr val="accent4"/>
          </a:solidFill>
        </p:spPr>
        <p:txBody>
          <a:bodyPr wrap="square" lIns="0" tIns="0" rIns="0" bIns="0" rtlCol="0" anchor="ctr">
            <a:normAutofit/>
          </a:bodyPr>
          <a:lstStyle/>
          <a:p>
            <a:pPr algn="ctr"/>
            <a:r>
              <a:rPr lang="en-US" sz="1600" b="1">
                <a:solidFill>
                  <a:schemeClr val="bg1"/>
                </a:solidFill>
                <a:ea typeface="+mn-lt"/>
                <a:cs typeface="+mn-lt"/>
              </a:rPr>
              <a:t>Recommendation 1</a:t>
            </a:r>
            <a:endParaRPr lang="zh-CN" altLang="en-US">
              <a:cs typeface="Calibri Light"/>
            </a:endParaRPr>
          </a:p>
        </p:txBody>
      </p:sp>
      <p:grpSp>
        <p:nvGrpSpPr>
          <p:cNvPr id="57" name="Group 56">
            <a:extLst>
              <a:ext uri="{FF2B5EF4-FFF2-40B4-BE49-F238E27FC236}">
                <a16:creationId xmlns:a16="http://schemas.microsoft.com/office/drawing/2014/main" id="{3E1A0F4C-25C6-4878-A77A-1134289D8BC9}"/>
              </a:ext>
            </a:extLst>
          </p:cNvPr>
          <p:cNvGrpSpPr/>
          <p:nvPr/>
        </p:nvGrpSpPr>
        <p:grpSpPr>
          <a:xfrm>
            <a:off x="5972313" y="2936474"/>
            <a:ext cx="247374" cy="230762"/>
            <a:chOff x="1463369" y="1922852"/>
            <a:chExt cx="448540" cy="418419"/>
          </a:xfrm>
          <a:solidFill>
            <a:schemeClr val="bg1"/>
          </a:solidFill>
        </p:grpSpPr>
        <p:sp>
          <p:nvSpPr>
            <p:cNvPr id="67" name="Freeform 8">
              <a:extLst>
                <a:ext uri="{FF2B5EF4-FFF2-40B4-BE49-F238E27FC236}">
                  <a16:creationId xmlns:a16="http://schemas.microsoft.com/office/drawing/2014/main" id="{B02272EA-46FE-4FD0-B6AB-6960A2A47F6A}"/>
                </a:ext>
              </a:extLst>
            </p:cNvPr>
            <p:cNvSpPr>
              <a:spLocks/>
            </p:cNvSpPr>
            <p:nvPr/>
          </p:nvSpPr>
          <p:spPr bwMode="auto">
            <a:xfrm>
              <a:off x="1463369" y="1922852"/>
              <a:ext cx="255286" cy="283864"/>
            </a:xfrm>
            <a:custGeom>
              <a:avLst/>
              <a:gdLst>
                <a:gd name="T0" fmla="*/ 533 w 536"/>
                <a:gd name="T1" fmla="*/ 261 h 596"/>
                <a:gd name="T2" fmla="*/ 275 w 536"/>
                <a:gd name="T3" fmla="*/ 3 h 596"/>
                <a:gd name="T4" fmla="*/ 272 w 536"/>
                <a:gd name="T5" fmla="*/ 1 h 596"/>
                <a:gd name="T6" fmla="*/ 268 w 536"/>
                <a:gd name="T7" fmla="*/ 0 h 596"/>
                <a:gd name="T8" fmla="*/ 264 w 536"/>
                <a:gd name="T9" fmla="*/ 1 h 596"/>
                <a:gd name="T10" fmla="*/ 261 w 536"/>
                <a:gd name="T11" fmla="*/ 3 h 596"/>
                <a:gd name="T12" fmla="*/ 3 w 536"/>
                <a:gd name="T13" fmla="*/ 261 h 596"/>
                <a:gd name="T14" fmla="*/ 1 w 536"/>
                <a:gd name="T15" fmla="*/ 264 h 596"/>
                <a:gd name="T16" fmla="*/ 0 w 536"/>
                <a:gd name="T17" fmla="*/ 267 h 596"/>
                <a:gd name="T18" fmla="*/ 1 w 536"/>
                <a:gd name="T19" fmla="*/ 272 h 596"/>
                <a:gd name="T20" fmla="*/ 3 w 536"/>
                <a:gd name="T21" fmla="*/ 275 h 596"/>
                <a:gd name="T22" fmla="*/ 83 w 536"/>
                <a:gd name="T23" fmla="*/ 354 h 596"/>
                <a:gd name="T24" fmla="*/ 86 w 536"/>
                <a:gd name="T25" fmla="*/ 356 h 596"/>
                <a:gd name="T26" fmla="*/ 89 w 536"/>
                <a:gd name="T27" fmla="*/ 357 h 596"/>
                <a:gd name="T28" fmla="*/ 94 w 536"/>
                <a:gd name="T29" fmla="*/ 356 h 596"/>
                <a:gd name="T30" fmla="*/ 97 w 536"/>
                <a:gd name="T31" fmla="*/ 354 h 596"/>
                <a:gd name="T32" fmla="*/ 189 w 536"/>
                <a:gd name="T33" fmla="*/ 262 h 596"/>
                <a:gd name="T34" fmla="*/ 189 w 536"/>
                <a:gd name="T35" fmla="*/ 585 h 596"/>
                <a:gd name="T36" fmla="*/ 190 w 536"/>
                <a:gd name="T37" fmla="*/ 589 h 596"/>
                <a:gd name="T38" fmla="*/ 192 w 536"/>
                <a:gd name="T39" fmla="*/ 592 h 596"/>
                <a:gd name="T40" fmla="*/ 195 w 536"/>
                <a:gd name="T41" fmla="*/ 595 h 596"/>
                <a:gd name="T42" fmla="*/ 198 w 536"/>
                <a:gd name="T43" fmla="*/ 596 h 596"/>
                <a:gd name="T44" fmla="*/ 338 w 536"/>
                <a:gd name="T45" fmla="*/ 596 h 596"/>
                <a:gd name="T46" fmla="*/ 342 w 536"/>
                <a:gd name="T47" fmla="*/ 595 h 596"/>
                <a:gd name="T48" fmla="*/ 345 w 536"/>
                <a:gd name="T49" fmla="*/ 592 h 596"/>
                <a:gd name="T50" fmla="*/ 347 w 536"/>
                <a:gd name="T51" fmla="*/ 589 h 596"/>
                <a:gd name="T52" fmla="*/ 347 w 536"/>
                <a:gd name="T53" fmla="*/ 585 h 596"/>
                <a:gd name="T54" fmla="*/ 347 w 536"/>
                <a:gd name="T55" fmla="*/ 262 h 596"/>
                <a:gd name="T56" fmla="*/ 440 w 536"/>
                <a:gd name="T57" fmla="*/ 354 h 596"/>
                <a:gd name="T58" fmla="*/ 443 w 536"/>
                <a:gd name="T59" fmla="*/ 356 h 596"/>
                <a:gd name="T60" fmla="*/ 447 w 536"/>
                <a:gd name="T61" fmla="*/ 357 h 596"/>
                <a:gd name="T62" fmla="*/ 451 w 536"/>
                <a:gd name="T63" fmla="*/ 356 h 596"/>
                <a:gd name="T64" fmla="*/ 454 w 536"/>
                <a:gd name="T65" fmla="*/ 354 h 596"/>
                <a:gd name="T66" fmla="*/ 533 w 536"/>
                <a:gd name="T67" fmla="*/ 275 h 596"/>
                <a:gd name="T68" fmla="*/ 535 w 536"/>
                <a:gd name="T69" fmla="*/ 272 h 596"/>
                <a:gd name="T70" fmla="*/ 536 w 536"/>
                <a:gd name="T71" fmla="*/ 267 h 596"/>
                <a:gd name="T72" fmla="*/ 535 w 536"/>
                <a:gd name="T73" fmla="*/ 264 h 596"/>
                <a:gd name="T74" fmla="*/ 533 w 536"/>
                <a:gd name="T75" fmla="*/ 261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6" h="596">
                  <a:moveTo>
                    <a:pt x="533" y="261"/>
                  </a:moveTo>
                  <a:lnTo>
                    <a:pt x="275" y="3"/>
                  </a:lnTo>
                  <a:lnTo>
                    <a:pt x="272" y="1"/>
                  </a:lnTo>
                  <a:lnTo>
                    <a:pt x="268" y="0"/>
                  </a:lnTo>
                  <a:lnTo>
                    <a:pt x="264" y="1"/>
                  </a:lnTo>
                  <a:lnTo>
                    <a:pt x="261" y="3"/>
                  </a:lnTo>
                  <a:lnTo>
                    <a:pt x="3" y="261"/>
                  </a:lnTo>
                  <a:lnTo>
                    <a:pt x="1" y="264"/>
                  </a:lnTo>
                  <a:lnTo>
                    <a:pt x="0" y="267"/>
                  </a:lnTo>
                  <a:lnTo>
                    <a:pt x="1" y="272"/>
                  </a:lnTo>
                  <a:lnTo>
                    <a:pt x="3" y="275"/>
                  </a:lnTo>
                  <a:lnTo>
                    <a:pt x="83" y="354"/>
                  </a:lnTo>
                  <a:lnTo>
                    <a:pt x="86" y="356"/>
                  </a:lnTo>
                  <a:lnTo>
                    <a:pt x="89" y="357"/>
                  </a:lnTo>
                  <a:lnTo>
                    <a:pt x="94" y="356"/>
                  </a:lnTo>
                  <a:lnTo>
                    <a:pt x="97" y="354"/>
                  </a:lnTo>
                  <a:lnTo>
                    <a:pt x="189" y="262"/>
                  </a:lnTo>
                  <a:lnTo>
                    <a:pt x="189" y="585"/>
                  </a:lnTo>
                  <a:lnTo>
                    <a:pt x="190" y="589"/>
                  </a:lnTo>
                  <a:lnTo>
                    <a:pt x="192" y="592"/>
                  </a:lnTo>
                  <a:lnTo>
                    <a:pt x="195" y="595"/>
                  </a:lnTo>
                  <a:lnTo>
                    <a:pt x="198" y="596"/>
                  </a:lnTo>
                  <a:lnTo>
                    <a:pt x="338" y="596"/>
                  </a:lnTo>
                  <a:lnTo>
                    <a:pt x="342" y="595"/>
                  </a:lnTo>
                  <a:lnTo>
                    <a:pt x="345" y="592"/>
                  </a:lnTo>
                  <a:lnTo>
                    <a:pt x="347" y="589"/>
                  </a:lnTo>
                  <a:lnTo>
                    <a:pt x="347" y="585"/>
                  </a:lnTo>
                  <a:lnTo>
                    <a:pt x="347" y="262"/>
                  </a:lnTo>
                  <a:lnTo>
                    <a:pt x="440" y="354"/>
                  </a:lnTo>
                  <a:lnTo>
                    <a:pt x="443" y="356"/>
                  </a:lnTo>
                  <a:lnTo>
                    <a:pt x="447" y="357"/>
                  </a:lnTo>
                  <a:lnTo>
                    <a:pt x="451" y="356"/>
                  </a:lnTo>
                  <a:lnTo>
                    <a:pt x="454" y="354"/>
                  </a:lnTo>
                  <a:lnTo>
                    <a:pt x="533" y="275"/>
                  </a:lnTo>
                  <a:lnTo>
                    <a:pt x="535" y="272"/>
                  </a:lnTo>
                  <a:lnTo>
                    <a:pt x="536" y="267"/>
                  </a:lnTo>
                  <a:lnTo>
                    <a:pt x="535" y="264"/>
                  </a:lnTo>
                  <a:lnTo>
                    <a:pt x="533"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CE3C7DEB-F72C-4ACF-85E9-B3D111B761E3}"/>
                </a:ext>
              </a:extLst>
            </p:cNvPr>
            <p:cNvSpPr>
              <a:spLocks/>
            </p:cNvSpPr>
            <p:nvPr/>
          </p:nvSpPr>
          <p:spPr bwMode="auto">
            <a:xfrm>
              <a:off x="1656623" y="2057407"/>
              <a:ext cx="255286" cy="283864"/>
            </a:xfrm>
            <a:custGeom>
              <a:avLst/>
              <a:gdLst>
                <a:gd name="T0" fmla="*/ 533 w 535"/>
                <a:gd name="T1" fmla="*/ 320 h 596"/>
                <a:gd name="T2" fmla="*/ 453 w 535"/>
                <a:gd name="T3" fmla="*/ 240 h 596"/>
                <a:gd name="T4" fmla="*/ 450 w 535"/>
                <a:gd name="T5" fmla="*/ 238 h 596"/>
                <a:gd name="T6" fmla="*/ 447 w 535"/>
                <a:gd name="T7" fmla="*/ 238 h 596"/>
                <a:gd name="T8" fmla="*/ 443 w 535"/>
                <a:gd name="T9" fmla="*/ 238 h 596"/>
                <a:gd name="T10" fmla="*/ 439 w 535"/>
                <a:gd name="T11" fmla="*/ 240 h 596"/>
                <a:gd name="T12" fmla="*/ 348 w 535"/>
                <a:gd name="T13" fmla="*/ 333 h 596"/>
                <a:gd name="T14" fmla="*/ 348 w 535"/>
                <a:gd name="T15" fmla="*/ 9 h 596"/>
                <a:gd name="T16" fmla="*/ 346 w 535"/>
                <a:gd name="T17" fmla="*/ 6 h 596"/>
                <a:gd name="T18" fmla="*/ 344 w 535"/>
                <a:gd name="T19" fmla="*/ 3 h 596"/>
                <a:gd name="T20" fmla="*/ 341 w 535"/>
                <a:gd name="T21" fmla="*/ 1 h 596"/>
                <a:gd name="T22" fmla="*/ 338 w 535"/>
                <a:gd name="T23" fmla="*/ 0 h 596"/>
                <a:gd name="T24" fmla="*/ 198 w 535"/>
                <a:gd name="T25" fmla="*/ 0 h 596"/>
                <a:gd name="T26" fmla="*/ 194 w 535"/>
                <a:gd name="T27" fmla="*/ 1 h 596"/>
                <a:gd name="T28" fmla="*/ 191 w 535"/>
                <a:gd name="T29" fmla="*/ 3 h 596"/>
                <a:gd name="T30" fmla="*/ 189 w 535"/>
                <a:gd name="T31" fmla="*/ 6 h 596"/>
                <a:gd name="T32" fmla="*/ 189 w 535"/>
                <a:gd name="T33" fmla="*/ 9 h 596"/>
                <a:gd name="T34" fmla="*/ 189 w 535"/>
                <a:gd name="T35" fmla="*/ 333 h 596"/>
                <a:gd name="T36" fmla="*/ 96 w 535"/>
                <a:gd name="T37" fmla="*/ 240 h 596"/>
                <a:gd name="T38" fmla="*/ 93 w 535"/>
                <a:gd name="T39" fmla="*/ 238 h 596"/>
                <a:gd name="T40" fmla="*/ 89 w 535"/>
                <a:gd name="T41" fmla="*/ 238 h 596"/>
                <a:gd name="T42" fmla="*/ 85 w 535"/>
                <a:gd name="T43" fmla="*/ 238 h 596"/>
                <a:gd name="T44" fmla="*/ 82 w 535"/>
                <a:gd name="T45" fmla="*/ 240 h 596"/>
                <a:gd name="T46" fmla="*/ 3 w 535"/>
                <a:gd name="T47" fmla="*/ 320 h 596"/>
                <a:gd name="T48" fmla="*/ 1 w 535"/>
                <a:gd name="T49" fmla="*/ 324 h 596"/>
                <a:gd name="T50" fmla="*/ 0 w 535"/>
                <a:gd name="T51" fmla="*/ 327 h 596"/>
                <a:gd name="T52" fmla="*/ 1 w 535"/>
                <a:gd name="T53" fmla="*/ 331 h 596"/>
                <a:gd name="T54" fmla="*/ 3 w 535"/>
                <a:gd name="T55" fmla="*/ 334 h 596"/>
                <a:gd name="T56" fmla="*/ 261 w 535"/>
                <a:gd name="T57" fmla="*/ 592 h 596"/>
                <a:gd name="T58" fmla="*/ 264 w 535"/>
                <a:gd name="T59" fmla="*/ 595 h 596"/>
                <a:gd name="T60" fmla="*/ 268 w 535"/>
                <a:gd name="T61" fmla="*/ 596 h 596"/>
                <a:gd name="T62" fmla="*/ 272 w 535"/>
                <a:gd name="T63" fmla="*/ 595 h 596"/>
                <a:gd name="T64" fmla="*/ 275 w 535"/>
                <a:gd name="T65" fmla="*/ 592 h 596"/>
                <a:gd name="T66" fmla="*/ 533 w 535"/>
                <a:gd name="T67" fmla="*/ 334 h 596"/>
                <a:gd name="T68" fmla="*/ 535 w 535"/>
                <a:gd name="T69" fmla="*/ 331 h 596"/>
                <a:gd name="T70" fmla="*/ 535 w 535"/>
                <a:gd name="T71" fmla="*/ 327 h 596"/>
                <a:gd name="T72" fmla="*/ 535 w 535"/>
                <a:gd name="T73" fmla="*/ 324 h 596"/>
                <a:gd name="T74" fmla="*/ 533 w 535"/>
                <a:gd name="T75" fmla="*/ 32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5" h="596">
                  <a:moveTo>
                    <a:pt x="533" y="320"/>
                  </a:moveTo>
                  <a:lnTo>
                    <a:pt x="453" y="240"/>
                  </a:lnTo>
                  <a:lnTo>
                    <a:pt x="450" y="238"/>
                  </a:lnTo>
                  <a:lnTo>
                    <a:pt x="447" y="238"/>
                  </a:lnTo>
                  <a:lnTo>
                    <a:pt x="443" y="238"/>
                  </a:lnTo>
                  <a:lnTo>
                    <a:pt x="439" y="240"/>
                  </a:lnTo>
                  <a:lnTo>
                    <a:pt x="348" y="333"/>
                  </a:lnTo>
                  <a:lnTo>
                    <a:pt x="348" y="9"/>
                  </a:lnTo>
                  <a:lnTo>
                    <a:pt x="346" y="6"/>
                  </a:lnTo>
                  <a:lnTo>
                    <a:pt x="344" y="3"/>
                  </a:lnTo>
                  <a:lnTo>
                    <a:pt x="341" y="1"/>
                  </a:lnTo>
                  <a:lnTo>
                    <a:pt x="338" y="0"/>
                  </a:lnTo>
                  <a:lnTo>
                    <a:pt x="198" y="0"/>
                  </a:lnTo>
                  <a:lnTo>
                    <a:pt x="194" y="1"/>
                  </a:lnTo>
                  <a:lnTo>
                    <a:pt x="191" y="3"/>
                  </a:lnTo>
                  <a:lnTo>
                    <a:pt x="189" y="6"/>
                  </a:lnTo>
                  <a:lnTo>
                    <a:pt x="189" y="9"/>
                  </a:lnTo>
                  <a:lnTo>
                    <a:pt x="189" y="333"/>
                  </a:lnTo>
                  <a:lnTo>
                    <a:pt x="96" y="240"/>
                  </a:lnTo>
                  <a:lnTo>
                    <a:pt x="93" y="238"/>
                  </a:lnTo>
                  <a:lnTo>
                    <a:pt x="89" y="238"/>
                  </a:lnTo>
                  <a:lnTo>
                    <a:pt x="85" y="238"/>
                  </a:lnTo>
                  <a:lnTo>
                    <a:pt x="82" y="240"/>
                  </a:lnTo>
                  <a:lnTo>
                    <a:pt x="3" y="320"/>
                  </a:lnTo>
                  <a:lnTo>
                    <a:pt x="1" y="324"/>
                  </a:lnTo>
                  <a:lnTo>
                    <a:pt x="0" y="327"/>
                  </a:lnTo>
                  <a:lnTo>
                    <a:pt x="1" y="331"/>
                  </a:lnTo>
                  <a:lnTo>
                    <a:pt x="3" y="334"/>
                  </a:lnTo>
                  <a:lnTo>
                    <a:pt x="261" y="592"/>
                  </a:lnTo>
                  <a:lnTo>
                    <a:pt x="264" y="595"/>
                  </a:lnTo>
                  <a:lnTo>
                    <a:pt x="268" y="596"/>
                  </a:lnTo>
                  <a:lnTo>
                    <a:pt x="272" y="595"/>
                  </a:lnTo>
                  <a:lnTo>
                    <a:pt x="275" y="592"/>
                  </a:lnTo>
                  <a:lnTo>
                    <a:pt x="533" y="334"/>
                  </a:lnTo>
                  <a:lnTo>
                    <a:pt x="535" y="331"/>
                  </a:lnTo>
                  <a:lnTo>
                    <a:pt x="535" y="327"/>
                  </a:lnTo>
                  <a:lnTo>
                    <a:pt x="535" y="324"/>
                  </a:lnTo>
                  <a:lnTo>
                    <a:pt x="533"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FF66CC4E-73E6-4D74-8E71-ED9DEC4540E3}"/>
              </a:ext>
            </a:extLst>
          </p:cNvPr>
          <p:cNvGrpSpPr/>
          <p:nvPr/>
        </p:nvGrpSpPr>
        <p:grpSpPr>
          <a:xfrm>
            <a:off x="5972313" y="4376564"/>
            <a:ext cx="247374" cy="230762"/>
            <a:chOff x="1463369" y="1922852"/>
            <a:chExt cx="448540" cy="418419"/>
          </a:xfrm>
          <a:solidFill>
            <a:schemeClr val="bg1"/>
          </a:solidFill>
        </p:grpSpPr>
        <p:sp>
          <p:nvSpPr>
            <p:cNvPr id="65" name="Freeform 8">
              <a:extLst>
                <a:ext uri="{FF2B5EF4-FFF2-40B4-BE49-F238E27FC236}">
                  <a16:creationId xmlns:a16="http://schemas.microsoft.com/office/drawing/2014/main" id="{DA99C146-8A28-4183-B2AE-E3CC6E008415}"/>
                </a:ext>
              </a:extLst>
            </p:cNvPr>
            <p:cNvSpPr>
              <a:spLocks/>
            </p:cNvSpPr>
            <p:nvPr/>
          </p:nvSpPr>
          <p:spPr bwMode="auto">
            <a:xfrm>
              <a:off x="1463369" y="1922852"/>
              <a:ext cx="255286" cy="283864"/>
            </a:xfrm>
            <a:custGeom>
              <a:avLst/>
              <a:gdLst>
                <a:gd name="T0" fmla="*/ 533 w 536"/>
                <a:gd name="T1" fmla="*/ 261 h 596"/>
                <a:gd name="T2" fmla="*/ 275 w 536"/>
                <a:gd name="T3" fmla="*/ 3 h 596"/>
                <a:gd name="T4" fmla="*/ 272 w 536"/>
                <a:gd name="T5" fmla="*/ 1 h 596"/>
                <a:gd name="T6" fmla="*/ 268 w 536"/>
                <a:gd name="T7" fmla="*/ 0 h 596"/>
                <a:gd name="T8" fmla="*/ 264 w 536"/>
                <a:gd name="T9" fmla="*/ 1 h 596"/>
                <a:gd name="T10" fmla="*/ 261 w 536"/>
                <a:gd name="T11" fmla="*/ 3 h 596"/>
                <a:gd name="T12" fmla="*/ 3 w 536"/>
                <a:gd name="T13" fmla="*/ 261 h 596"/>
                <a:gd name="T14" fmla="*/ 1 w 536"/>
                <a:gd name="T15" fmla="*/ 264 h 596"/>
                <a:gd name="T16" fmla="*/ 0 w 536"/>
                <a:gd name="T17" fmla="*/ 267 h 596"/>
                <a:gd name="T18" fmla="*/ 1 w 536"/>
                <a:gd name="T19" fmla="*/ 272 h 596"/>
                <a:gd name="T20" fmla="*/ 3 w 536"/>
                <a:gd name="T21" fmla="*/ 275 h 596"/>
                <a:gd name="T22" fmla="*/ 83 w 536"/>
                <a:gd name="T23" fmla="*/ 354 h 596"/>
                <a:gd name="T24" fmla="*/ 86 w 536"/>
                <a:gd name="T25" fmla="*/ 356 h 596"/>
                <a:gd name="T26" fmla="*/ 89 w 536"/>
                <a:gd name="T27" fmla="*/ 357 h 596"/>
                <a:gd name="T28" fmla="*/ 94 w 536"/>
                <a:gd name="T29" fmla="*/ 356 h 596"/>
                <a:gd name="T30" fmla="*/ 97 w 536"/>
                <a:gd name="T31" fmla="*/ 354 h 596"/>
                <a:gd name="T32" fmla="*/ 189 w 536"/>
                <a:gd name="T33" fmla="*/ 262 h 596"/>
                <a:gd name="T34" fmla="*/ 189 w 536"/>
                <a:gd name="T35" fmla="*/ 585 h 596"/>
                <a:gd name="T36" fmla="*/ 190 w 536"/>
                <a:gd name="T37" fmla="*/ 589 h 596"/>
                <a:gd name="T38" fmla="*/ 192 w 536"/>
                <a:gd name="T39" fmla="*/ 592 h 596"/>
                <a:gd name="T40" fmla="*/ 195 w 536"/>
                <a:gd name="T41" fmla="*/ 595 h 596"/>
                <a:gd name="T42" fmla="*/ 198 w 536"/>
                <a:gd name="T43" fmla="*/ 596 h 596"/>
                <a:gd name="T44" fmla="*/ 338 w 536"/>
                <a:gd name="T45" fmla="*/ 596 h 596"/>
                <a:gd name="T46" fmla="*/ 342 w 536"/>
                <a:gd name="T47" fmla="*/ 595 h 596"/>
                <a:gd name="T48" fmla="*/ 345 w 536"/>
                <a:gd name="T49" fmla="*/ 592 h 596"/>
                <a:gd name="T50" fmla="*/ 347 w 536"/>
                <a:gd name="T51" fmla="*/ 589 h 596"/>
                <a:gd name="T52" fmla="*/ 347 w 536"/>
                <a:gd name="T53" fmla="*/ 585 h 596"/>
                <a:gd name="T54" fmla="*/ 347 w 536"/>
                <a:gd name="T55" fmla="*/ 262 h 596"/>
                <a:gd name="T56" fmla="*/ 440 w 536"/>
                <a:gd name="T57" fmla="*/ 354 h 596"/>
                <a:gd name="T58" fmla="*/ 443 w 536"/>
                <a:gd name="T59" fmla="*/ 356 h 596"/>
                <a:gd name="T60" fmla="*/ 447 w 536"/>
                <a:gd name="T61" fmla="*/ 357 h 596"/>
                <a:gd name="T62" fmla="*/ 451 w 536"/>
                <a:gd name="T63" fmla="*/ 356 h 596"/>
                <a:gd name="T64" fmla="*/ 454 w 536"/>
                <a:gd name="T65" fmla="*/ 354 h 596"/>
                <a:gd name="T66" fmla="*/ 533 w 536"/>
                <a:gd name="T67" fmla="*/ 275 h 596"/>
                <a:gd name="T68" fmla="*/ 535 w 536"/>
                <a:gd name="T69" fmla="*/ 272 h 596"/>
                <a:gd name="T70" fmla="*/ 536 w 536"/>
                <a:gd name="T71" fmla="*/ 267 h 596"/>
                <a:gd name="T72" fmla="*/ 535 w 536"/>
                <a:gd name="T73" fmla="*/ 264 h 596"/>
                <a:gd name="T74" fmla="*/ 533 w 536"/>
                <a:gd name="T75" fmla="*/ 261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6" h="596">
                  <a:moveTo>
                    <a:pt x="533" y="261"/>
                  </a:moveTo>
                  <a:lnTo>
                    <a:pt x="275" y="3"/>
                  </a:lnTo>
                  <a:lnTo>
                    <a:pt x="272" y="1"/>
                  </a:lnTo>
                  <a:lnTo>
                    <a:pt x="268" y="0"/>
                  </a:lnTo>
                  <a:lnTo>
                    <a:pt x="264" y="1"/>
                  </a:lnTo>
                  <a:lnTo>
                    <a:pt x="261" y="3"/>
                  </a:lnTo>
                  <a:lnTo>
                    <a:pt x="3" y="261"/>
                  </a:lnTo>
                  <a:lnTo>
                    <a:pt x="1" y="264"/>
                  </a:lnTo>
                  <a:lnTo>
                    <a:pt x="0" y="267"/>
                  </a:lnTo>
                  <a:lnTo>
                    <a:pt x="1" y="272"/>
                  </a:lnTo>
                  <a:lnTo>
                    <a:pt x="3" y="275"/>
                  </a:lnTo>
                  <a:lnTo>
                    <a:pt x="83" y="354"/>
                  </a:lnTo>
                  <a:lnTo>
                    <a:pt x="86" y="356"/>
                  </a:lnTo>
                  <a:lnTo>
                    <a:pt x="89" y="357"/>
                  </a:lnTo>
                  <a:lnTo>
                    <a:pt x="94" y="356"/>
                  </a:lnTo>
                  <a:lnTo>
                    <a:pt x="97" y="354"/>
                  </a:lnTo>
                  <a:lnTo>
                    <a:pt x="189" y="262"/>
                  </a:lnTo>
                  <a:lnTo>
                    <a:pt x="189" y="585"/>
                  </a:lnTo>
                  <a:lnTo>
                    <a:pt x="190" y="589"/>
                  </a:lnTo>
                  <a:lnTo>
                    <a:pt x="192" y="592"/>
                  </a:lnTo>
                  <a:lnTo>
                    <a:pt x="195" y="595"/>
                  </a:lnTo>
                  <a:lnTo>
                    <a:pt x="198" y="596"/>
                  </a:lnTo>
                  <a:lnTo>
                    <a:pt x="338" y="596"/>
                  </a:lnTo>
                  <a:lnTo>
                    <a:pt x="342" y="595"/>
                  </a:lnTo>
                  <a:lnTo>
                    <a:pt x="345" y="592"/>
                  </a:lnTo>
                  <a:lnTo>
                    <a:pt x="347" y="589"/>
                  </a:lnTo>
                  <a:lnTo>
                    <a:pt x="347" y="585"/>
                  </a:lnTo>
                  <a:lnTo>
                    <a:pt x="347" y="262"/>
                  </a:lnTo>
                  <a:lnTo>
                    <a:pt x="440" y="354"/>
                  </a:lnTo>
                  <a:lnTo>
                    <a:pt x="443" y="356"/>
                  </a:lnTo>
                  <a:lnTo>
                    <a:pt x="447" y="357"/>
                  </a:lnTo>
                  <a:lnTo>
                    <a:pt x="451" y="356"/>
                  </a:lnTo>
                  <a:lnTo>
                    <a:pt x="454" y="354"/>
                  </a:lnTo>
                  <a:lnTo>
                    <a:pt x="533" y="275"/>
                  </a:lnTo>
                  <a:lnTo>
                    <a:pt x="535" y="272"/>
                  </a:lnTo>
                  <a:lnTo>
                    <a:pt x="536" y="267"/>
                  </a:lnTo>
                  <a:lnTo>
                    <a:pt x="535" y="264"/>
                  </a:lnTo>
                  <a:lnTo>
                    <a:pt x="533"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BDB2F636-F6DB-4E39-A778-5DCAE9290EAF}"/>
                </a:ext>
              </a:extLst>
            </p:cNvPr>
            <p:cNvSpPr>
              <a:spLocks/>
            </p:cNvSpPr>
            <p:nvPr/>
          </p:nvSpPr>
          <p:spPr bwMode="auto">
            <a:xfrm>
              <a:off x="1656623" y="2057407"/>
              <a:ext cx="255286" cy="283864"/>
            </a:xfrm>
            <a:custGeom>
              <a:avLst/>
              <a:gdLst>
                <a:gd name="T0" fmla="*/ 533 w 535"/>
                <a:gd name="T1" fmla="*/ 320 h 596"/>
                <a:gd name="T2" fmla="*/ 453 w 535"/>
                <a:gd name="T3" fmla="*/ 240 h 596"/>
                <a:gd name="T4" fmla="*/ 450 w 535"/>
                <a:gd name="T5" fmla="*/ 238 h 596"/>
                <a:gd name="T6" fmla="*/ 447 w 535"/>
                <a:gd name="T7" fmla="*/ 238 h 596"/>
                <a:gd name="T8" fmla="*/ 443 w 535"/>
                <a:gd name="T9" fmla="*/ 238 h 596"/>
                <a:gd name="T10" fmla="*/ 439 w 535"/>
                <a:gd name="T11" fmla="*/ 240 h 596"/>
                <a:gd name="T12" fmla="*/ 348 w 535"/>
                <a:gd name="T13" fmla="*/ 333 h 596"/>
                <a:gd name="T14" fmla="*/ 348 w 535"/>
                <a:gd name="T15" fmla="*/ 9 h 596"/>
                <a:gd name="T16" fmla="*/ 346 w 535"/>
                <a:gd name="T17" fmla="*/ 6 h 596"/>
                <a:gd name="T18" fmla="*/ 344 w 535"/>
                <a:gd name="T19" fmla="*/ 3 h 596"/>
                <a:gd name="T20" fmla="*/ 341 w 535"/>
                <a:gd name="T21" fmla="*/ 1 h 596"/>
                <a:gd name="T22" fmla="*/ 338 w 535"/>
                <a:gd name="T23" fmla="*/ 0 h 596"/>
                <a:gd name="T24" fmla="*/ 198 w 535"/>
                <a:gd name="T25" fmla="*/ 0 h 596"/>
                <a:gd name="T26" fmla="*/ 194 w 535"/>
                <a:gd name="T27" fmla="*/ 1 h 596"/>
                <a:gd name="T28" fmla="*/ 191 w 535"/>
                <a:gd name="T29" fmla="*/ 3 h 596"/>
                <a:gd name="T30" fmla="*/ 189 w 535"/>
                <a:gd name="T31" fmla="*/ 6 h 596"/>
                <a:gd name="T32" fmla="*/ 189 w 535"/>
                <a:gd name="T33" fmla="*/ 9 h 596"/>
                <a:gd name="T34" fmla="*/ 189 w 535"/>
                <a:gd name="T35" fmla="*/ 333 h 596"/>
                <a:gd name="T36" fmla="*/ 96 w 535"/>
                <a:gd name="T37" fmla="*/ 240 h 596"/>
                <a:gd name="T38" fmla="*/ 93 w 535"/>
                <a:gd name="T39" fmla="*/ 238 h 596"/>
                <a:gd name="T40" fmla="*/ 89 w 535"/>
                <a:gd name="T41" fmla="*/ 238 h 596"/>
                <a:gd name="T42" fmla="*/ 85 w 535"/>
                <a:gd name="T43" fmla="*/ 238 h 596"/>
                <a:gd name="T44" fmla="*/ 82 w 535"/>
                <a:gd name="T45" fmla="*/ 240 h 596"/>
                <a:gd name="T46" fmla="*/ 3 w 535"/>
                <a:gd name="T47" fmla="*/ 320 h 596"/>
                <a:gd name="T48" fmla="*/ 1 w 535"/>
                <a:gd name="T49" fmla="*/ 324 h 596"/>
                <a:gd name="T50" fmla="*/ 0 w 535"/>
                <a:gd name="T51" fmla="*/ 327 h 596"/>
                <a:gd name="T52" fmla="*/ 1 w 535"/>
                <a:gd name="T53" fmla="*/ 331 h 596"/>
                <a:gd name="T54" fmla="*/ 3 w 535"/>
                <a:gd name="T55" fmla="*/ 334 h 596"/>
                <a:gd name="T56" fmla="*/ 261 w 535"/>
                <a:gd name="T57" fmla="*/ 592 h 596"/>
                <a:gd name="T58" fmla="*/ 264 w 535"/>
                <a:gd name="T59" fmla="*/ 595 h 596"/>
                <a:gd name="T60" fmla="*/ 268 w 535"/>
                <a:gd name="T61" fmla="*/ 596 h 596"/>
                <a:gd name="T62" fmla="*/ 272 w 535"/>
                <a:gd name="T63" fmla="*/ 595 h 596"/>
                <a:gd name="T64" fmla="*/ 275 w 535"/>
                <a:gd name="T65" fmla="*/ 592 h 596"/>
                <a:gd name="T66" fmla="*/ 533 w 535"/>
                <a:gd name="T67" fmla="*/ 334 h 596"/>
                <a:gd name="T68" fmla="*/ 535 w 535"/>
                <a:gd name="T69" fmla="*/ 331 h 596"/>
                <a:gd name="T70" fmla="*/ 535 w 535"/>
                <a:gd name="T71" fmla="*/ 327 h 596"/>
                <a:gd name="T72" fmla="*/ 535 w 535"/>
                <a:gd name="T73" fmla="*/ 324 h 596"/>
                <a:gd name="T74" fmla="*/ 533 w 535"/>
                <a:gd name="T75" fmla="*/ 32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5" h="596">
                  <a:moveTo>
                    <a:pt x="533" y="320"/>
                  </a:moveTo>
                  <a:lnTo>
                    <a:pt x="453" y="240"/>
                  </a:lnTo>
                  <a:lnTo>
                    <a:pt x="450" y="238"/>
                  </a:lnTo>
                  <a:lnTo>
                    <a:pt x="447" y="238"/>
                  </a:lnTo>
                  <a:lnTo>
                    <a:pt x="443" y="238"/>
                  </a:lnTo>
                  <a:lnTo>
                    <a:pt x="439" y="240"/>
                  </a:lnTo>
                  <a:lnTo>
                    <a:pt x="348" y="333"/>
                  </a:lnTo>
                  <a:lnTo>
                    <a:pt x="348" y="9"/>
                  </a:lnTo>
                  <a:lnTo>
                    <a:pt x="346" y="6"/>
                  </a:lnTo>
                  <a:lnTo>
                    <a:pt x="344" y="3"/>
                  </a:lnTo>
                  <a:lnTo>
                    <a:pt x="341" y="1"/>
                  </a:lnTo>
                  <a:lnTo>
                    <a:pt x="338" y="0"/>
                  </a:lnTo>
                  <a:lnTo>
                    <a:pt x="198" y="0"/>
                  </a:lnTo>
                  <a:lnTo>
                    <a:pt x="194" y="1"/>
                  </a:lnTo>
                  <a:lnTo>
                    <a:pt x="191" y="3"/>
                  </a:lnTo>
                  <a:lnTo>
                    <a:pt x="189" y="6"/>
                  </a:lnTo>
                  <a:lnTo>
                    <a:pt x="189" y="9"/>
                  </a:lnTo>
                  <a:lnTo>
                    <a:pt x="189" y="333"/>
                  </a:lnTo>
                  <a:lnTo>
                    <a:pt x="96" y="240"/>
                  </a:lnTo>
                  <a:lnTo>
                    <a:pt x="93" y="238"/>
                  </a:lnTo>
                  <a:lnTo>
                    <a:pt x="89" y="238"/>
                  </a:lnTo>
                  <a:lnTo>
                    <a:pt x="85" y="238"/>
                  </a:lnTo>
                  <a:lnTo>
                    <a:pt x="82" y="240"/>
                  </a:lnTo>
                  <a:lnTo>
                    <a:pt x="3" y="320"/>
                  </a:lnTo>
                  <a:lnTo>
                    <a:pt x="1" y="324"/>
                  </a:lnTo>
                  <a:lnTo>
                    <a:pt x="0" y="327"/>
                  </a:lnTo>
                  <a:lnTo>
                    <a:pt x="1" y="331"/>
                  </a:lnTo>
                  <a:lnTo>
                    <a:pt x="3" y="334"/>
                  </a:lnTo>
                  <a:lnTo>
                    <a:pt x="261" y="592"/>
                  </a:lnTo>
                  <a:lnTo>
                    <a:pt x="264" y="595"/>
                  </a:lnTo>
                  <a:lnTo>
                    <a:pt x="268" y="596"/>
                  </a:lnTo>
                  <a:lnTo>
                    <a:pt x="272" y="595"/>
                  </a:lnTo>
                  <a:lnTo>
                    <a:pt x="275" y="592"/>
                  </a:lnTo>
                  <a:lnTo>
                    <a:pt x="533" y="334"/>
                  </a:lnTo>
                  <a:lnTo>
                    <a:pt x="535" y="331"/>
                  </a:lnTo>
                  <a:lnTo>
                    <a:pt x="535" y="327"/>
                  </a:lnTo>
                  <a:lnTo>
                    <a:pt x="535" y="324"/>
                  </a:lnTo>
                  <a:lnTo>
                    <a:pt x="533"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5362F5BF-EDF1-4631-BD83-D855EFA59A8A}"/>
              </a:ext>
            </a:extLst>
          </p:cNvPr>
          <p:cNvGrpSpPr/>
          <p:nvPr/>
        </p:nvGrpSpPr>
        <p:grpSpPr>
          <a:xfrm rot="16200000">
            <a:off x="5165310" y="3662618"/>
            <a:ext cx="247374" cy="230762"/>
            <a:chOff x="1463369" y="1922852"/>
            <a:chExt cx="448540" cy="418419"/>
          </a:xfrm>
          <a:solidFill>
            <a:schemeClr val="bg1"/>
          </a:solidFill>
        </p:grpSpPr>
        <p:sp>
          <p:nvSpPr>
            <p:cNvPr id="63" name="Freeform 8">
              <a:extLst>
                <a:ext uri="{FF2B5EF4-FFF2-40B4-BE49-F238E27FC236}">
                  <a16:creationId xmlns:a16="http://schemas.microsoft.com/office/drawing/2014/main" id="{03B6911B-E6A0-43FA-B453-00D29B5A6F33}"/>
                </a:ext>
              </a:extLst>
            </p:cNvPr>
            <p:cNvSpPr>
              <a:spLocks/>
            </p:cNvSpPr>
            <p:nvPr/>
          </p:nvSpPr>
          <p:spPr bwMode="auto">
            <a:xfrm>
              <a:off x="1463369" y="1922852"/>
              <a:ext cx="255286" cy="283864"/>
            </a:xfrm>
            <a:custGeom>
              <a:avLst/>
              <a:gdLst>
                <a:gd name="T0" fmla="*/ 533 w 536"/>
                <a:gd name="T1" fmla="*/ 261 h 596"/>
                <a:gd name="T2" fmla="*/ 275 w 536"/>
                <a:gd name="T3" fmla="*/ 3 h 596"/>
                <a:gd name="T4" fmla="*/ 272 w 536"/>
                <a:gd name="T5" fmla="*/ 1 h 596"/>
                <a:gd name="T6" fmla="*/ 268 w 536"/>
                <a:gd name="T7" fmla="*/ 0 h 596"/>
                <a:gd name="T8" fmla="*/ 264 w 536"/>
                <a:gd name="T9" fmla="*/ 1 h 596"/>
                <a:gd name="T10" fmla="*/ 261 w 536"/>
                <a:gd name="T11" fmla="*/ 3 h 596"/>
                <a:gd name="T12" fmla="*/ 3 w 536"/>
                <a:gd name="T13" fmla="*/ 261 h 596"/>
                <a:gd name="T14" fmla="*/ 1 w 536"/>
                <a:gd name="T15" fmla="*/ 264 h 596"/>
                <a:gd name="T16" fmla="*/ 0 w 536"/>
                <a:gd name="T17" fmla="*/ 267 h 596"/>
                <a:gd name="T18" fmla="*/ 1 w 536"/>
                <a:gd name="T19" fmla="*/ 272 h 596"/>
                <a:gd name="T20" fmla="*/ 3 w 536"/>
                <a:gd name="T21" fmla="*/ 275 h 596"/>
                <a:gd name="T22" fmla="*/ 83 w 536"/>
                <a:gd name="T23" fmla="*/ 354 h 596"/>
                <a:gd name="T24" fmla="*/ 86 w 536"/>
                <a:gd name="T25" fmla="*/ 356 h 596"/>
                <a:gd name="T26" fmla="*/ 89 w 536"/>
                <a:gd name="T27" fmla="*/ 357 h 596"/>
                <a:gd name="T28" fmla="*/ 94 w 536"/>
                <a:gd name="T29" fmla="*/ 356 h 596"/>
                <a:gd name="T30" fmla="*/ 97 w 536"/>
                <a:gd name="T31" fmla="*/ 354 h 596"/>
                <a:gd name="T32" fmla="*/ 189 w 536"/>
                <a:gd name="T33" fmla="*/ 262 h 596"/>
                <a:gd name="T34" fmla="*/ 189 w 536"/>
                <a:gd name="T35" fmla="*/ 585 h 596"/>
                <a:gd name="T36" fmla="*/ 190 w 536"/>
                <a:gd name="T37" fmla="*/ 589 h 596"/>
                <a:gd name="T38" fmla="*/ 192 w 536"/>
                <a:gd name="T39" fmla="*/ 592 h 596"/>
                <a:gd name="T40" fmla="*/ 195 w 536"/>
                <a:gd name="T41" fmla="*/ 595 h 596"/>
                <a:gd name="T42" fmla="*/ 198 w 536"/>
                <a:gd name="T43" fmla="*/ 596 h 596"/>
                <a:gd name="T44" fmla="*/ 338 w 536"/>
                <a:gd name="T45" fmla="*/ 596 h 596"/>
                <a:gd name="T46" fmla="*/ 342 w 536"/>
                <a:gd name="T47" fmla="*/ 595 h 596"/>
                <a:gd name="T48" fmla="*/ 345 w 536"/>
                <a:gd name="T49" fmla="*/ 592 h 596"/>
                <a:gd name="T50" fmla="*/ 347 w 536"/>
                <a:gd name="T51" fmla="*/ 589 h 596"/>
                <a:gd name="T52" fmla="*/ 347 w 536"/>
                <a:gd name="T53" fmla="*/ 585 h 596"/>
                <a:gd name="T54" fmla="*/ 347 w 536"/>
                <a:gd name="T55" fmla="*/ 262 h 596"/>
                <a:gd name="T56" fmla="*/ 440 w 536"/>
                <a:gd name="T57" fmla="*/ 354 h 596"/>
                <a:gd name="T58" fmla="*/ 443 w 536"/>
                <a:gd name="T59" fmla="*/ 356 h 596"/>
                <a:gd name="T60" fmla="*/ 447 w 536"/>
                <a:gd name="T61" fmla="*/ 357 h 596"/>
                <a:gd name="T62" fmla="*/ 451 w 536"/>
                <a:gd name="T63" fmla="*/ 356 h 596"/>
                <a:gd name="T64" fmla="*/ 454 w 536"/>
                <a:gd name="T65" fmla="*/ 354 h 596"/>
                <a:gd name="T66" fmla="*/ 533 w 536"/>
                <a:gd name="T67" fmla="*/ 275 h 596"/>
                <a:gd name="T68" fmla="*/ 535 w 536"/>
                <a:gd name="T69" fmla="*/ 272 h 596"/>
                <a:gd name="T70" fmla="*/ 536 w 536"/>
                <a:gd name="T71" fmla="*/ 267 h 596"/>
                <a:gd name="T72" fmla="*/ 535 w 536"/>
                <a:gd name="T73" fmla="*/ 264 h 596"/>
                <a:gd name="T74" fmla="*/ 533 w 536"/>
                <a:gd name="T75" fmla="*/ 261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6" h="596">
                  <a:moveTo>
                    <a:pt x="533" y="261"/>
                  </a:moveTo>
                  <a:lnTo>
                    <a:pt x="275" y="3"/>
                  </a:lnTo>
                  <a:lnTo>
                    <a:pt x="272" y="1"/>
                  </a:lnTo>
                  <a:lnTo>
                    <a:pt x="268" y="0"/>
                  </a:lnTo>
                  <a:lnTo>
                    <a:pt x="264" y="1"/>
                  </a:lnTo>
                  <a:lnTo>
                    <a:pt x="261" y="3"/>
                  </a:lnTo>
                  <a:lnTo>
                    <a:pt x="3" y="261"/>
                  </a:lnTo>
                  <a:lnTo>
                    <a:pt x="1" y="264"/>
                  </a:lnTo>
                  <a:lnTo>
                    <a:pt x="0" y="267"/>
                  </a:lnTo>
                  <a:lnTo>
                    <a:pt x="1" y="272"/>
                  </a:lnTo>
                  <a:lnTo>
                    <a:pt x="3" y="275"/>
                  </a:lnTo>
                  <a:lnTo>
                    <a:pt x="83" y="354"/>
                  </a:lnTo>
                  <a:lnTo>
                    <a:pt x="86" y="356"/>
                  </a:lnTo>
                  <a:lnTo>
                    <a:pt x="89" y="357"/>
                  </a:lnTo>
                  <a:lnTo>
                    <a:pt x="94" y="356"/>
                  </a:lnTo>
                  <a:lnTo>
                    <a:pt x="97" y="354"/>
                  </a:lnTo>
                  <a:lnTo>
                    <a:pt x="189" y="262"/>
                  </a:lnTo>
                  <a:lnTo>
                    <a:pt x="189" y="585"/>
                  </a:lnTo>
                  <a:lnTo>
                    <a:pt x="190" y="589"/>
                  </a:lnTo>
                  <a:lnTo>
                    <a:pt x="192" y="592"/>
                  </a:lnTo>
                  <a:lnTo>
                    <a:pt x="195" y="595"/>
                  </a:lnTo>
                  <a:lnTo>
                    <a:pt x="198" y="596"/>
                  </a:lnTo>
                  <a:lnTo>
                    <a:pt x="338" y="596"/>
                  </a:lnTo>
                  <a:lnTo>
                    <a:pt x="342" y="595"/>
                  </a:lnTo>
                  <a:lnTo>
                    <a:pt x="345" y="592"/>
                  </a:lnTo>
                  <a:lnTo>
                    <a:pt x="347" y="589"/>
                  </a:lnTo>
                  <a:lnTo>
                    <a:pt x="347" y="585"/>
                  </a:lnTo>
                  <a:lnTo>
                    <a:pt x="347" y="262"/>
                  </a:lnTo>
                  <a:lnTo>
                    <a:pt x="440" y="354"/>
                  </a:lnTo>
                  <a:lnTo>
                    <a:pt x="443" y="356"/>
                  </a:lnTo>
                  <a:lnTo>
                    <a:pt x="447" y="357"/>
                  </a:lnTo>
                  <a:lnTo>
                    <a:pt x="451" y="356"/>
                  </a:lnTo>
                  <a:lnTo>
                    <a:pt x="454" y="354"/>
                  </a:lnTo>
                  <a:lnTo>
                    <a:pt x="533" y="275"/>
                  </a:lnTo>
                  <a:lnTo>
                    <a:pt x="535" y="272"/>
                  </a:lnTo>
                  <a:lnTo>
                    <a:pt x="536" y="267"/>
                  </a:lnTo>
                  <a:lnTo>
                    <a:pt x="535" y="264"/>
                  </a:lnTo>
                  <a:lnTo>
                    <a:pt x="533"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
              <a:extLst>
                <a:ext uri="{FF2B5EF4-FFF2-40B4-BE49-F238E27FC236}">
                  <a16:creationId xmlns:a16="http://schemas.microsoft.com/office/drawing/2014/main" id="{73D06AE5-E034-47AE-83B0-53F247A36F60}"/>
                </a:ext>
              </a:extLst>
            </p:cNvPr>
            <p:cNvSpPr>
              <a:spLocks/>
            </p:cNvSpPr>
            <p:nvPr/>
          </p:nvSpPr>
          <p:spPr bwMode="auto">
            <a:xfrm>
              <a:off x="1656623" y="2057407"/>
              <a:ext cx="255286" cy="283864"/>
            </a:xfrm>
            <a:custGeom>
              <a:avLst/>
              <a:gdLst>
                <a:gd name="T0" fmla="*/ 533 w 535"/>
                <a:gd name="T1" fmla="*/ 320 h 596"/>
                <a:gd name="T2" fmla="*/ 453 w 535"/>
                <a:gd name="T3" fmla="*/ 240 h 596"/>
                <a:gd name="T4" fmla="*/ 450 w 535"/>
                <a:gd name="T5" fmla="*/ 238 h 596"/>
                <a:gd name="T6" fmla="*/ 447 w 535"/>
                <a:gd name="T7" fmla="*/ 238 h 596"/>
                <a:gd name="T8" fmla="*/ 443 w 535"/>
                <a:gd name="T9" fmla="*/ 238 h 596"/>
                <a:gd name="T10" fmla="*/ 439 w 535"/>
                <a:gd name="T11" fmla="*/ 240 h 596"/>
                <a:gd name="T12" fmla="*/ 348 w 535"/>
                <a:gd name="T13" fmla="*/ 333 h 596"/>
                <a:gd name="T14" fmla="*/ 348 w 535"/>
                <a:gd name="T15" fmla="*/ 9 h 596"/>
                <a:gd name="T16" fmla="*/ 346 w 535"/>
                <a:gd name="T17" fmla="*/ 6 h 596"/>
                <a:gd name="T18" fmla="*/ 344 w 535"/>
                <a:gd name="T19" fmla="*/ 3 h 596"/>
                <a:gd name="T20" fmla="*/ 341 w 535"/>
                <a:gd name="T21" fmla="*/ 1 h 596"/>
                <a:gd name="T22" fmla="*/ 338 w 535"/>
                <a:gd name="T23" fmla="*/ 0 h 596"/>
                <a:gd name="T24" fmla="*/ 198 w 535"/>
                <a:gd name="T25" fmla="*/ 0 h 596"/>
                <a:gd name="T26" fmla="*/ 194 w 535"/>
                <a:gd name="T27" fmla="*/ 1 h 596"/>
                <a:gd name="T28" fmla="*/ 191 w 535"/>
                <a:gd name="T29" fmla="*/ 3 h 596"/>
                <a:gd name="T30" fmla="*/ 189 w 535"/>
                <a:gd name="T31" fmla="*/ 6 h 596"/>
                <a:gd name="T32" fmla="*/ 189 w 535"/>
                <a:gd name="T33" fmla="*/ 9 h 596"/>
                <a:gd name="T34" fmla="*/ 189 w 535"/>
                <a:gd name="T35" fmla="*/ 333 h 596"/>
                <a:gd name="T36" fmla="*/ 96 w 535"/>
                <a:gd name="T37" fmla="*/ 240 h 596"/>
                <a:gd name="T38" fmla="*/ 93 w 535"/>
                <a:gd name="T39" fmla="*/ 238 h 596"/>
                <a:gd name="T40" fmla="*/ 89 w 535"/>
                <a:gd name="T41" fmla="*/ 238 h 596"/>
                <a:gd name="T42" fmla="*/ 85 w 535"/>
                <a:gd name="T43" fmla="*/ 238 h 596"/>
                <a:gd name="T44" fmla="*/ 82 w 535"/>
                <a:gd name="T45" fmla="*/ 240 h 596"/>
                <a:gd name="T46" fmla="*/ 3 w 535"/>
                <a:gd name="T47" fmla="*/ 320 h 596"/>
                <a:gd name="T48" fmla="*/ 1 w 535"/>
                <a:gd name="T49" fmla="*/ 324 h 596"/>
                <a:gd name="T50" fmla="*/ 0 w 535"/>
                <a:gd name="T51" fmla="*/ 327 h 596"/>
                <a:gd name="T52" fmla="*/ 1 w 535"/>
                <a:gd name="T53" fmla="*/ 331 h 596"/>
                <a:gd name="T54" fmla="*/ 3 w 535"/>
                <a:gd name="T55" fmla="*/ 334 h 596"/>
                <a:gd name="T56" fmla="*/ 261 w 535"/>
                <a:gd name="T57" fmla="*/ 592 h 596"/>
                <a:gd name="T58" fmla="*/ 264 w 535"/>
                <a:gd name="T59" fmla="*/ 595 h 596"/>
                <a:gd name="T60" fmla="*/ 268 w 535"/>
                <a:gd name="T61" fmla="*/ 596 h 596"/>
                <a:gd name="T62" fmla="*/ 272 w 535"/>
                <a:gd name="T63" fmla="*/ 595 h 596"/>
                <a:gd name="T64" fmla="*/ 275 w 535"/>
                <a:gd name="T65" fmla="*/ 592 h 596"/>
                <a:gd name="T66" fmla="*/ 533 w 535"/>
                <a:gd name="T67" fmla="*/ 334 h 596"/>
                <a:gd name="T68" fmla="*/ 535 w 535"/>
                <a:gd name="T69" fmla="*/ 331 h 596"/>
                <a:gd name="T70" fmla="*/ 535 w 535"/>
                <a:gd name="T71" fmla="*/ 327 h 596"/>
                <a:gd name="T72" fmla="*/ 535 w 535"/>
                <a:gd name="T73" fmla="*/ 324 h 596"/>
                <a:gd name="T74" fmla="*/ 533 w 535"/>
                <a:gd name="T75" fmla="*/ 32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5" h="596">
                  <a:moveTo>
                    <a:pt x="533" y="320"/>
                  </a:moveTo>
                  <a:lnTo>
                    <a:pt x="453" y="240"/>
                  </a:lnTo>
                  <a:lnTo>
                    <a:pt x="450" y="238"/>
                  </a:lnTo>
                  <a:lnTo>
                    <a:pt x="447" y="238"/>
                  </a:lnTo>
                  <a:lnTo>
                    <a:pt x="443" y="238"/>
                  </a:lnTo>
                  <a:lnTo>
                    <a:pt x="439" y="240"/>
                  </a:lnTo>
                  <a:lnTo>
                    <a:pt x="348" y="333"/>
                  </a:lnTo>
                  <a:lnTo>
                    <a:pt x="348" y="9"/>
                  </a:lnTo>
                  <a:lnTo>
                    <a:pt x="346" y="6"/>
                  </a:lnTo>
                  <a:lnTo>
                    <a:pt x="344" y="3"/>
                  </a:lnTo>
                  <a:lnTo>
                    <a:pt x="341" y="1"/>
                  </a:lnTo>
                  <a:lnTo>
                    <a:pt x="338" y="0"/>
                  </a:lnTo>
                  <a:lnTo>
                    <a:pt x="198" y="0"/>
                  </a:lnTo>
                  <a:lnTo>
                    <a:pt x="194" y="1"/>
                  </a:lnTo>
                  <a:lnTo>
                    <a:pt x="191" y="3"/>
                  </a:lnTo>
                  <a:lnTo>
                    <a:pt x="189" y="6"/>
                  </a:lnTo>
                  <a:lnTo>
                    <a:pt x="189" y="9"/>
                  </a:lnTo>
                  <a:lnTo>
                    <a:pt x="189" y="333"/>
                  </a:lnTo>
                  <a:lnTo>
                    <a:pt x="96" y="240"/>
                  </a:lnTo>
                  <a:lnTo>
                    <a:pt x="93" y="238"/>
                  </a:lnTo>
                  <a:lnTo>
                    <a:pt x="89" y="238"/>
                  </a:lnTo>
                  <a:lnTo>
                    <a:pt x="85" y="238"/>
                  </a:lnTo>
                  <a:lnTo>
                    <a:pt x="82" y="240"/>
                  </a:lnTo>
                  <a:lnTo>
                    <a:pt x="3" y="320"/>
                  </a:lnTo>
                  <a:lnTo>
                    <a:pt x="1" y="324"/>
                  </a:lnTo>
                  <a:lnTo>
                    <a:pt x="0" y="327"/>
                  </a:lnTo>
                  <a:lnTo>
                    <a:pt x="1" y="331"/>
                  </a:lnTo>
                  <a:lnTo>
                    <a:pt x="3" y="334"/>
                  </a:lnTo>
                  <a:lnTo>
                    <a:pt x="261" y="592"/>
                  </a:lnTo>
                  <a:lnTo>
                    <a:pt x="264" y="595"/>
                  </a:lnTo>
                  <a:lnTo>
                    <a:pt x="268" y="596"/>
                  </a:lnTo>
                  <a:lnTo>
                    <a:pt x="272" y="595"/>
                  </a:lnTo>
                  <a:lnTo>
                    <a:pt x="275" y="592"/>
                  </a:lnTo>
                  <a:lnTo>
                    <a:pt x="533" y="334"/>
                  </a:lnTo>
                  <a:lnTo>
                    <a:pt x="535" y="331"/>
                  </a:lnTo>
                  <a:lnTo>
                    <a:pt x="535" y="327"/>
                  </a:lnTo>
                  <a:lnTo>
                    <a:pt x="535" y="324"/>
                  </a:lnTo>
                  <a:lnTo>
                    <a:pt x="533"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6B5EB0CB-5F34-41C8-A252-D9B2388531DC}"/>
              </a:ext>
            </a:extLst>
          </p:cNvPr>
          <p:cNvGrpSpPr/>
          <p:nvPr/>
        </p:nvGrpSpPr>
        <p:grpSpPr>
          <a:xfrm rot="16200000">
            <a:off x="6779315" y="3662618"/>
            <a:ext cx="247374" cy="230762"/>
            <a:chOff x="1463369" y="1922852"/>
            <a:chExt cx="448540" cy="418419"/>
          </a:xfrm>
          <a:solidFill>
            <a:schemeClr val="bg1"/>
          </a:solidFill>
        </p:grpSpPr>
        <p:sp>
          <p:nvSpPr>
            <p:cNvPr id="61" name="Freeform 8">
              <a:extLst>
                <a:ext uri="{FF2B5EF4-FFF2-40B4-BE49-F238E27FC236}">
                  <a16:creationId xmlns:a16="http://schemas.microsoft.com/office/drawing/2014/main" id="{AE8C501C-54C5-4821-9C65-EBBC8DE3F9D1}"/>
                </a:ext>
              </a:extLst>
            </p:cNvPr>
            <p:cNvSpPr>
              <a:spLocks/>
            </p:cNvSpPr>
            <p:nvPr/>
          </p:nvSpPr>
          <p:spPr bwMode="auto">
            <a:xfrm>
              <a:off x="1463369" y="1922852"/>
              <a:ext cx="255286" cy="283864"/>
            </a:xfrm>
            <a:custGeom>
              <a:avLst/>
              <a:gdLst>
                <a:gd name="T0" fmla="*/ 533 w 536"/>
                <a:gd name="T1" fmla="*/ 261 h 596"/>
                <a:gd name="T2" fmla="*/ 275 w 536"/>
                <a:gd name="T3" fmla="*/ 3 h 596"/>
                <a:gd name="T4" fmla="*/ 272 w 536"/>
                <a:gd name="T5" fmla="*/ 1 h 596"/>
                <a:gd name="T6" fmla="*/ 268 w 536"/>
                <a:gd name="T7" fmla="*/ 0 h 596"/>
                <a:gd name="T8" fmla="*/ 264 w 536"/>
                <a:gd name="T9" fmla="*/ 1 h 596"/>
                <a:gd name="T10" fmla="*/ 261 w 536"/>
                <a:gd name="T11" fmla="*/ 3 h 596"/>
                <a:gd name="T12" fmla="*/ 3 w 536"/>
                <a:gd name="T13" fmla="*/ 261 h 596"/>
                <a:gd name="T14" fmla="*/ 1 w 536"/>
                <a:gd name="T15" fmla="*/ 264 h 596"/>
                <a:gd name="T16" fmla="*/ 0 w 536"/>
                <a:gd name="T17" fmla="*/ 267 h 596"/>
                <a:gd name="T18" fmla="*/ 1 w 536"/>
                <a:gd name="T19" fmla="*/ 272 h 596"/>
                <a:gd name="T20" fmla="*/ 3 w 536"/>
                <a:gd name="T21" fmla="*/ 275 h 596"/>
                <a:gd name="T22" fmla="*/ 83 w 536"/>
                <a:gd name="T23" fmla="*/ 354 h 596"/>
                <a:gd name="T24" fmla="*/ 86 w 536"/>
                <a:gd name="T25" fmla="*/ 356 h 596"/>
                <a:gd name="T26" fmla="*/ 89 w 536"/>
                <a:gd name="T27" fmla="*/ 357 h 596"/>
                <a:gd name="T28" fmla="*/ 94 w 536"/>
                <a:gd name="T29" fmla="*/ 356 h 596"/>
                <a:gd name="T30" fmla="*/ 97 w 536"/>
                <a:gd name="T31" fmla="*/ 354 h 596"/>
                <a:gd name="T32" fmla="*/ 189 w 536"/>
                <a:gd name="T33" fmla="*/ 262 h 596"/>
                <a:gd name="T34" fmla="*/ 189 w 536"/>
                <a:gd name="T35" fmla="*/ 585 h 596"/>
                <a:gd name="T36" fmla="*/ 190 w 536"/>
                <a:gd name="T37" fmla="*/ 589 h 596"/>
                <a:gd name="T38" fmla="*/ 192 w 536"/>
                <a:gd name="T39" fmla="*/ 592 h 596"/>
                <a:gd name="T40" fmla="*/ 195 w 536"/>
                <a:gd name="T41" fmla="*/ 595 h 596"/>
                <a:gd name="T42" fmla="*/ 198 w 536"/>
                <a:gd name="T43" fmla="*/ 596 h 596"/>
                <a:gd name="T44" fmla="*/ 338 w 536"/>
                <a:gd name="T45" fmla="*/ 596 h 596"/>
                <a:gd name="T46" fmla="*/ 342 w 536"/>
                <a:gd name="T47" fmla="*/ 595 h 596"/>
                <a:gd name="T48" fmla="*/ 345 w 536"/>
                <a:gd name="T49" fmla="*/ 592 h 596"/>
                <a:gd name="T50" fmla="*/ 347 w 536"/>
                <a:gd name="T51" fmla="*/ 589 h 596"/>
                <a:gd name="T52" fmla="*/ 347 w 536"/>
                <a:gd name="T53" fmla="*/ 585 h 596"/>
                <a:gd name="T54" fmla="*/ 347 w 536"/>
                <a:gd name="T55" fmla="*/ 262 h 596"/>
                <a:gd name="T56" fmla="*/ 440 w 536"/>
                <a:gd name="T57" fmla="*/ 354 h 596"/>
                <a:gd name="T58" fmla="*/ 443 w 536"/>
                <a:gd name="T59" fmla="*/ 356 h 596"/>
                <a:gd name="T60" fmla="*/ 447 w 536"/>
                <a:gd name="T61" fmla="*/ 357 h 596"/>
                <a:gd name="T62" fmla="*/ 451 w 536"/>
                <a:gd name="T63" fmla="*/ 356 h 596"/>
                <a:gd name="T64" fmla="*/ 454 w 536"/>
                <a:gd name="T65" fmla="*/ 354 h 596"/>
                <a:gd name="T66" fmla="*/ 533 w 536"/>
                <a:gd name="T67" fmla="*/ 275 h 596"/>
                <a:gd name="T68" fmla="*/ 535 w 536"/>
                <a:gd name="T69" fmla="*/ 272 h 596"/>
                <a:gd name="T70" fmla="*/ 536 w 536"/>
                <a:gd name="T71" fmla="*/ 267 h 596"/>
                <a:gd name="T72" fmla="*/ 535 w 536"/>
                <a:gd name="T73" fmla="*/ 264 h 596"/>
                <a:gd name="T74" fmla="*/ 533 w 536"/>
                <a:gd name="T75" fmla="*/ 261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6" h="596">
                  <a:moveTo>
                    <a:pt x="533" y="261"/>
                  </a:moveTo>
                  <a:lnTo>
                    <a:pt x="275" y="3"/>
                  </a:lnTo>
                  <a:lnTo>
                    <a:pt x="272" y="1"/>
                  </a:lnTo>
                  <a:lnTo>
                    <a:pt x="268" y="0"/>
                  </a:lnTo>
                  <a:lnTo>
                    <a:pt x="264" y="1"/>
                  </a:lnTo>
                  <a:lnTo>
                    <a:pt x="261" y="3"/>
                  </a:lnTo>
                  <a:lnTo>
                    <a:pt x="3" y="261"/>
                  </a:lnTo>
                  <a:lnTo>
                    <a:pt x="1" y="264"/>
                  </a:lnTo>
                  <a:lnTo>
                    <a:pt x="0" y="267"/>
                  </a:lnTo>
                  <a:lnTo>
                    <a:pt x="1" y="272"/>
                  </a:lnTo>
                  <a:lnTo>
                    <a:pt x="3" y="275"/>
                  </a:lnTo>
                  <a:lnTo>
                    <a:pt x="83" y="354"/>
                  </a:lnTo>
                  <a:lnTo>
                    <a:pt x="86" y="356"/>
                  </a:lnTo>
                  <a:lnTo>
                    <a:pt x="89" y="357"/>
                  </a:lnTo>
                  <a:lnTo>
                    <a:pt x="94" y="356"/>
                  </a:lnTo>
                  <a:lnTo>
                    <a:pt x="97" y="354"/>
                  </a:lnTo>
                  <a:lnTo>
                    <a:pt x="189" y="262"/>
                  </a:lnTo>
                  <a:lnTo>
                    <a:pt x="189" y="585"/>
                  </a:lnTo>
                  <a:lnTo>
                    <a:pt x="190" y="589"/>
                  </a:lnTo>
                  <a:lnTo>
                    <a:pt x="192" y="592"/>
                  </a:lnTo>
                  <a:lnTo>
                    <a:pt x="195" y="595"/>
                  </a:lnTo>
                  <a:lnTo>
                    <a:pt x="198" y="596"/>
                  </a:lnTo>
                  <a:lnTo>
                    <a:pt x="338" y="596"/>
                  </a:lnTo>
                  <a:lnTo>
                    <a:pt x="342" y="595"/>
                  </a:lnTo>
                  <a:lnTo>
                    <a:pt x="345" y="592"/>
                  </a:lnTo>
                  <a:lnTo>
                    <a:pt x="347" y="589"/>
                  </a:lnTo>
                  <a:lnTo>
                    <a:pt x="347" y="585"/>
                  </a:lnTo>
                  <a:lnTo>
                    <a:pt x="347" y="262"/>
                  </a:lnTo>
                  <a:lnTo>
                    <a:pt x="440" y="354"/>
                  </a:lnTo>
                  <a:lnTo>
                    <a:pt x="443" y="356"/>
                  </a:lnTo>
                  <a:lnTo>
                    <a:pt x="447" y="357"/>
                  </a:lnTo>
                  <a:lnTo>
                    <a:pt x="451" y="356"/>
                  </a:lnTo>
                  <a:lnTo>
                    <a:pt x="454" y="354"/>
                  </a:lnTo>
                  <a:lnTo>
                    <a:pt x="533" y="275"/>
                  </a:lnTo>
                  <a:lnTo>
                    <a:pt x="535" y="272"/>
                  </a:lnTo>
                  <a:lnTo>
                    <a:pt x="536" y="267"/>
                  </a:lnTo>
                  <a:lnTo>
                    <a:pt x="535" y="264"/>
                  </a:lnTo>
                  <a:lnTo>
                    <a:pt x="533"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a:extLst>
                <a:ext uri="{FF2B5EF4-FFF2-40B4-BE49-F238E27FC236}">
                  <a16:creationId xmlns:a16="http://schemas.microsoft.com/office/drawing/2014/main" id="{3F191C8D-FB13-4220-A89F-3CB7D3281874}"/>
                </a:ext>
              </a:extLst>
            </p:cNvPr>
            <p:cNvSpPr>
              <a:spLocks/>
            </p:cNvSpPr>
            <p:nvPr/>
          </p:nvSpPr>
          <p:spPr bwMode="auto">
            <a:xfrm>
              <a:off x="1656623" y="2057407"/>
              <a:ext cx="255286" cy="283864"/>
            </a:xfrm>
            <a:custGeom>
              <a:avLst/>
              <a:gdLst>
                <a:gd name="T0" fmla="*/ 533 w 535"/>
                <a:gd name="T1" fmla="*/ 320 h 596"/>
                <a:gd name="T2" fmla="*/ 453 w 535"/>
                <a:gd name="T3" fmla="*/ 240 h 596"/>
                <a:gd name="T4" fmla="*/ 450 w 535"/>
                <a:gd name="T5" fmla="*/ 238 h 596"/>
                <a:gd name="T6" fmla="*/ 447 w 535"/>
                <a:gd name="T7" fmla="*/ 238 h 596"/>
                <a:gd name="T8" fmla="*/ 443 w 535"/>
                <a:gd name="T9" fmla="*/ 238 h 596"/>
                <a:gd name="T10" fmla="*/ 439 w 535"/>
                <a:gd name="T11" fmla="*/ 240 h 596"/>
                <a:gd name="T12" fmla="*/ 348 w 535"/>
                <a:gd name="T13" fmla="*/ 333 h 596"/>
                <a:gd name="T14" fmla="*/ 348 w 535"/>
                <a:gd name="T15" fmla="*/ 9 h 596"/>
                <a:gd name="T16" fmla="*/ 346 w 535"/>
                <a:gd name="T17" fmla="*/ 6 h 596"/>
                <a:gd name="T18" fmla="*/ 344 w 535"/>
                <a:gd name="T19" fmla="*/ 3 h 596"/>
                <a:gd name="T20" fmla="*/ 341 w 535"/>
                <a:gd name="T21" fmla="*/ 1 h 596"/>
                <a:gd name="T22" fmla="*/ 338 w 535"/>
                <a:gd name="T23" fmla="*/ 0 h 596"/>
                <a:gd name="T24" fmla="*/ 198 w 535"/>
                <a:gd name="T25" fmla="*/ 0 h 596"/>
                <a:gd name="T26" fmla="*/ 194 w 535"/>
                <a:gd name="T27" fmla="*/ 1 h 596"/>
                <a:gd name="T28" fmla="*/ 191 w 535"/>
                <a:gd name="T29" fmla="*/ 3 h 596"/>
                <a:gd name="T30" fmla="*/ 189 w 535"/>
                <a:gd name="T31" fmla="*/ 6 h 596"/>
                <a:gd name="T32" fmla="*/ 189 w 535"/>
                <a:gd name="T33" fmla="*/ 9 h 596"/>
                <a:gd name="T34" fmla="*/ 189 w 535"/>
                <a:gd name="T35" fmla="*/ 333 h 596"/>
                <a:gd name="T36" fmla="*/ 96 w 535"/>
                <a:gd name="T37" fmla="*/ 240 h 596"/>
                <a:gd name="T38" fmla="*/ 93 w 535"/>
                <a:gd name="T39" fmla="*/ 238 h 596"/>
                <a:gd name="T40" fmla="*/ 89 w 535"/>
                <a:gd name="T41" fmla="*/ 238 h 596"/>
                <a:gd name="T42" fmla="*/ 85 w 535"/>
                <a:gd name="T43" fmla="*/ 238 h 596"/>
                <a:gd name="T44" fmla="*/ 82 w 535"/>
                <a:gd name="T45" fmla="*/ 240 h 596"/>
                <a:gd name="T46" fmla="*/ 3 w 535"/>
                <a:gd name="T47" fmla="*/ 320 h 596"/>
                <a:gd name="T48" fmla="*/ 1 w 535"/>
                <a:gd name="T49" fmla="*/ 324 h 596"/>
                <a:gd name="T50" fmla="*/ 0 w 535"/>
                <a:gd name="T51" fmla="*/ 327 h 596"/>
                <a:gd name="T52" fmla="*/ 1 w 535"/>
                <a:gd name="T53" fmla="*/ 331 h 596"/>
                <a:gd name="T54" fmla="*/ 3 w 535"/>
                <a:gd name="T55" fmla="*/ 334 h 596"/>
                <a:gd name="T56" fmla="*/ 261 w 535"/>
                <a:gd name="T57" fmla="*/ 592 h 596"/>
                <a:gd name="T58" fmla="*/ 264 w 535"/>
                <a:gd name="T59" fmla="*/ 595 h 596"/>
                <a:gd name="T60" fmla="*/ 268 w 535"/>
                <a:gd name="T61" fmla="*/ 596 h 596"/>
                <a:gd name="T62" fmla="*/ 272 w 535"/>
                <a:gd name="T63" fmla="*/ 595 h 596"/>
                <a:gd name="T64" fmla="*/ 275 w 535"/>
                <a:gd name="T65" fmla="*/ 592 h 596"/>
                <a:gd name="T66" fmla="*/ 533 w 535"/>
                <a:gd name="T67" fmla="*/ 334 h 596"/>
                <a:gd name="T68" fmla="*/ 535 w 535"/>
                <a:gd name="T69" fmla="*/ 331 h 596"/>
                <a:gd name="T70" fmla="*/ 535 w 535"/>
                <a:gd name="T71" fmla="*/ 327 h 596"/>
                <a:gd name="T72" fmla="*/ 535 w 535"/>
                <a:gd name="T73" fmla="*/ 324 h 596"/>
                <a:gd name="T74" fmla="*/ 533 w 535"/>
                <a:gd name="T75" fmla="*/ 32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5" h="596">
                  <a:moveTo>
                    <a:pt x="533" y="320"/>
                  </a:moveTo>
                  <a:lnTo>
                    <a:pt x="453" y="240"/>
                  </a:lnTo>
                  <a:lnTo>
                    <a:pt x="450" y="238"/>
                  </a:lnTo>
                  <a:lnTo>
                    <a:pt x="447" y="238"/>
                  </a:lnTo>
                  <a:lnTo>
                    <a:pt x="443" y="238"/>
                  </a:lnTo>
                  <a:lnTo>
                    <a:pt x="439" y="240"/>
                  </a:lnTo>
                  <a:lnTo>
                    <a:pt x="348" y="333"/>
                  </a:lnTo>
                  <a:lnTo>
                    <a:pt x="348" y="9"/>
                  </a:lnTo>
                  <a:lnTo>
                    <a:pt x="346" y="6"/>
                  </a:lnTo>
                  <a:lnTo>
                    <a:pt x="344" y="3"/>
                  </a:lnTo>
                  <a:lnTo>
                    <a:pt x="341" y="1"/>
                  </a:lnTo>
                  <a:lnTo>
                    <a:pt x="338" y="0"/>
                  </a:lnTo>
                  <a:lnTo>
                    <a:pt x="198" y="0"/>
                  </a:lnTo>
                  <a:lnTo>
                    <a:pt x="194" y="1"/>
                  </a:lnTo>
                  <a:lnTo>
                    <a:pt x="191" y="3"/>
                  </a:lnTo>
                  <a:lnTo>
                    <a:pt x="189" y="6"/>
                  </a:lnTo>
                  <a:lnTo>
                    <a:pt x="189" y="9"/>
                  </a:lnTo>
                  <a:lnTo>
                    <a:pt x="189" y="333"/>
                  </a:lnTo>
                  <a:lnTo>
                    <a:pt x="96" y="240"/>
                  </a:lnTo>
                  <a:lnTo>
                    <a:pt x="93" y="238"/>
                  </a:lnTo>
                  <a:lnTo>
                    <a:pt x="89" y="238"/>
                  </a:lnTo>
                  <a:lnTo>
                    <a:pt x="85" y="238"/>
                  </a:lnTo>
                  <a:lnTo>
                    <a:pt x="82" y="240"/>
                  </a:lnTo>
                  <a:lnTo>
                    <a:pt x="3" y="320"/>
                  </a:lnTo>
                  <a:lnTo>
                    <a:pt x="1" y="324"/>
                  </a:lnTo>
                  <a:lnTo>
                    <a:pt x="0" y="327"/>
                  </a:lnTo>
                  <a:lnTo>
                    <a:pt x="1" y="331"/>
                  </a:lnTo>
                  <a:lnTo>
                    <a:pt x="3" y="334"/>
                  </a:lnTo>
                  <a:lnTo>
                    <a:pt x="261" y="592"/>
                  </a:lnTo>
                  <a:lnTo>
                    <a:pt x="264" y="595"/>
                  </a:lnTo>
                  <a:lnTo>
                    <a:pt x="268" y="596"/>
                  </a:lnTo>
                  <a:lnTo>
                    <a:pt x="272" y="595"/>
                  </a:lnTo>
                  <a:lnTo>
                    <a:pt x="275" y="592"/>
                  </a:lnTo>
                  <a:lnTo>
                    <a:pt x="533" y="334"/>
                  </a:lnTo>
                  <a:lnTo>
                    <a:pt x="535" y="331"/>
                  </a:lnTo>
                  <a:lnTo>
                    <a:pt x="535" y="327"/>
                  </a:lnTo>
                  <a:lnTo>
                    <a:pt x="535" y="324"/>
                  </a:lnTo>
                  <a:lnTo>
                    <a:pt x="533"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6" name="Rectangle 85">
            <a:extLst>
              <a:ext uri="{FF2B5EF4-FFF2-40B4-BE49-F238E27FC236}">
                <a16:creationId xmlns:a16="http://schemas.microsoft.com/office/drawing/2014/main" id="{5F091DCC-96D2-4959-A60F-6CEC611DEC6C}"/>
              </a:ext>
            </a:extLst>
          </p:cNvPr>
          <p:cNvSpPr/>
          <p:nvPr/>
        </p:nvSpPr>
        <p:spPr>
          <a:xfrm>
            <a:off x="650839" y="1773686"/>
            <a:ext cx="3495968" cy="1091902"/>
          </a:xfrm>
          <a:prstGeom prst="rect">
            <a:avLst/>
          </a:prstGeom>
        </p:spPr>
        <p:txBody>
          <a:bodyPr wrap="square" lIns="0" tIns="0" rIns="0" bIns="0" anchor="t">
            <a:spAutoFit/>
          </a:bodyPr>
          <a:lstStyle/>
          <a:p>
            <a:r>
              <a:rPr lang="en-US" sz="1400">
                <a:latin typeface="Calibri"/>
                <a:cs typeface="Calibri"/>
              </a:rPr>
              <a:t>As crime goes down with temperature, Police patrolling can be reduced in winter months and increased in summer months for more and efficient distribution </a:t>
            </a:r>
            <a:endParaRPr lang="en-US" sz="1400">
              <a:ea typeface="+mn-lt"/>
              <a:cs typeface="+mn-lt"/>
            </a:endParaRPr>
          </a:p>
          <a:p>
            <a:pPr algn="ctr">
              <a:lnSpc>
                <a:spcPts val="1900"/>
              </a:lnSpc>
            </a:pPr>
            <a:endParaRPr lang="en-US" sz="1400">
              <a:solidFill>
                <a:schemeClr val="tx1">
                  <a:lumMod val="75000"/>
                  <a:lumOff val="25000"/>
                </a:schemeClr>
              </a:solidFill>
              <a:cs typeface="Segoe UI" panose="020B0502040204020203" pitchFamily="34" charset="0"/>
            </a:endParaRPr>
          </a:p>
        </p:txBody>
      </p:sp>
      <p:sp>
        <p:nvSpPr>
          <p:cNvPr id="87" name="TextBox 86">
            <a:extLst>
              <a:ext uri="{FF2B5EF4-FFF2-40B4-BE49-F238E27FC236}">
                <a16:creationId xmlns:a16="http://schemas.microsoft.com/office/drawing/2014/main" id="{22F0528C-D029-4FDA-883B-E2A2BF9B9517}"/>
              </a:ext>
            </a:extLst>
          </p:cNvPr>
          <p:cNvSpPr txBox="1"/>
          <p:nvPr/>
        </p:nvSpPr>
        <p:spPr>
          <a:xfrm>
            <a:off x="7988832" y="1437902"/>
            <a:ext cx="3508358" cy="306467"/>
          </a:xfrm>
          <a:prstGeom prst="roundRect">
            <a:avLst/>
          </a:prstGeom>
          <a:solidFill>
            <a:schemeClr val="accent2"/>
          </a:solidFill>
        </p:spPr>
        <p:txBody>
          <a:bodyPr wrap="square" lIns="0" tIns="0" rIns="0" bIns="0" rtlCol="0" anchor="ctr">
            <a:normAutofit/>
          </a:bodyPr>
          <a:lstStyle/>
          <a:p>
            <a:pPr algn="ctr"/>
            <a:r>
              <a:rPr lang="en-US" sz="1600" b="1">
                <a:solidFill>
                  <a:schemeClr val="bg1"/>
                </a:solidFill>
              </a:rPr>
              <a:t>Recommendation 2</a:t>
            </a:r>
          </a:p>
        </p:txBody>
      </p:sp>
      <p:sp>
        <p:nvSpPr>
          <p:cNvPr id="88" name="Rectangle 87">
            <a:extLst>
              <a:ext uri="{FF2B5EF4-FFF2-40B4-BE49-F238E27FC236}">
                <a16:creationId xmlns:a16="http://schemas.microsoft.com/office/drawing/2014/main" id="{89F9CFC8-EDBD-4FCE-9CB5-719AB5CA290F}"/>
              </a:ext>
            </a:extLst>
          </p:cNvPr>
          <p:cNvSpPr/>
          <p:nvPr/>
        </p:nvSpPr>
        <p:spPr>
          <a:xfrm>
            <a:off x="7988832" y="1773686"/>
            <a:ext cx="3508358" cy="1307346"/>
          </a:xfrm>
          <a:prstGeom prst="rect">
            <a:avLst/>
          </a:prstGeom>
        </p:spPr>
        <p:txBody>
          <a:bodyPr wrap="square" lIns="0" tIns="0" rIns="0" bIns="0" anchor="t">
            <a:spAutoFit/>
          </a:bodyPr>
          <a:lstStyle/>
          <a:p>
            <a:r>
              <a:rPr lang="en-US" sz="1400">
                <a:latin typeface="Calibri"/>
                <a:cs typeface="Calibri"/>
              </a:rPr>
              <a:t>With marijuana legalization, focus can be diverted from possession narcotics crimes, </a:t>
            </a:r>
            <a:r>
              <a:rPr lang="en-US" sz="1400" dirty="0">
                <a:latin typeface="Calibri"/>
                <a:cs typeface="Calibri"/>
              </a:rPr>
              <a:t>and redirected towards other more violent/serious crimes where arrest rate is significantly lower </a:t>
            </a:r>
            <a:endParaRPr lang="en-US" sz="1400" dirty="0">
              <a:ea typeface="+mn-lt"/>
              <a:cs typeface="+mn-lt"/>
            </a:endParaRPr>
          </a:p>
          <a:p>
            <a:pPr algn="ctr">
              <a:lnSpc>
                <a:spcPts val="1900"/>
              </a:lnSpc>
            </a:pPr>
            <a:endParaRPr lang="en-US" sz="1400">
              <a:solidFill>
                <a:schemeClr val="tx1">
                  <a:lumMod val="75000"/>
                  <a:lumOff val="25000"/>
                </a:schemeClr>
              </a:solidFill>
              <a:cs typeface="Segoe UI" panose="020B0502040204020203" pitchFamily="34" charset="0"/>
            </a:endParaRPr>
          </a:p>
        </p:txBody>
      </p:sp>
      <p:sp>
        <p:nvSpPr>
          <p:cNvPr id="89" name="TextBox 88">
            <a:extLst>
              <a:ext uri="{FF2B5EF4-FFF2-40B4-BE49-F238E27FC236}">
                <a16:creationId xmlns:a16="http://schemas.microsoft.com/office/drawing/2014/main" id="{03CA072E-B67B-48F4-B46F-B550AE1170DD}"/>
              </a:ext>
            </a:extLst>
          </p:cNvPr>
          <p:cNvSpPr txBox="1"/>
          <p:nvPr/>
        </p:nvSpPr>
        <p:spPr>
          <a:xfrm>
            <a:off x="7988832" y="4694675"/>
            <a:ext cx="3508358" cy="306467"/>
          </a:xfrm>
          <a:prstGeom prst="roundRect">
            <a:avLst/>
          </a:prstGeom>
          <a:solidFill>
            <a:schemeClr val="accent4"/>
          </a:solidFill>
        </p:spPr>
        <p:txBody>
          <a:bodyPr wrap="square" lIns="0" tIns="0" rIns="0" bIns="0" rtlCol="0" anchor="ctr">
            <a:normAutofit/>
          </a:bodyPr>
          <a:lstStyle/>
          <a:p>
            <a:pPr algn="ctr"/>
            <a:r>
              <a:rPr lang="en-US" sz="1600" b="1">
                <a:solidFill>
                  <a:schemeClr val="bg1"/>
                </a:solidFill>
              </a:rPr>
              <a:t>Recommendation 4</a:t>
            </a:r>
          </a:p>
        </p:txBody>
      </p:sp>
      <p:sp>
        <p:nvSpPr>
          <p:cNvPr id="90" name="Rectangle 89">
            <a:extLst>
              <a:ext uri="{FF2B5EF4-FFF2-40B4-BE49-F238E27FC236}">
                <a16:creationId xmlns:a16="http://schemas.microsoft.com/office/drawing/2014/main" id="{32A39847-4C17-4408-BC06-85299623710A}"/>
              </a:ext>
            </a:extLst>
          </p:cNvPr>
          <p:cNvSpPr/>
          <p:nvPr/>
        </p:nvSpPr>
        <p:spPr>
          <a:xfrm>
            <a:off x="7988832" y="5030459"/>
            <a:ext cx="3508358" cy="1522789"/>
          </a:xfrm>
          <a:prstGeom prst="rect">
            <a:avLst/>
          </a:prstGeom>
        </p:spPr>
        <p:txBody>
          <a:bodyPr wrap="square" lIns="0" tIns="0" rIns="0" bIns="0" anchor="t">
            <a:spAutoFit/>
          </a:bodyPr>
          <a:lstStyle/>
          <a:p>
            <a:r>
              <a:rPr lang="en-US" sz="1400" dirty="0">
                <a:latin typeface="Calibri"/>
                <a:ea typeface="+mn-lt"/>
                <a:cs typeface="Calibri"/>
              </a:rPr>
              <a:t>There's a pattern between number of violations and temperature, but not with resolution time. We recommend the city to reallocate resources from field work to administrative work during winter times to clear previous backlog and resolve cases faster </a:t>
            </a:r>
          </a:p>
          <a:p>
            <a:pPr algn="ctr">
              <a:lnSpc>
                <a:spcPts val="1900"/>
              </a:lnSpc>
            </a:pPr>
            <a:endParaRPr lang="en-US" sz="1400" dirty="0">
              <a:solidFill>
                <a:schemeClr val="tx1">
                  <a:lumMod val="75000"/>
                  <a:lumOff val="25000"/>
                </a:schemeClr>
              </a:solidFill>
              <a:cs typeface="Segoe UI" panose="020B0502040204020203" pitchFamily="34" charset="0"/>
            </a:endParaRPr>
          </a:p>
        </p:txBody>
      </p:sp>
      <p:sp>
        <p:nvSpPr>
          <p:cNvPr id="91" name="TextBox 90">
            <a:extLst>
              <a:ext uri="{FF2B5EF4-FFF2-40B4-BE49-F238E27FC236}">
                <a16:creationId xmlns:a16="http://schemas.microsoft.com/office/drawing/2014/main" id="{4BAE97C2-FC44-46E0-93BD-9138DFAA1FFA}"/>
              </a:ext>
            </a:extLst>
          </p:cNvPr>
          <p:cNvSpPr txBox="1"/>
          <p:nvPr/>
        </p:nvSpPr>
        <p:spPr>
          <a:xfrm>
            <a:off x="650839" y="4694675"/>
            <a:ext cx="3508358" cy="306467"/>
          </a:xfrm>
          <a:prstGeom prst="roundRect">
            <a:avLst/>
          </a:prstGeom>
          <a:solidFill>
            <a:schemeClr val="accent2"/>
          </a:solidFill>
        </p:spPr>
        <p:txBody>
          <a:bodyPr wrap="square" lIns="0" tIns="0" rIns="0" bIns="0" rtlCol="0" anchor="ctr">
            <a:normAutofit/>
          </a:bodyPr>
          <a:lstStyle/>
          <a:p>
            <a:pPr algn="ctr"/>
            <a:r>
              <a:rPr lang="en-US" sz="1600" b="1">
                <a:solidFill>
                  <a:schemeClr val="bg1"/>
                </a:solidFill>
              </a:rPr>
              <a:t>Recommendation 3</a:t>
            </a:r>
          </a:p>
        </p:txBody>
      </p:sp>
      <p:sp>
        <p:nvSpPr>
          <p:cNvPr id="92" name="Rectangle 91">
            <a:extLst>
              <a:ext uri="{FF2B5EF4-FFF2-40B4-BE49-F238E27FC236}">
                <a16:creationId xmlns:a16="http://schemas.microsoft.com/office/drawing/2014/main" id="{950CFA61-D47A-4429-B8F6-FEDDA7BDEC95}"/>
              </a:ext>
            </a:extLst>
          </p:cNvPr>
          <p:cNvSpPr/>
          <p:nvPr/>
        </p:nvSpPr>
        <p:spPr>
          <a:xfrm>
            <a:off x="650839" y="5030459"/>
            <a:ext cx="3508358" cy="1292662"/>
          </a:xfrm>
          <a:prstGeom prst="rect">
            <a:avLst/>
          </a:prstGeom>
        </p:spPr>
        <p:txBody>
          <a:bodyPr wrap="square" lIns="0" tIns="0" rIns="0" bIns="0" anchor="t">
            <a:spAutoFit/>
          </a:bodyPr>
          <a:lstStyle/>
          <a:p>
            <a:r>
              <a:rPr lang="en-US" sz="1400" dirty="0">
                <a:latin typeface="Calibri"/>
                <a:cs typeface="Calibri"/>
              </a:rPr>
              <a:t>There's a clear disparity in living conditions </a:t>
            </a:r>
            <a:r>
              <a:rPr lang="en-US" sz="1400">
                <a:latin typeface="Calibri"/>
                <a:cs typeface="Calibri"/>
              </a:rPr>
              <a:t>between neighborhoods, we recommend the city to invest money and effort into high crime, high violations areas around West and South Chicago areas like Garfield Park and Englewood to </a:t>
            </a:r>
            <a:r>
              <a:rPr lang="en-US" sz="1400" dirty="0">
                <a:latin typeface="Calibri"/>
                <a:cs typeface="Calibri"/>
              </a:rPr>
              <a:t>better the living conditions there</a:t>
            </a:r>
            <a:endParaRPr lang="en-US" sz="1400" dirty="0">
              <a:ea typeface="+mn-lt"/>
              <a:cs typeface="+mn-lt"/>
            </a:endParaRPr>
          </a:p>
        </p:txBody>
      </p:sp>
      <p:grpSp>
        <p:nvGrpSpPr>
          <p:cNvPr id="93" name="Group 92">
            <a:extLst>
              <a:ext uri="{FF2B5EF4-FFF2-40B4-BE49-F238E27FC236}">
                <a16:creationId xmlns:a16="http://schemas.microsoft.com/office/drawing/2014/main" id="{F8127B7C-124D-48A0-9DFA-FE7549365EE6}"/>
              </a:ext>
            </a:extLst>
          </p:cNvPr>
          <p:cNvGrpSpPr/>
          <p:nvPr/>
        </p:nvGrpSpPr>
        <p:grpSpPr>
          <a:xfrm>
            <a:off x="5953919" y="2030328"/>
            <a:ext cx="284162" cy="263525"/>
            <a:chOff x="9888538" y="2498726"/>
            <a:chExt cx="284162" cy="263525"/>
          </a:xfrm>
          <a:solidFill>
            <a:schemeClr val="bg1"/>
          </a:solidFill>
        </p:grpSpPr>
        <p:sp>
          <p:nvSpPr>
            <p:cNvPr id="94" name="Freeform 274">
              <a:extLst>
                <a:ext uri="{FF2B5EF4-FFF2-40B4-BE49-F238E27FC236}">
                  <a16:creationId xmlns:a16="http://schemas.microsoft.com/office/drawing/2014/main" id="{EBE2D489-8B68-4E3B-BBCD-CAA66B3082A3}"/>
                </a:ext>
              </a:extLst>
            </p:cNvPr>
            <p:cNvSpPr>
              <a:spLocks noEditPoints="1"/>
            </p:cNvSpPr>
            <p:nvPr/>
          </p:nvSpPr>
          <p:spPr bwMode="auto">
            <a:xfrm>
              <a:off x="9888538" y="2498726"/>
              <a:ext cx="284162" cy="263525"/>
            </a:xfrm>
            <a:custGeom>
              <a:avLst/>
              <a:gdLst>
                <a:gd name="T0" fmla="*/ 573 w 896"/>
                <a:gd name="T1" fmla="*/ 758 h 829"/>
                <a:gd name="T2" fmla="*/ 509 w 896"/>
                <a:gd name="T3" fmla="*/ 637 h 829"/>
                <a:gd name="T4" fmla="*/ 549 w 896"/>
                <a:gd name="T5" fmla="*/ 506 h 829"/>
                <a:gd name="T6" fmla="*/ 670 w 896"/>
                <a:gd name="T7" fmla="*/ 441 h 829"/>
                <a:gd name="T8" fmla="*/ 801 w 896"/>
                <a:gd name="T9" fmla="*/ 481 h 829"/>
                <a:gd name="T10" fmla="*/ 867 w 896"/>
                <a:gd name="T11" fmla="*/ 601 h 829"/>
                <a:gd name="T12" fmla="*/ 826 w 896"/>
                <a:gd name="T13" fmla="*/ 734 h 829"/>
                <a:gd name="T14" fmla="*/ 706 w 896"/>
                <a:gd name="T15" fmla="*/ 798 h 829"/>
                <a:gd name="T16" fmla="*/ 109 w 896"/>
                <a:gd name="T17" fmla="*/ 768 h 829"/>
                <a:gd name="T18" fmla="*/ 33 w 896"/>
                <a:gd name="T19" fmla="*/ 655 h 829"/>
                <a:gd name="T20" fmla="*/ 61 w 896"/>
                <a:gd name="T21" fmla="*/ 520 h 829"/>
                <a:gd name="T22" fmla="*/ 173 w 896"/>
                <a:gd name="T23" fmla="*/ 444 h 829"/>
                <a:gd name="T24" fmla="*/ 309 w 896"/>
                <a:gd name="T25" fmla="*/ 471 h 829"/>
                <a:gd name="T26" fmla="*/ 385 w 896"/>
                <a:gd name="T27" fmla="*/ 583 h 829"/>
                <a:gd name="T28" fmla="*/ 358 w 896"/>
                <a:gd name="T29" fmla="*/ 720 h 829"/>
                <a:gd name="T30" fmla="*/ 245 w 896"/>
                <a:gd name="T31" fmla="*/ 795 h 829"/>
                <a:gd name="T32" fmla="*/ 744 w 896"/>
                <a:gd name="T33" fmla="*/ 235 h 829"/>
                <a:gd name="T34" fmla="*/ 596 w 896"/>
                <a:gd name="T35" fmla="*/ 8 h 829"/>
                <a:gd name="T36" fmla="*/ 516 w 896"/>
                <a:gd name="T37" fmla="*/ 8 h 829"/>
                <a:gd name="T38" fmla="*/ 478 w 896"/>
                <a:gd name="T39" fmla="*/ 36 h 829"/>
                <a:gd name="T40" fmla="*/ 490 w 896"/>
                <a:gd name="T41" fmla="*/ 201 h 829"/>
                <a:gd name="T42" fmla="*/ 508 w 896"/>
                <a:gd name="T43" fmla="*/ 189 h 829"/>
                <a:gd name="T44" fmla="*/ 557 w 896"/>
                <a:gd name="T45" fmla="*/ 31 h 829"/>
                <a:gd name="T46" fmla="*/ 660 w 896"/>
                <a:gd name="T47" fmla="*/ 195 h 829"/>
                <a:gd name="T48" fmla="*/ 735 w 896"/>
                <a:gd name="T49" fmla="*/ 416 h 829"/>
                <a:gd name="T50" fmla="*/ 619 w 896"/>
                <a:gd name="T51" fmla="*/ 421 h 829"/>
                <a:gd name="T52" fmla="*/ 532 w 896"/>
                <a:gd name="T53" fmla="*/ 480 h 829"/>
                <a:gd name="T54" fmla="*/ 563 w 896"/>
                <a:gd name="T55" fmla="*/ 320 h 829"/>
                <a:gd name="T56" fmla="*/ 584 w 896"/>
                <a:gd name="T57" fmla="*/ 356 h 829"/>
                <a:gd name="T58" fmla="*/ 603 w 896"/>
                <a:gd name="T59" fmla="*/ 365 h 829"/>
                <a:gd name="T60" fmla="*/ 610 w 896"/>
                <a:gd name="T61" fmla="*/ 332 h 829"/>
                <a:gd name="T62" fmla="*/ 541 w 896"/>
                <a:gd name="T63" fmla="*/ 276 h 829"/>
                <a:gd name="T64" fmla="*/ 414 w 896"/>
                <a:gd name="T65" fmla="*/ 263 h 829"/>
                <a:gd name="T66" fmla="*/ 311 w 896"/>
                <a:gd name="T67" fmla="*/ 299 h 829"/>
                <a:gd name="T68" fmla="*/ 286 w 896"/>
                <a:gd name="T69" fmla="*/ 356 h 829"/>
                <a:gd name="T70" fmla="*/ 305 w 896"/>
                <a:gd name="T71" fmla="*/ 365 h 829"/>
                <a:gd name="T72" fmla="*/ 316 w 896"/>
                <a:gd name="T73" fmla="*/ 342 h 829"/>
                <a:gd name="T74" fmla="*/ 388 w 896"/>
                <a:gd name="T75" fmla="*/ 297 h 829"/>
                <a:gd name="T76" fmla="*/ 325 w 896"/>
                <a:gd name="T77" fmla="*/ 446 h 829"/>
                <a:gd name="T78" fmla="*/ 224 w 896"/>
                <a:gd name="T79" fmla="*/ 411 h 829"/>
                <a:gd name="T80" fmla="*/ 105 w 896"/>
                <a:gd name="T81" fmla="*/ 438 h 829"/>
                <a:gd name="T82" fmla="*/ 306 w 896"/>
                <a:gd name="T83" fmla="*/ 39 h 829"/>
                <a:gd name="T84" fmla="*/ 379 w 896"/>
                <a:gd name="T85" fmla="*/ 37 h 829"/>
                <a:gd name="T86" fmla="*/ 396 w 896"/>
                <a:gd name="T87" fmla="*/ 199 h 829"/>
                <a:gd name="T88" fmla="*/ 416 w 896"/>
                <a:gd name="T89" fmla="*/ 195 h 829"/>
                <a:gd name="T90" fmla="*/ 414 w 896"/>
                <a:gd name="T91" fmla="*/ 26 h 829"/>
                <a:gd name="T92" fmla="*/ 343 w 896"/>
                <a:gd name="T93" fmla="*/ 0 h 829"/>
                <a:gd name="T94" fmla="*/ 274 w 896"/>
                <a:gd name="T95" fmla="*/ 26 h 829"/>
                <a:gd name="T96" fmla="*/ 31 w 896"/>
                <a:gd name="T97" fmla="*/ 510 h 829"/>
                <a:gd name="T98" fmla="*/ 1 w 896"/>
                <a:gd name="T99" fmla="*/ 604 h 829"/>
                <a:gd name="T100" fmla="*/ 26 w 896"/>
                <a:gd name="T101" fmla="*/ 719 h 829"/>
                <a:gd name="T102" fmla="*/ 148 w 896"/>
                <a:gd name="T103" fmla="*/ 819 h 829"/>
                <a:gd name="T104" fmla="*/ 272 w 896"/>
                <a:gd name="T105" fmla="*/ 819 h 829"/>
                <a:gd name="T106" fmla="*/ 394 w 896"/>
                <a:gd name="T107" fmla="*/ 719 h 829"/>
                <a:gd name="T108" fmla="*/ 418 w 896"/>
                <a:gd name="T109" fmla="*/ 292 h 829"/>
                <a:gd name="T110" fmla="*/ 480 w 896"/>
                <a:gd name="T111" fmla="*/ 651 h 829"/>
                <a:gd name="T112" fmla="*/ 554 w 896"/>
                <a:gd name="T113" fmla="*/ 781 h 829"/>
                <a:gd name="T114" fmla="*/ 677 w 896"/>
                <a:gd name="T115" fmla="*/ 829 h 829"/>
                <a:gd name="T116" fmla="*/ 821 w 896"/>
                <a:gd name="T117" fmla="*/ 781 h 829"/>
                <a:gd name="T118" fmla="*/ 894 w 896"/>
                <a:gd name="T119" fmla="*/ 651 h 829"/>
                <a:gd name="T120" fmla="*/ 885 w 896"/>
                <a:gd name="T121" fmla="*/ 54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6" h="829">
                  <a:moveTo>
                    <a:pt x="688" y="799"/>
                  </a:moveTo>
                  <a:lnTo>
                    <a:pt x="670" y="798"/>
                  </a:lnTo>
                  <a:lnTo>
                    <a:pt x="652" y="795"/>
                  </a:lnTo>
                  <a:lnTo>
                    <a:pt x="634" y="790"/>
                  </a:lnTo>
                  <a:lnTo>
                    <a:pt x="618" y="785"/>
                  </a:lnTo>
                  <a:lnTo>
                    <a:pt x="602" y="777"/>
                  </a:lnTo>
                  <a:lnTo>
                    <a:pt x="587" y="768"/>
                  </a:lnTo>
                  <a:lnTo>
                    <a:pt x="573" y="758"/>
                  </a:lnTo>
                  <a:lnTo>
                    <a:pt x="561" y="746"/>
                  </a:lnTo>
                  <a:lnTo>
                    <a:pt x="549" y="734"/>
                  </a:lnTo>
                  <a:lnTo>
                    <a:pt x="539" y="720"/>
                  </a:lnTo>
                  <a:lnTo>
                    <a:pt x="530" y="705"/>
                  </a:lnTo>
                  <a:lnTo>
                    <a:pt x="522" y="689"/>
                  </a:lnTo>
                  <a:lnTo>
                    <a:pt x="517" y="673"/>
                  </a:lnTo>
                  <a:lnTo>
                    <a:pt x="512" y="655"/>
                  </a:lnTo>
                  <a:lnTo>
                    <a:pt x="509" y="637"/>
                  </a:lnTo>
                  <a:lnTo>
                    <a:pt x="508" y="619"/>
                  </a:lnTo>
                  <a:lnTo>
                    <a:pt x="509" y="601"/>
                  </a:lnTo>
                  <a:lnTo>
                    <a:pt x="512" y="583"/>
                  </a:lnTo>
                  <a:lnTo>
                    <a:pt x="517" y="566"/>
                  </a:lnTo>
                  <a:lnTo>
                    <a:pt x="522" y="550"/>
                  </a:lnTo>
                  <a:lnTo>
                    <a:pt x="530" y="534"/>
                  </a:lnTo>
                  <a:lnTo>
                    <a:pt x="539" y="520"/>
                  </a:lnTo>
                  <a:lnTo>
                    <a:pt x="549" y="506"/>
                  </a:lnTo>
                  <a:lnTo>
                    <a:pt x="561" y="493"/>
                  </a:lnTo>
                  <a:lnTo>
                    <a:pt x="573" y="481"/>
                  </a:lnTo>
                  <a:lnTo>
                    <a:pt x="587" y="471"/>
                  </a:lnTo>
                  <a:lnTo>
                    <a:pt x="602" y="462"/>
                  </a:lnTo>
                  <a:lnTo>
                    <a:pt x="618" y="454"/>
                  </a:lnTo>
                  <a:lnTo>
                    <a:pt x="634" y="448"/>
                  </a:lnTo>
                  <a:lnTo>
                    <a:pt x="652" y="444"/>
                  </a:lnTo>
                  <a:lnTo>
                    <a:pt x="670" y="441"/>
                  </a:lnTo>
                  <a:lnTo>
                    <a:pt x="688" y="441"/>
                  </a:lnTo>
                  <a:lnTo>
                    <a:pt x="706" y="441"/>
                  </a:lnTo>
                  <a:lnTo>
                    <a:pt x="724" y="444"/>
                  </a:lnTo>
                  <a:lnTo>
                    <a:pt x="741" y="448"/>
                  </a:lnTo>
                  <a:lnTo>
                    <a:pt x="757" y="454"/>
                  </a:lnTo>
                  <a:lnTo>
                    <a:pt x="773" y="462"/>
                  </a:lnTo>
                  <a:lnTo>
                    <a:pt x="787" y="471"/>
                  </a:lnTo>
                  <a:lnTo>
                    <a:pt x="801" y="481"/>
                  </a:lnTo>
                  <a:lnTo>
                    <a:pt x="814" y="493"/>
                  </a:lnTo>
                  <a:lnTo>
                    <a:pt x="826" y="506"/>
                  </a:lnTo>
                  <a:lnTo>
                    <a:pt x="837" y="520"/>
                  </a:lnTo>
                  <a:lnTo>
                    <a:pt x="845" y="534"/>
                  </a:lnTo>
                  <a:lnTo>
                    <a:pt x="853" y="550"/>
                  </a:lnTo>
                  <a:lnTo>
                    <a:pt x="859" y="566"/>
                  </a:lnTo>
                  <a:lnTo>
                    <a:pt x="863" y="583"/>
                  </a:lnTo>
                  <a:lnTo>
                    <a:pt x="867" y="601"/>
                  </a:lnTo>
                  <a:lnTo>
                    <a:pt x="867" y="619"/>
                  </a:lnTo>
                  <a:lnTo>
                    <a:pt x="867" y="637"/>
                  </a:lnTo>
                  <a:lnTo>
                    <a:pt x="863" y="655"/>
                  </a:lnTo>
                  <a:lnTo>
                    <a:pt x="859" y="673"/>
                  </a:lnTo>
                  <a:lnTo>
                    <a:pt x="853" y="689"/>
                  </a:lnTo>
                  <a:lnTo>
                    <a:pt x="845" y="705"/>
                  </a:lnTo>
                  <a:lnTo>
                    <a:pt x="837" y="720"/>
                  </a:lnTo>
                  <a:lnTo>
                    <a:pt x="826" y="734"/>
                  </a:lnTo>
                  <a:lnTo>
                    <a:pt x="814" y="746"/>
                  </a:lnTo>
                  <a:lnTo>
                    <a:pt x="801" y="758"/>
                  </a:lnTo>
                  <a:lnTo>
                    <a:pt x="787" y="768"/>
                  </a:lnTo>
                  <a:lnTo>
                    <a:pt x="773" y="777"/>
                  </a:lnTo>
                  <a:lnTo>
                    <a:pt x="757" y="785"/>
                  </a:lnTo>
                  <a:lnTo>
                    <a:pt x="741" y="790"/>
                  </a:lnTo>
                  <a:lnTo>
                    <a:pt x="724" y="795"/>
                  </a:lnTo>
                  <a:lnTo>
                    <a:pt x="706" y="798"/>
                  </a:lnTo>
                  <a:lnTo>
                    <a:pt x="688" y="799"/>
                  </a:lnTo>
                  <a:close/>
                  <a:moveTo>
                    <a:pt x="210" y="799"/>
                  </a:moveTo>
                  <a:lnTo>
                    <a:pt x="192" y="798"/>
                  </a:lnTo>
                  <a:lnTo>
                    <a:pt x="173" y="795"/>
                  </a:lnTo>
                  <a:lnTo>
                    <a:pt x="156" y="790"/>
                  </a:lnTo>
                  <a:lnTo>
                    <a:pt x="140" y="785"/>
                  </a:lnTo>
                  <a:lnTo>
                    <a:pt x="124" y="777"/>
                  </a:lnTo>
                  <a:lnTo>
                    <a:pt x="109" y="768"/>
                  </a:lnTo>
                  <a:lnTo>
                    <a:pt x="95" y="758"/>
                  </a:lnTo>
                  <a:lnTo>
                    <a:pt x="82" y="746"/>
                  </a:lnTo>
                  <a:lnTo>
                    <a:pt x="71" y="734"/>
                  </a:lnTo>
                  <a:lnTo>
                    <a:pt x="61" y="720"/>
                  </a:lnTo>
                  <a:lnTo>
                    <a:pt x="51" y="705"/>
                  </a:lnTo>
                  <a:lnTo>
                    <a:pt x="44" y="689"/>
                  </a:lnTo>
                  <a:lnTo>
                    <a:pt x="39" y="673"/>
                  </a:lnTo>
                  <a:lnTo>
                    <a:pt x="33" y="655"/>
                  </a:lnTo>
                  <a:lnTo>
                    <a:pt x="31" y="637"/>
                  </a:lnTo>
                  <a:lnTo>
                    <a:pt x="30" y="619"/>
                  </a:lnTo>
                  <a:lnTo>
                    <a:pt x="31" y="601"/>
                  </a:lnTo>
                  <a:lnTo>
                    <a:pt x="33" y="583"/>
                  </a:lnTo>
                  <a:lnTo>
                    <a:pt x="39" y="566"/>
                  </a:lnTo>
                  <a:lnTo>
                    <a:pt x="44" y="550"/>
                  </a:lnTo>
                  <a:lnTo>
                    <a:pt x="51" y="534"/>
                  </a:lnTo>
                  <a:lnTo>
                    <a:pt x="61" y="520"/>
                  </a:lnTo>
                  <a:lnTo>
                    <a:pt x="71" y="506"/>
                  </a:lnTo>
                  <a:lnTo>
                    <a:pt x="82" y="493"/>
                  </a:lnTo>
                  <a:lnTo>
                    <a:pt x="95" y="481"/>
                  </a:lnTo>
                  <a:lnTo>
                    <a:pt x="109" y="471"/>
                  </a:lnTo>
                  <a:lnTo>
                    <a:pt x="124" y="462"/>
                  </a:lnTo>
                  <a:lnTo>
                    <a:pt x="140" y="454"/>
                  </a:lnTo>
                  <a:lnTo>
                    <a:pt x="156" y="448"/>
                  </a:lnTo>
                  <a:lnTo>
                    <a:pt x="173" y="444"/>
                  </a:lnTo>
                  <a:lnTo>
                    <a:pt x="192" y="441"/>
                  </a:lnTo>
                  <a:lnTo>
                    <a:pt x="210" y="441"/>
                  </a:lnTo>
                  <a:lnTo>
                    <a:pt x="228" y="441"/>
                  </a:lnTo>
                  <a:lnTo>
                    <a:pt x="245" y="444"/>
                  </a:lnTo>
                  <a:lnTo>
                    <a:pt x="263" y="448"/>
                  </a:lnTo>
                  <a:lnTo>
                    <a:pt x="279" y="454"/>
                  </a:lnTo>
                  <a:lnTo>
                    <a:pt x="295" y="462"/>
                  </a:lnTo>
                  <a:lnTo>
                    <a:pt x="309" y="471"/>
                  </a:lnTo>
                  <a:lnTo>
                    <a:pt x="323" y="481"/>
                  </a:lnTo>
                  <a:lnTo>
                    <a:pt x="336" y="493"/>
                  </a:lnTo>
                  <a:lnTo>
                    <a:pt x="348" y="506"/>
                  </a:lnTo>
                  <a:lnTo>
                    <a:pt x="358" y="520"/>
                  </a:lnTo>
                  <a:lnTo>
                    <a:pt x="367" y="534"/>
                  </a:lnTo>
                  <a:lnTo>
                    <a:pt x="374" y="550"/>
                  </a:lnTo>
                  <a:lnTo>
                    <a:pt x="381" y="566"/>
                  </a:lnTo>
                  <a:lnTo>
                    <a:pt x="385" y="583"/>
                  </a:lnTo>
                  <a:lnTo>
                    <a:pt x="387" y="601"/>
                  </a:lnTo>
                  <a:lnTo>
                    <a:pt x="388" y="619"/>
                  </a:lnTo>
                  <a:lnTo>
                    <a:pt x="387" y="637"/>
                  </a:lnTo>
                  <a:lnTo>
                    <a:pt x="385" y="655"/>
                  </a:lnTo>
                  <a:lnTo>
                    <a:pt x="381" y="673"/>
                  </a:lnTo>
                  <a:lnTo>
                    <a:pt x="374" y="689"/>
                  </a:lnTo>
                  <a:lnTo>
                    <a:pt x="367" y="705"/>
                  </a:lnTo>
                  <a:lnTo>
                    <a:pt x="358" y="720"/>
                  </a:lnTo>
                  <a:lnTo>
                    <a:pt x="348" y="734"/>
                  </a:lnTo>
                  <a:lnTo>
                    <a:pt x="336" y="746"/>
                  </a:lnTo>
                  <a:lnTo>
                    <a:pt x="323" y="758"/>
                  </a:lnTo>
                  <a:lnTo>
                    <a:pt x="309" y="768"/>
                  </a:lnTo>
                  <a:lnTo>
                    <a:pt x="295" y="777"/>
                  </a:lnTo>
                  <a:lnTo>
                    <a:pt x="279" y="785"/>
                  </a:lnTo>
                  <a:lnTo>
                    <a:pt x="263" y="790"/>
                  </a:lnTo>
                  <a:lnTo>
                    <a:pt x="245" y="795"/>
                  </a:lnTo>
                  <a:lnTo>
                    <a:pt x="228" y="798"/>
                  </a:lnTo>
                  <a:lnTo>
                    <a:pt x="210" y="799"/>
                  </a:lnTo>
                  <a:close/>
                  <a:moveTo>
                    <a:pt x="867" y="511"/>
                  </a:moveTo>
                  <a:lnTo>
                    <a:pt x="865" y="510"/>
                  </a:lnTo>
                  <a:lnTo>
                    <a:pt x="865" y="509"/>
                  </a:lnTo>
                  <a:lnTo>
                    <a:pt x="746" y="240"/>
                  </a:lnTo>
                  <a:lnTo>
                    <a:pt x="745" y="237"/>
                  </a:lnTo>
                  <a:lnTo>
                    <a:pt x="744" y="235"/>
                  </a:lnTo>
                  <a:lnTo>
                    <a:pt x="686" y="178"/>
                  </a:lnTo>
                  <a:lnTo>
                    <a:pt x="632" y="32"/>
                  </a:lnTo>
                  <a:lnTo>
                    <a:pt x="631" y="29"/>
                  </a:lnTo>
                  <a:lnTo>
                    <a:pt x="629" y="26"/>
                  </a:lnTo>
                  <a:lnTo>
                    <a:pt x="622" y="20"/>
                  </a:lnTo>
                  <a:lnTo>
                    <a:pt x="614" y="15"/>
                  </a:lnTo>
                  <a:lnTo>
                    <a:pt x="606" y="11"/>
                  </a:lnTo>
                  <a:lnTo>
                    <a:pt x="596" y="8"/>
                  </a:lnTo>
                  <a:lnTo>
                    <a:pt x="586" y="4"/>
                  </a:lnTo>
                  <a:lnTo>
                    <a:pt x="577" y="2"/>
                  </a:lnTo>
                  <a:lnTo>
                    <a:pt x="566" y="1"/>
                  </a:lnTo>
                  <a:lnTo>
                    <a:pt x="555" y="1"/>
                  </a:lnTo>
                  <a:lnTo>
                    <a:pt x="546" y="1"/>
                  </a:lnTo>
                  <a:lnTo>
                    <a:pt x="535" y="2"/>
                  </a:lnTo>
                  <a:lnTo>
                    <a:pt x="525" y="4"/>
                  </a:lnTo>
                  <a:lnTo>
                    <a:pt x="516" y="8"/>
                  </a:lnTo>
                  <a:lnTo>
                    <a:pt x="506" y="11"/>
                  </a:lnTo>
                  <a:lnTo>
                    <a:pt x="497" y="15"/>
                  </a:lnTo>
                  <a:lnTo>
                    <a:pt x="490" y="20"/>
                  </a:lnTo>
                  <a:lnTo>
                    <a:pt x="483" y="26"/>
                  </a:lnTo>
                  <a:lnTo>
                    <a:pt x="481" y="29"/>
                  </a:lnTo>
                  <a:lnTo>
                    <a:pt x="479" y="31"/>
                  </a:lnTo>
                  <a:lnTo>
                    <a:pt x="478" y="34"/>
                  </a:lnTo>
                  <a:lnTo>
                    <a:pt x="478" y="36"/>
                  </a:lnTo>
                  <a:lnTo>
                    <a:pt x="478" y="186"/>
                  </a:lnTo>
                  <a:lnTo>
                    <a:pt x="478" y="189"/>
                  </a:lnTo>
                  <a:lnTo>
                    <a:pt x="479" y="191"/>
                  </a:lnTo>
                  <a:lnTo>
                    <a:pt x="481" y="195"/>
                  </a:lnTo>
                  <a:lnTo>
                    <a:pt x="483" y="197"/>
                  </a:lnTo>
                  <a:lnTo>
                    <a:pt x="485" y="199"/>
                  </a:lnTo>
                  <a:lnTo>
                    <a:pt x="488" y="200"/>
                  </a:lnTo>
                  <a:lnTo>
                    <a:pt x="490" y="201"/>
                  </a:lnTo>
                  <a:lnTo>
                    <a:pt x="493" y="201"/>
                  </a:lnTo>
                  <a:lnTo>
                    <a:pt x="496" y="201"/>
                  </a:lnTo>
                  <a:lnTo>
                    <a:pt x="500" y="200"/>
                  </a:lnTo>
                  <a:lnTo>
                    <a:pt x="502" y="199"/>
                  </a:lnTo>
                  <a:lnTo>
                    <a:pt x="504" y="197"/>
                  </a:lnTo>
                  <a:lnTo>
                    <a:pt x="506" y="195"/>
                  </a:lnTo>
                  <a:lnTo>
                    <a:pt x="507" y="191"/>
                  </a:lnTo>
                  <a:lnTo>
                    <a:pt x="508" y="189"/>
                  </a:lnTo>
                  <a:lnTo>
                    <a:pt x="508" y="186"/>
                  </a:lnTo>
                  <a:lnTo>
                    <a:pt x="508" y="44"/>
                  </a:lnTo>
                  <a:lnTo>
                    <a:pt x="514" y="41"/>
                  </a:lnTo>
                  <a:lnTo>
                    <a:pt x="519" y="37"/>
                  </a:lnTo>
                  <a:lnTo>
                    <a:pt x="524" y="35"/>
                  </a:lnTo>
                  <a:lnTo>
                    <a:pt x="531" y="33"/>
                  </a:lnTo>
                  <a:lnTo>
                    <a:pt x="543" y="31"/>
                  </a:lnTo>
                  <a:lnTo>
                    <a:pt x="557" y="31"/>
                  </a:lnTo>
                  <a:lnTo>
                    <a:pt x="571" y="32"/>
                  </a:lnTo>
                  <a:lnTo>
                    <a:pt x="584" y="34"/>
                  </a:lnTo>
                  <a:lnTo>
                    <a:pt x="591" y="36"/>
                  </a:lnTo>
                  <a:lnTo>
                    <a:pt x="596" y="39"/>
                  </a:lnTo>
                  <a:lnTo>
                    <a:pt x="601" y="42"/>
                  </a:lnTo>
                  <a:lnTo>
                    <a:pt x="606" y="45"/>
                  </a:lnTo>
                  <a:lnTo>
                    <a:pt x="659" y="191"/>
                  </a:lnTo>
                  <a:lnTo>
                    <a:pt x="660" y="195"/>
                  </a:lnTo>
                  <a:lnTo>
                    <a:pt x="662" y="197"/>
                  </a:lnTo>
                  <a:lnTo>
                    <a:pt x="720" y="255"/>
                  </a:lnTo>
                  <a:lnTo>
                    <a:pt x="806" y="447"/>
                  </a:lnTo>
                  <a:lnTo>
                    <a:pt x="793" y="438"/>
                  </a:lnTo>
                  <a:lnTo>
                    <a:pt x="779" y="431"/>
                  </a:lnTo>
                  <a:lnTo>
                    <a:pt x="765" y="425"/>
                  </a:lnTo>
                  <a:lnTo>
                    <a:pt x="750" y="420"/>
                  </a:lnTo>
                  <a:lnTo>
                    <a:pt x="735" y="416"/>
                  </a:lnTo>
                  <a:lnTo>
                    <a:pt x="720" y="413"/>
                  </a:lnTo>
                  <a:lnTo>
                    <a:pt x="704" y="411"/>
                  </a:lnTo>
                  <a:lnTo>
                    <a:pt x="688" y="411"/>
                  </a:lnTo>
                  <a:lnTo>
                    <a:pt x="674" y="411"/>
                  </a:lnTo>
                  <a:lnTo>
                    <a:pt x="660" y="412"/>
                  </a:lnTo>
                  <a:lnTo>
                    <a:pt x="646" y="415"/>
                  </a:lnTo>
                  <a:lnTo>
                    <a:pt x="632" y="418"/>
                  </a:lnTo>
                  <a:lnTo>
                    <a:pt x="619" y="421"/>
                  </a:lnTo>
                  <a:lnTo>
                    <a:pt x="607" y="427"/>
                  </a:lnTo>
                  <a:lnTo>
                    <a:pt x="595" y="432"/>
                  </a:lnTo>
                  <a:lnTo>
                    <a:pt x="583" y="438"/>
                  </a:lnTo>
                  <a:lnTo>
                    <a:pt x="572" y="446"/>
                  </a:lnTo>
                  <a:lnTo>
                    <a:pt x="561" y="453"/>
                  </a:lnTo>
                  <a:lnTo>
                    <a:pt x="551" y="462"/>
                  </a:lnTo>
                  <a:lnTo>
                    <a:pt x="541" y="471"/>
                  </a:lnTo>
                  <a:lnTo>
                    <a:pt x="532" y="480"/>
                  </a:lnTo>
                  <a:lnTo>
                    <a:pt x="523" y="491"/>
                  </a:lnTo>
                  <a:lnTo>
                    <a:pt x="516" y="502"/>
                  </a:lnTo>
                  <a:lnTo>
                    <a:pt x="508" y="512"/>
                  </a:lnTo>
                  <a:lnTo>
                    <a:pt x="508" y="297"/>
                  </a:lnTo>
                  <a:lnTo>
                    <a:pt x="525" y="302"/>
                  </a:lnTo>
                  <a:lnTo>
                    <a:pt x="539" y="307"/>
                  </a:lnTo>
                  <a:lnTo>
                    <a:pt x="552" y="313"/>
                  </a:lnTo>
                  <a:lnTo>
                    <a:pt x="563" y="320"/>
                  </a:lnTo>
                  <a:lnTo>
                    <a:pt x="571" y="327"/>
                  </a:lnTo>
                  <a:lnTo>
                    <a:pt x="578" y="335"/>
                  </a:lnTo>
                  <a:lnTo>
                    <a:pt x="580" y="339"/>
                  </a:lnTo>
                  <a:lnTo>
                    <a:pt x="582" y="342"/>
                  </a:lnTo>
                  <a:lnTo>
                    <a:pt x="583" y="346"/>
                  </a:lnTo>
                  <a:lnTo>
                    <a:pt x="583" y="351"/>
                  </a:lnTo>
                  <a:lnTo>
                    <a:pt x="583" y="354"/>
                  </a:lnTo>
                  <a:lnTo>
                    <a:pt x="584" y="356"/>
                  </a:lnTo>
                  <a:lnTo>
                    <a:pt x="585" y="359"/>
                  </a:lnTo>
                  <a:lnTo>
                    <a:pt x="587" y="361"/>
                  </a:lnTo>
                  <a:lnTo>
                    <a:pt x="589" y="363"/>
                  </a:lnTo>
                  <a:lnTo>
                    <a:pt x="593" y="365"/>
                  </a:lnTo>
                  <a:lnTo>
                    <a:pt x="595" y="365"/>
                  </a:lnTo>
                  <a:lnTo>
                    <a:pt x="598" y="366"/>
                  </a:lnTo>
                  <a:lnTo>
                    <a:pt x="601" y="365"/>
                  </a:lnTo>
                  <a:lnTo>
                    <a:pt x="603" y="365"/>
                  </a:lnTo>
                  <a:lnTo>
                    <a:pt x="607" y="363"/>
                  </a:lnTo>
                  <a:lnTo>
                    <a:pt x="609" y="361"/>
                  </a:lnTo>
                  <a:lnTo>
                    <a:pt x="611" y="359"/>
                  </a:lnTo>
                  <a:lnTo>
                    <a:pt x="612" y="356"/>
                  </a:lnTo>
                  <a:lnTo>
                    <a:pt x="613" y="354"/>
                  </a:lnTo>
                  <a:lnTo>
                    <a:pt x="613" y="351"/>
                  </a:lnTo>
                  <a:lnTo>
                    <a:pt x="612" y="341"/>
                  </a:lnTo>
                  <a:lnTo>
                    <a:pt x="610" y="332"/>
                  </a:lnTo>
                  <a:lnTo>
                    <a:pt x="606" y="323"/>
                  </a:lnTo>
                  <a:lnTo>
                    <a:pt x="600" y="314"/>
                  </a:lnTo>
                  <a:lnTo>
                    <a:pt x="594" y="307"/>
                  </a:lnTo>
                  <a:lnTo>
                    <a:pt x="585" y="299"/>
                  </a:lnTo>
                  <a:lnTo>
                    <a:pt x="577" y="293"/>
                  </a:lnTo>
                  <a:lnTo>
                    <a:pt x="566" y="287"/>
                  </a:lnTo>
                  <a:lnTo>
                    <a:pt x="554" y="281"/>
                  </a:lnTo>
                  <a:lnTo>
                    <a:pt x="541" y="276"/>
                  </a:lnTo>
                  <a:lnTo>
                    <a:pt x="528" y="272"/>
                  </a:lnTo>
                  <a:lnTo>
                    <a:pt x="514" y="267"/>
                  </a:lnTo>
                  <a:lnTo>
                    <a:pt x="499" y="265"/>
                  </a:lnTo>
                  <a:lnTo>
                    <a:pt x="483" y="263"/>
                  </a:lnTo>
                  <a:lnTo>
                    <a:pt x="465" y="261"/>
                  </a:lnTo>
                  <a:lnTo>
                    <a:pt x="448" y="261"/>
                  </a:lnTo>
                  <a:lnTo>
                    <a:pt x="431" y="261"/>
                  </a:lnTo>
                  <a:lnTo>
                    <a:pt x="414" y="263"/>
                  </a:lnTo>
                  <a:lnTo>
                    <a:pt x="399" y="265"/>
                  </a:lnTo>
                  <a:lnTo>
                    <a:pt x="383" y="267"/>
                  </a:lnTo>
                  <a:lnTo>
                    <a:pt x="369" y="272"/>
                  </a:lnTo>
                  <a:lnTo>
                    <a:pt x="355" y="276"/>
                  </a:lnTo>
                  <a:lnTo>
                    <a:pt x="342" y="281"/>
                  </a:lnTo>
                  <a:lnTo>
                    <a:pt x="332" y="287"/>
                  </a:lnTo>
                  <a:lnTo>
                    <a:pt x="321" y="293"/>
                  </a:lnTo>
                  <a:lnTo>
                    <a:pt x="311" y="299"/>
                  </a:lnTo>
                  <a:lnTo>
                    <a:pt x="304" y="307"/>
                  </a:lnTo>
                  <a:lnTo>
                    <a:pt x="296" y="314"/>
                  </a:lnTo>
                  <a:lnTo>
                    <a:pt x="291" y="323"/>
                  </a:lnTo>
                  <a:lnTo>
                    <a:pt x="288" y="332"/>
                  </a:lnTo>
                  <a:lnTo>
                    <a:pt x="285" y="341"/>
                  </a:lnTo>
                  <a:lnTo>
                    <a:pt x="285" y="351"/>
                  </a:lnTo>
                  <a:lnTo>
                    <a:pt x="285" y="354"/>
                  </a:lnTo>
                  <a:lnTo>
                    <a:pt x="286" y="356"/>
                  </a:lnTo>
                  <a:lnTo>
                    <a:pt x="287" y="359"/>
                  </a:lnTo>
                  <a:lnTo>
                    <a:pt x="289" y="361"/>
                  </a:lnTo>
                  <a:lnTo>
                    <a:pt x="291" y="363"/>
                  </a:lnTo>
                  <a:lnTo>
                    <a:pt x="293" y="365"/>
                  </a:lnTo>
                  <a:lnTo>
                    <a:pt x="296" y="365"/>
                  </a:lnTo>
                  <a:lnTo>
                    <a:pt x="300" y="366"/>
                  </a:lnTo>
                  <a:lnTo>
                    <a:pt x="302" y="365"/>
                  </a:lnTo>
                  <a:lnTo>
                    <a:pt x="305" y="365"/>
                  </a:lnTo>
                  <a:lnTo>
                    <a:pt x="307" y="363"/>
                  </a:lnTo>
                  <a:lnTo>
                    <a:pt x="309" y="361"/>
                  </a:lnTo>
                  <a:lnTo>
                    <a:pt x="311" y="359"/>
                  </a:lnTo>
                  <a:lnTo>
                    <a:pt x="312" y="356"/>
                  </a:lnTo>
                  <a:lnTo>
                    <a:pt x="313" y="354"/>
                  </a:lnTo>
                  <a:lnTo>
                    <a:pt x="313" y="351"/>
                  </a:lnTo>
                  <a:lnTo>
                    <a:pt x="315" y="346"/>
                  </a:lnTo>
                  <a:lnTo>
                    <a:pt x="316" y="342"/>
                  </a:lnTo>
                  <a:lnTo>
                    <a:pt x="317" y="339"/>
                  </a:lnTo>
                  <a:lnTo>
                    <a:pt x="319" y="335"/>
                  </a:lnTo>
                  <a:lnTo>
                    <a:pt x="325" y="327"/>
                  </a:lnTo>
                  <a:lnTo>
                    <a:pt x="334" y="320"/>
                  </a:lnTo>
                  <a:lnTo>
                    <a:pt x="345" y="313"/>
                  </a:lnTo>
                  <a:lnTo>
                    <a:pt x="357" y="307"/>
                  </a:lnTo>
                  <a:lnTo>
                    <a:pt x="372" y="302"/>
                  </a:lnTo>
                  <a:lnTo>
                    <a:pt x="388" y="297"/>
                  </a:lnTo>
                  <a:lnTo>
                    <a:pt x="388" y="512"/>
                  </a:lnTo>
                  <a:lnTo>
                    <a:pt x="382" y="500"/>
                  </a:lnTo>
                  <a:lnTo>
                    <a:pt x="373" y="490"/>
                  </a:lnTo>
                  <a:lnTo>
                    <a:pt x="365" y="480"/>
                  </a:lnTo>
                  <a:lnTo>
                    <a:pt x="356" y="471"/>
                  </a:lnTo>
                  <a:lnTo>
                    <a:pt x="347" y="462"/>
                  </a:lnTo>
                  <a:lnTo>
                    <a:pt x="336" y="453"/>
                  </a:lnTo>
                  <a:lnTo>
                    <a:pt x="325" y="446"/>
                  </a:lnTo>
                  <a:lnTo>
                    <a:pt x="313" y="438"/>
                  </a:lnTo>
                  <a:lnTo>
                    <a:pt x="302" y="432"/>
                  </a:lnTo>
                  <a:lnTo>
                    <a:pt x="290" y="427"/>
                  </a:lnTo>
                  <a:lnTo>
                    <a:pt x="277" y="421"/>
                  </a:lnTo>
                  <a:lnTo>
                    <a:pt x="264" y="418"/>
                  </a:lnTo>
                  <a:lnTo>
                    <a:pt x="251" y="415"/>
                  </a:lnTo>
                  <a:lnTo>
                    <a:pt x="238" y="412"/>
                  </a:lnTo>
                  <a:lnTo>
                    <a:pt x="224" y="411"/>
                  </a:lnTo>
                  <a:lnTo>
                    <a:pt x="210" y="411"/>
                  </a:lnTo>
                  <a:lnTo>
                    <a:pt x="194" y="411"/>
                  </a:lnTo>
                  <a:lnTo>
                    <a:pt x="178" y="413"/>
                  </a:lnTo>
                  <a:lnTo>
                    <a:pt x="162" y="416"/>
                  </a:lnTo>
                  <a:lnTo>
                    <a:pt x="147" y="420"/>
                  </a:lnTo>
                  <a:lnTo>
                    <a:pt x="133" y="425"/>
                  </a:lnTo>
                  <a:lnTo>
                    <a:pt x="118" y="431"/>
                  </a:lnTo>
                  <a:lnTo>
                    <a:pt x="105" y="438"/>
                  </a:lnTo>
                  <a:lnTo>
                    <a:pt x="92" y="447"/>
                  </a:lnTo>
                  <a:lnTo>
                    <a:pt x="178" y="255"/>
                  </a:lnTo>
                  <a:lnTo>
                    <a:pt x="235" y="197"/>
                  </a:lnTo>
                  <a:lnTo>
                    <a:pt x="236" y="195"/>
                  </a:lnTo>
                  <a:lnTo>
                    <a:pt x="239" y="191"/>
                  </a:lnTo>
                  <a:lnTo>
                    <a:pt x="296" y="45"/>
                  </a:lnTo>
                  <a:lnTo>
                    <a:pt x="302" y="42"/>
                  </a:lnTo>
                  <a:lnTo>
                    <a:pt x="306" y="39"/>
                  </a:lnTo>
                  <a:lnTo>
                    <a:pt x="311" y="36"/>
                  </a:lnTo>
                  <a:lnTo>
                    <a:pt x="317" y="34"/>
                  </a:lnTo>
                  <a:lnTo>
                    <a:pt x="330" y="31"/>
                  </a:lnTo>
                  <a:lnTo>
                    <a:pt x="342" y="30"/>
                  </a:lnTo>
                  <a:lnTo>
                    <a:pt x="355" y="31"/>
                  </a:lnTo>
                  <a:lnTo>
                    <a:pt x="367" y="33"/>
                  </a:lnTo>
                  <a:lnTo>
                    <a:pt x="373" y="35"/>
                  </a:lnTo>
                  <a:lnTo>
                    <a:pt x="379" y="37"/>
                  </a:lnTo>
                  <a:lnTo>
                    <a:pt x="384" y="41"/>
                  </a:lnTo>
                  <a:lnTo>
                    <a:pt x="388" y="44"/>
                  </a:lnTo>
                  <a:lnTo>
                    <a:pt x="388" y="186"/>
                  </a:lnTo>
                  <a:lnTo>
                    <a:pt x="389" y="189"/>
                  </a:lnTo>
                  <a:lnTo>
                    <a:pt x="389" y="191"/>
                  </a:lnTo>
                  <a:lnTo>
                    <a:pt x="392" y="195"/>
                  </a:lnTo>
                  <a:lnTo>
                    <a:pt x="393" y="197"/>
                  </a:lnTo>
                  <a:lnTo>
                    <a:pt x="396" y="199"/>
                  </a:lnTo>
                  <a:lnTo>
                    <a:pt x="398" y="200"/>
                  </a:lnTo>
                  <a:lnTo>
                    <a:pt x="401" y="201"/>
                  </a:lnTo>
                  <a:lnTo>
                    <a:pt x="403" y="201"/>
                  </a:lnTo>
                  <a:lnTo>
                    <a:pt x="407" y="201"/>
                  </a:lnTo>
                  <a:lnTo>
                    <a:pt x="410" y="200"/>
                  </a:lnTo>
                  <a:lnTo>
                    <a:pt x="412" y="199"/>
                  </a:lnTo>
                  <a:lnTo>
                    <a:pt x="414" y="197"/>
                  </a:lnTo>
                  <a:lnTo>
                    <a:pt x="416" y="195"/>
                  </a:lnTo>
                  <a:lnTo>
                    <a:pt x="417" y="191"/>
                  </a:lnTo>
                  <a:lnTo>
                    <a:pt x="418" y="189"/>
                  </a:lnTo>
                  <a:lnTo>
                    <a:pt x="418" y="186"/>
                  </a:lnTo>
                  <a:lnTo>
                    <a:pt x="418" y="36"/>
                  </a:lnTo>
                  <a:lnTo>
                    <a:pt x="418" y="34"/>
                  </a:lnTo>
                  <a:lnTo>
                    <a:pt x="417" y="31"/>
                  </a:lnTo>
                  <a:lnTo>
                    <a:pt x="416" y="29"/>
                  </a:lnTo>
                  <a:lnTo>
                    <a:pt x="414" y="26"/>
                  </a:lnTo>
                  <a:lnTo>
                    <a:pt x="408" y="20"/>
                  </a:lnTo>
                  <a:lnTo>
                    <a:pt x="400" y="15"/>
                  </a:lnTo>
                  <a:lnTo>
                    <a:pt x="392" y="11"/>
                  </a:lnTo>
                  <a:lnTo>
                    <a:pt x="383" y="6"/>
                  </a:lnTo>
                  <a:lnTo>
                    <a:pt x="373" y="4"/>
                  </a:lnTo>
                  <a:lnTo>
                    <a:pt x="364" y="2"/>
                  </a:lnTo>
                  <a:lnTo>
                    <a:pt x="354" y="1"/>
                  </a:lnTo>
                  <a:lnTo>
                    <a:pt x="343" y="0"/>
                  </a:lnTo>
                  <a:lnTo>
                    <a:pt x="334" y="1"/>
                  </a:lnTo>
                  <a:lnTo>
                    <a:pt x="324" y="2"/>
                  </a:lnTo>
                  <a:lnTo>
                    <a:pt x="315" y="4"/>
                  </a:lnTo>
                  <a:lnTo>
                    <a:pt x="305" y="6"/>
                  </a:lnTo>
                  <a:lnTo>
                    <a:pt x="296" y="11"/>
                  </a:lnTo>
                  <a:lnTo>
                    <a:pt x="288" y="15"/>
                  </a:lnTo>
                  <a:lnTo>
                    <a:pt x="280" y="20"/>
                  </a:lnTo>
                  <a:lnTo>
                    <a:pt x="274" y="26"/>
                  </a:lnTo>
                  <a:lnTo>
                    <a:pt x="272" y="29"/>
                  </a:lnTo>
                  <a:lnTo>
                    <a:pt x="271" y="31"/>
                  </a:lnTo>
                  <a:lnTo>
                    <a:pt x="212" y="178"/>
                  </a:lnTo>
                  <a:lnTo>
                    <a:pt x="154" y="235"/>
                  </a:lnTo>
                  <a:lnTo>
                    <a:pt x="152" y="237"/>
                  </a:lnTo>
                  <a:lnTo>
                    <a:pt x="151" y="240"/>
                  </a:lnTo>
                  <a:lnTo>
                    <a:pt x="31" y="509"/>
                  </a:lnTo>
                  <a:lnTo>
                    <a:pt x="31" y="510"/>
                  </a:lnTo>
                  <a:lnTo>
                    <a:pt x="31" y="511"/>
                  </a:lnTo>
                  <a:lnTo>
                    <a:pt x="24" y="523"/>
                  </a:lnTo>
                  <a:lnTo>
                    <a:pt x="18" y="536"/>
                  </a:lnTo>
                  <a:lnTo>
                    <a:pt x="13" y="549"/>
                  </a:lnTo>
                  <a:lnTo>
                    <a:pt x="9" y="562"/>
                  </a:lnTo>
                  <a:lnTo>
                    <a:pt x="4" y="576"/>
                  </a:lnTo>
                  <a:lnTo>
                    <a:pt x="2" y="590"/>
                  </a:lnTo>
                  <a:lnTo>
                    <a:pt x="1" y="604"/>
                  </a:lnTo>
                  <a:lnTo>
                    <a:pt x="0" y="619"/>
                  </a:lnTo>
                  <a:lnTo>
                    <a:pt x="0" y="630"/>
                  </a:lnTo>
                  <a:lnTo>
                    <a:pt x="1" y="641"/>
                  </a:lnTo>
                  <a:lnTo>
                    <a:pt x="2" y="651"/>
                  </a:lnTo>
                  <a:lnTo>
                    <a:pt x="4" y="662"/>
                  </a:lnTo>
                  <a:lnTo>
                    <a:pt x="10" y="681"/>
                  </a:lnTo>
                  <a:lnTo>
                    <a:pt x="17" y="700"/>
                  </a:lnTo>
                  <a:lnTo>
                    <a:pt x="26" y="719"/>
                  </a:lnTo>
                  <a:lnTo>
                    <a:pt x="36" y="736"/>
                  </a:lnTo>
                  <a:lnTo>
                    <a:pt x="48" y="753"/>
                  </a:lnTo>
                  <a:lnTo>
                    <a:pt x="61" y="767"/>
                  </a:lnTo>
                  <a:lnTo>
                    <a:pt x="76" y="781"/>
                  </a:lnTo>
                  <a:lnTo>
                    <a:pt x="92" y="792"/>
                  </a:lnTo>
                  <a:lnTo>
                    <a:pt x="110" y="803"/>
                  </a:lnTo>
                  <a:lnTo>
                    <a:pt x="128" y="812"/>
                  </a:lnTo>
                  <a:lnTo>
                    <a:pt x="148" y="819"/>
                  </a:lnTo>
                  <a:lnTo>
                    <a:pt x="167" y="824"/>
                  </a:lnTo>
                  <a:lnTo>
                    <a:pt x="178" y="827"/>
                  </a:lnTo>
                  <a:lnTo>
                    <a:pt x="188" y="828"/>
                  </a:lnTo>
                  <a:lnTo>
                    <a:pt x="199" y="829"/>
                  </a:lnTo>
                  <a:lnTo>
                    <a:pt x="210" y="829"/>
                  </a:lnTo>
                  <a:lnTo>
                    <a:pt x="231" y="828"/>
                  </a:lnTo>
                  <a:lnTo>
                    <a:pt x="251" y="824"/>
                  </a:lnTo>
                  <a:lnTo>
                    <a:pt x="272" y="819"/>
                  </a:lnTo>
                  <a:lnTo>
                    <a:pt x="291" y="812"/>
                  </a:lnTo>
                  <a:lnTo>
                    <a:pt x="309" y="803"/>
                  </a:lnTo>
                  <a:lnTo>
                    <a:pt x="326" y="792"/>
                  </a:lnTo>
                  <a:lnTo>
                    <a:pt x="342" y="781"/>
                  </a:lnTo>
                  <a:lnTo>
                    <a:pt x="357" y="767"/>
                  </a:lnTo>
                  <a:lnTo>
                    <a:pt x="371" y="753"/>
                  </a:lnTo>
                  <a:lnTo>
                    <a:pt x="383" y="737"/>
                  </a:lnTo>
                  <a:lnTo>
                    <a:pt x="394" y="719"/>
                  </a:lnTo>
                  <a:lnTo>
                    <a:pt x="402" y="700"/>
                  </a:lnTo>
                  <a:lnTo>
                    <a:pt x="409" y="681"/>
                  </a:lnTo>
                  <a:lnTo>
                    <a:pt x="414" y="662"/>
                  </a:lnTo>
                  <a:lnTo>
                    <a:pt x="416" y="651"/>
                  </a:lnTo>
                  <a:lnTo>
                    <a:pt x="417" y="641"/>
                  </a:lnTo>
                  <a:lnTo>
                    <a:pt x="418" y="630"/>
                  </a:lnTo>
                  <a:lnTo>
                    <a:pt x="418" y="619"/>
                  </a:lnTo>
                  <a:lnTo>
                    <a:pt x="418" y="292"/>
                  </a:lnTo>
                  <a:lnTo>
                    <a:pt x="433" y="291"/>
                  </a:lnTo>
                  <a:lnTo>
                    <a:pt x="448" y="291"/>
                  </a:lnTo>
                  <a:lnTo>
                    <a:pt x="464" y="291"/>
                  </a:lnTo>
                  <a:lnTo>
                    <a:pt x="478" y="292"/>
                  </a:lnTo>
                  <a:lnTo>
                    <a:pt x="478" y="619"/>
                  </a:lnTo>
                  <a:lnTo>
                    <a:pt x="478" y="630"/>
                  </a:lnTo>
                  <a:lnTo>
                    <a:pt x="479" y="641"/>
                  </a:lnTo>
                  <a:lnTo>
                    <a:pt x="480" y="651"/>
                  </a:lnTo>
                  <a:lnTo>
                    <a:pt x="483" y="662"/>
                  </a:lnTo>
                  <a:lnTo>
                    <a:pt x="488" y="681"/>
                  </a:lnTo>
                  <a:lnTo>
                    <a:pt x="495" y="700"/>
                  </a:lnTo>
                  <a:lnTo>
                    <a:pt x="504" y="719"/>
                  </a:lnTo>
                  <a:lnTo>
                    <a:pt x="515" y="736"/>
                  </a:lnTo>
                  <a:lnTo>
                    <a:pt x="526" y="753"/>
                  </a:lnTo>
                  <a:lnTo>
                    <a:pt x="540" y="767"/>
                  </a:lnTo>
                  <a:lnTo>
                    <a:pt x="554" y="781"/>
                  </a:lnTo>
                  <a:lnTo>
                    <a:pt x="570" y="792"/>
                  </a:lnTo>
                  <a:lnTo>
                    <a:pt x="588" y="803"/>
                  </a:lnTo>
                  <a:lnTo>
                    <a:pt x="607" y="812"/>
                  </a:lnTo>
                  <a:lnTo>
                    <a:pt x="626" y="819"/>
                  </a:lnTo>
                  <a:lnTo>
                    <a:pt x="645" y="824"/>
                  </a:lnTo>
                  <a:lnTo>
                    <a:pt x="656" y="827"/>
                  </a:lnTo>
                  <a:lnTo>
                    <a:pt x="666" y="828"/>
                  </a:lnTo>
                  <a:lnTo>
                    <a:pt x="677" y="829"/>
                  </a:lnTo>
                  <a:lnTo>
                    <a:pt x="688" y="829"/>
                  </a:lnTo>
                  <a:lnTo>
                    <a:pt x="709" y="828"/>
                  </a:lnTo>
                  <a:lnTo>
                    <a:pt x="730" y="824"/>
                  </a:lnTo>
                  <a:lnTo>
                    <a:pt x="750" y="819"/>
                  </a:lnTo>
                  <a:lnTo>
                    <a:pt x="769" y="812"/>
                  </a:lnTo>
                  <a:lnTo>
                    <a:pt x="787" y="803"/>
                  </a:lnTo>
                  <a:lnTo>
                    <a:pt x="804" y="792"/>
                  </a:lnTo>
                  <a:lnTo>
                    <a:pt x="821" y="781"/>
                  </a:lnTo>
                  <a:lnTo>
                    <a:pt x="835" y="767"/>
                  </a:lnTo>
                  <a:lnTo>
                    <a:pt x="849" y="753"/>
                  </a:lnTo>
                  <a:lnTo>
                    <a:pt x="861" y="737"/>
                  </a:lnTo>
                  <a:lnTo>
                    <a:pt x="872" y="719"/>
                  </a:lnTo>
                  <a:lnTo>
                    <a:pt x="880" y="700"/>
                  </a:lnTo>
                  <a:lnTo>
                    <a:pt x="888" y="681"/>
                  </a:lnTo>
                  <a:lnTo>
                    <a:pt x="892" y="662"/>
                  </a:lnTo>
                  <a:lnTo>
                    <a:pt x="894" y="651"/>
                  </a:lnTo>
                  <a:lnTo>
                    <a:pt x="895" y="641"/>
                  </a:lnTo>
                  <a:lnTo>
                    <a:pt x="896" y="630"/>
                  </a:lnTo>
                  <a:lnTo>
                    <a:pt x="896" y="619"/>
                  </a:lnTo>
                  <a:lnTo>
                    <a:pt x="896" y="604"/>
                  </a:lnTo>
                  <a:lnTo>
                    <a:pt x="894" y="590"/>
                  </a:lnTo>
                  <a:lnTo>
                    <a:pt x="892" y="576"/>
                  </a:lnTo>
                  <a:lnTo>
                    <a:pt x="889" y="562"/>
                  </a:lnTo>
                  <a:lnTo>
                    <a:pt x="885" y="549"/>
                  </a:lnTo>
                  <a:lnTo>
                    <a:pt x="879" y="536"/>
                  </a:lnTo>
                  <a:lnTo>
                    <a:pt x="873" y="523"/>
                  </a:lnTo>
                  <a:lnTo>
                    <a:pt x="867" y="511"/>
                  </a:lnTo>
                  <a:lnTo>
                    <a:pt x="867" y="5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75">
              <a:extLst>
                <a:ext uri="{FF2B5EF4-FFF2-40B4-BE49-F238E27FC236}">
                  <a16:creationId xmlns:a16="http://schemas.microsoft.com/office/drawing/2014/main" id="{1353B8CD-CC2A-487A-BA24-ABE6197F3434}"/>
                </a:ext>
              </a:extLst>
            </p:cNvPr>
            <p:cNvSpPr>
              <a:spLocks/>
            </p:cNvSpPr>
            <p:nvPr/>
          </p:nvSpPr>
          <p:spPr bwMode="auto">
            <a:xfrm>
              <a:off x="9912350" y="2657476"/>
              <a:ext cx="44450" cy="44450"/>
            </a:xfrm>
            <a:custGeom>
              <a:avLst/>
              <a:gdLst>
                <a:gd name="T0" fmla="*/ 114 w 142"/>
                <a:gd name="T1" fmla="*/ 1 h 144"/>
                <a:gd name="T2" fmla="*/ 90 w 142"/>
                <a:gd name="T3" fmla="*/ 6 h 144"/>
                <a:gd name="T4" fmla="*/ 66 w 142"/>
                <a:gd name="T5" fmla="*/ 15 h 144"/>
                <a:gd name="T6" fmla="*/ 46 w 142"/>
                <a:gd name="T7" fmla="*/ 29 h 144"/>
                <a:gd name="T8" fmla="*/ 29 w 142"/>
                <a:gd name="T9" fmla="*/ 47 h 144"/>
                <a:gd name="T10" fmla="*/ 15 w 142"/>
                <a:gd name="T11" fmla="*/ 68 h 144"/>
                <a:gd name="T12" fmla="*/ 5 w 142"/>
                <a:gd name="T13" fmla="*/ 90 h 144"/>
                <a:gd name="T14" fmla="*/ 0 w 142"/>
                <a:gd name="T15" fmla="*/ 116 h 144"/>
                <a:gd name="T16" fmla="*/ 0 w 142"/>
                <a:gd name="T17" fmla="*/ 132 h 144"/>
                <a:gd name="T18" fmla="*/ 2 w 142"/>
                <a:gd name="T19" fmla="*/ 136 h 144"/>
                <a:gd name="T20" fmla="*/ 6 w 142"/>
                <a:gd name="T21" fmla="*/ 140 h 144"/>
                <a:gd name="T22" fmla="*/ 12 w 142"/>
                <a:gd name="T23" fmla="*/ 142 h 144"/>
                <a:gd name="T24" fmla="*/ 17 w 142"/>
                <a:gd name="T25" fmla="*/ 142 h 144"/>
                <a:gd name="T26" fmla="*/ 22 w 142"/>
                <a:gd name="T27" fmla="*/ 140 h 144"/>
                <a:gd name="T28" fmla="*/ 27 w 142"/>
                <a:gd name="T29" fmla="*/ 137 h 144"/>
                <a:gd name="T30" fmla="*/ 29 w 142"/>
                <a:gd name="T31" fmla="*/ 132 h 144"/>
                <a:gd name="T32" fmla="*/ 30 w 142"/>
                <a:gd name="T33" fmla="*/ 118 h 144"/>
                <a:gd name="T34" fmla="*/ 34 w 142"/>
                <a:gd name="T35" fmla="*/ 99 h 144"/>
                <a:gd name="T36" fmla="*/ 42 w 142"/>
                <a:gd name="T37" fmla="*/ 82 h 144"/>
                <a:gd name="T38" fmla="*/ 51 w 142"/>
                <a:gd name="T39" fmla="*/ 65 h 144"/>
                <a:gd name="T40" fmla="*/ 65 w 142"/>
                <a:gd name="T41" fmla="*/ 53 h 144"/>
                <a:gd name="T42" fmla="*/ 81 w 142"/>
                <a:gd name="T43" fmla="*/ 42 h 144"/>
                <a:gd name="T44" fmla="*/ 98 w 142"/>
                <a:gd name="T45" fmla="*/ 34 h 144"/>
                <a:gd name="T46" fmla="*/ 118 w 142"/>
                <a:gd name="T47" fmla="*/ 30 h 144"/>
                <a:gd name="T48" fmla="*/ 131 w 142"/>
                <a:gd name="T49" fmla="*/ 30 h 144"/>
                <a:gd name="T50" fmla="*/ 136 w 142"/>
                <a:gd name="T51" fmla="*/ 28 h 144"/>
                <a:gd name="T52" fmla="*/ 140 w 142"/>
                <a:gd name="T53" fmla="*/ 24 h 144"/>
                <a:gd name="T54" fmla="*/ 142 w 142"/>
                <a:gd name="T55" fmla="*/ 18 h 144"/>
                <a:gd name="T56" fmla="*/ 142 w 142"/>
                <a:gd name="T57" fmla="*/ 12 h 144"/>
                <a:gd name="T58" fmla="*/ 140 w 142"/>
                <a:gd name="T59" fmla="*/ 7 h 144"/>
                <a:gd name="T60" fmla="*/ 136 w 142"/>
                <a:gd name="T61" fmla="*/ 2 h 144"/>
                <a:gd name="T62" fmla="*/ 131 w 142"/>
                <a:gd name="T63" fmla="*/ 0 h 144"/>
                <a:gd name="T64" fmla="*/ 127 w 142"/>
                <a:gd name="T6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44">
                  <a:moveTo>
                    <a:pt x="127" y="0"/>
                  </a:moveTo>
                  <a:lnTo>
                    <a:pt x="114" y="1"/>
                  </a:lnTo>
                  <a:lnTo>
                    <a:pt x="102" y="2"/>
                  </a:lnTo>
                  <a:lnTo>
                    <a:pt x="90" y="6"/>
                  </a:lnTo>
                  <a:lnTo>
                    <a:pt x="78" y="10"/>
                  </a:lnTo>
                  <a:lnTo>
                    <a:pt x="66" y="15"/>
                  </a:lnTo>
                  <a:lnTo>
                    <a:pt x="56" y="22"/>
                  </a:lnTo>
                  <a:lnTo>
                    <a:pt x="46" y="29"/>
                  </a:lnTo>
                  <a:lnTo>
                    <a:pt x="37" y="38"/>
                  </a:lnTo>
                  <a:lnTo>
                    <a:pt x="29" y="47"/>
                  </a:lnTo>
                  <a:lnTo>
                    <a:pt x="21" y="57"/>
                  </a:lnTo>
                  <a:lnTo>
                    <a:pt x="15" y="68"/>
                  </a:lnTo>
                  <a:lnTo>
                    <a:pt x="10" y="78"/>
                  </a:lnTo>
                  <a:lnTo>
                    <a:pt x="5" y="90"/>
                  </a:lnTo>
                  <a:lnTo>
                    <a:pt x="2" y="103"/>
                  </a:lnTo>
                  <a:lnTo>
                    <a:pt x="0" y="116"/>
                  </a:lnTo>
                  <a:lnTo>
                    <a:pt x="0" y="129"/>
                  </a:lnTo>
                  <a:lnTo>
                    <a:pt x="0" y="132"/>
                  </a:lnTo>
                  <a:lnTo>
                    <a:pt x="1" y="134"/>
                  </a:lnTo>
                  <a:lnTo>
                    <a:pt x="2" y="136"/>
                  </a:lnTo>
                  <a:lnTo>
                    <a:pt x="4" y="139"/>
                  </a:lnTo>
                  <a:lnTo>
                    <a:pt x="6" y="140"/>
                  </a:lnTo>
                  <a:lnTo>
                    <a:pt x="9" y="142"/>
                  </a:lnTo>
                  <a:lnTo>
                    <a:pt x="12" y="142"/>
                  </a:lnTo>
                  <a:lnTo>
                    <a:pt x="15" y="144"/>
                  </a:lnTo>
                  <a:lnTo>
                    <a:pt x="17" y="142"/>
                  </a:lnTo>
                  <a:lnTo>
                    <a:pt x="20" y="142"/>
                  </a:lnTo>
                  <a:lnTo>
                    <a:pt x="22" y="140"/>
                  </a:lnTo>
                  <a:lnTo>
                    <a:pt x="25" y="139"/>
                  </a:lnTo>
                  <a:lnTo>
                    <a:pt x="27" y="137"/>
                  </a:lnTo>
                  <a:lnTo>
                    <a:pt x="28" y="134"/>
                  </a:lnTo>
                  <a:lnTo>
                    <a:pt x="29" y="132"/>
                  </a:lnTo>
                  <a:lnTo>
                    <a:pt x="30" y="129"/>
                  </a:lnTo>
                  <a:lnTo>
                    <a:pt x="30" y="118"/>
                  </a:lnTo>
                  <a:lnTo>
                    <a:pt x="31" y="108"/>
                  </a:lnTo>
                  <a:lnTo>
                    <a:pt x="34" y="99"/>
                  </a:lnTo>
                  <a:lnTo>
                    <a:pt x="37" y="90"/>
                  </a:lnTo>
                  <a:lnTo>
                    <a:pt x="42" y="82"/>
                  </a:lnTo>
                  <a:lnTo>
                    <a:pt x="46" y="73"/>
                  </a:lnTo>
                  <a:lnTo>
                    <a:pt x="51" y="65"/>
                  </a:lnTo>
                  <a:lnTo>
                    <a:pt x="58" y="59"/>
                  </a:lnTo>
                  <a:lnTo>
                    <a:pt x="65" y="53"/>
                  </a:lnTo>
                  <a:lnTo>
                    <a:pt x="73" y="47"/>
                  </a:lnTo>
                  <a:lnTo>
                    <a:pt x="81" y="42"/>
                  </a:lnTo>
                  <a:lnTo>
                    <a:pt x="90" y="38"/>
                  </a:lnTo>
                  <a:lnTo>
                    <a:pt x="98" y="34"/>
                  </a:lnTo>
                  <a:lnTo>
                    <a:pt x="108" y="32"/>
                  </a:lnTo>
                  <a:lnTo>
                    <a:pt x="118" y="30"/>
                  </a:lnTo>
                  <a:lnTo>
                    <a:pt x="127" y="30"/>
                  </a:lnTo>
                  <a:lnTo>
                    <a:pt x="131" y="30"/>
                  </a:lnTo>
                  <a:lnTo>
                    <a:pt x="134" y="29"/>
                  </a:lnTo>
                  <a:lnTo>
                    <a:pt x="136" y="28"/>
                  </a:lnTo>
                  <a:lnTo>
                    <a:pt x="138" y="26"/>
                  </a:lnTo>
                  <a:lnTo>
                    <a:pt x="140" y="24"/>
                  </a:lnTo>
                  <a:lnTo>
                    <a:pt x="141" y="21"/>
                  </a:lnTo>
                  <a:lnTo>
                    <a:pt x="142" y="18"/>
                  </a:lnTo>
                  <a:lnTo>
                    <a:pt x="142" y="15"/>
                  </a:lnTo>
                  <a:lnTo>
                    <a:pt x="142" y="12"/>
                  </a:lnTo>
                  <a:lnTo>
                    <a:pt x="141" y="10"/>
                  </a:lnTo>
                  <a:lnTo>
                    <a:pt x="140" y="7"/>
                  </a:lnTo>
                  <a:lnTo>
                    <a:pt x="138" y="5"/>
                  </a:lnTo>
                  <a:lnTo>
                    <a:pt x="136" y="2"/>
                  </a:lnTo>
                  <a:lnTo>
                    <a:pt x="134" y="1"/>
                  </a:lnTo>
                  <a:lnTo>
                    <a:pt x="131" y="0"/>
                  </a:lnTo>
                  <a:lnTo>
                    <a:pt x="127" y="0"/>
                  </a:lnTo>
                  <a:lnTo>
                    <a:pt x="1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76">
              <a:extLst>
                <a:ext uri="{FF2B5EF4-FFF2-40B4-BE49-F238E27FC236}">
                  <a16:creationId xmlns:a16="http://schemas.microsoft.com/office/drawing/2014/main" id="{51EDF564-A06E-4314-954E-245594D0F6E2}"/>
                </a:ext>
              </a:extLst>
            </p:cNvPr>
            <p:cNvSpPr>
              <a:spLocks/>
            </p:cNvSpPr>
            <p:nvPr/>
          </p:nvSpPr>
          <p:spPr bwMode="auto">
            <a:xfrm>
              <a:off x="10067925" y="2657476"/>
              <a:ext cx="44450" cy="44450"/>
            </a:xfrm>
            <a:custGeom>
              <a:avLst/>
              <a:gdLst>
                <a:gd name="T0" fmla="*/ 114 w 142"/>
                <a:gd name="T1" fmla="*/ 1 h 144"/>
                <a:gd name="T2" fmla="*/ 90 w 142"/>
                <a:gd name="T3" fmla="*/ 6 h 144"/>
                <a:gd name="T4" fmla="*/ 66 w 142"/>
                <a:gd name="T5" fmla="*/ 15 h 144"/>
                <a:gd name="T6" fmla="*/ 46 w 142"/>
                <a:gd name="T7" fmla="*/ 29 h 144"/>
                <a:gd name="T8" fmla="*/ 29 w 142"/>
                <a:gd name="T9" fmla="*/ 47 h 144"/>
                <a:gd name="T10" fmla="*/ 15 w 142"/>
                <a:gd name="T11" fmla="*/ 68 h 144"/>
                <a:gd name="T12" fmla="*/ 5 w 142"/>
                <a:gd name="T13" fmla="*/ 90 h 144"/>
                <a:gd name="T14" fmla="*/ 0 w 142"/>
                <a:gd name="T15" fmla="*/ 116 h 144"/>
                <a:gd name="T16" fmla="*/ 0 w 142"/>
                <a:gd name="T17" fmla="*/ 132 h 144"/>
                <a:gd name="T18" fmla="*/ 2 w 142"/>
                <a:gd name="T19" fmla="*/ 136 h 144"/>
                <a:gd name="T20" fmla="*/ 6 w 142"/>
                <a:gd name="T21" fmla="*/ 140 h 144"/>
                <a:gd name="T22" fmla="*/ 12 w 142"/>
                <a:gd name="T23" fmla="*/ 142 h 144"/>
                <a:gd name="T24" fmla="*/ 17 w 142"/>
                <a:gd name="T25" fmla="*/ 142 h 144"/>
                <a:gd name="T26" fmla="*/ 22 w 142"/>
                <a:gd name="T27" fmla="*/ 140 h 144"/>
                <a:gd name="T28" fmla="*/ 27 w 142"/>
                <a:gd name="T29" fmla="*/ 137 h 144"/>
                <a:gd name="T30" fmla="*/ 29 w 142"/>
                <a:gd name="T31" fmla="*/ 132 h 144"/>
                <a:gd name="T32" fmla="*/ 30 w 142"/>
                <a:gd name="T33" fmla="*/ 118 h 144"/>
                <a:gd name="T34" fmla="*/ 34 w 142"/>
                <a:gd name="T35" fmla="*/ 99 h 144"/>
                <a:gd name="T36" fmla="*/ 42 w 142"/>
                <a:gd name="T37" fmla="*/ 82 h 144"/>
                <a:gd name="T38" fmla="*/ 51 w 142"/>
                <a:gd name="T39" fmla="*/ 65 h 144"/>
                <a:gd name="T40" fmla="*/ 65 w 142"/>
                <a:gd name="T41" fmla="*/ 53 h 144"/>
                <a:gd name="T42" fmla="*/ 81 w 142"/>
                <a:gd name="T43" fmla="*/ 42 h 144"/>
                <a:gd name="T44" fmla="*/ 98 w 142"/>
                <a:gd name="T45" fmla="*/ 34 h 144"/>
                <a:gd name="T46" fmla="*/ 118 w 142"/>
                <a:gd name="T47" fmla="*/ 30 h 144"/>
                <a:gd name="T48" fmla="*/ 130 w 142"/>
                <a:gd name="T49" fmla="*/ 30 h 144"/>
                <a:gd name="T50" fmla="*/ 136 w 142"/>
                <a:gd name="T51" fmla="*/ 28 h 144"/>
                <a:gd name="T52" fmla="*/ 140 w 142"/>
                <a:gd name="T53" fmla="*/ 24 h 144"/>
                <a:gd name="T54" fmla="*/ 142 w 142"/>
                <a:gd name="T55" fmla="*/ 18 h 144"/>
                <a:gd name="T56" fmla="*/ 142 w 142"/>
                <a:gd name="T57" fmla="*/ 12 h 144"/>
                <a:gd name="T58" fmla="*/ 140 w 142"/>
                <a:gd name="T59" fmla="*/ 7 h 144"/>
                <a:gd name="T60" fmla="*/ 136 w 142"/>
                <a:gd name="T61" fmla="*/ 2 h 144"/>
                <a:gd name="T62" fmla="*/ 130 w 142"/>
                <a:gd name="T63" fmla="*/ 0 h 144"/>
                <a:gd name="T64" fmla="*/ 127 w 142"/>
                <a:gd name="T6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44">
                  <a:moveTo>
                    <a:pt x="127" y="0"/>
                  </a:moveTo>
                  <a:lnTo>
                    <a:pt x="114" y="1"/>
                  </a:lnTo>
                  <a:lnTo>
                    <a:pt x="102" y="2"/>
                  </a:lnTo>
                  <a:lnTo>
                    <a:pt x="90" y="6"/>
                  </a:lnTo>
                  <a:lnTo>
                    <a:pt x="78" y="10"/>
                  </a:lnTo>
                  <a:lnTo>
                    <a:pt x="66" y="15"/>
                  </a:lnTo>
                  <a:lnTo>
                    <a:pt x="56" y="22"/>
                  </a:lnTo>
                  <a:lnTo>
                    <a:pt x="46" y="29"/>
                  </a:lnTo>
                  <a:lnTo>
                    <a:pt x="37" y="38"/>
                  </a:lnTo>
                  <a:lnTo>
                    <a:pt x="29" y="47"/>
                  </a:lnTo>
                  <a:lnTo>
                    <a:pt x="21" y="57"/>
                  </a:lnTo>
                  <a:lnTo>
                    <a:pt x="15" y="68"/>
                  </a:lnTo>
                  <a:lnTo>
                    <a:pt x="10" y="78"/>
                  </a:lnTo>
                  <a:lnTo>
                    <a:pt x="5" y="90"/>
                  </a:lnTo>
                  <a:lnTo>
                    <a:pt x="2" y="103"/>
                  </a:lnTo>
                  <a:lnTo>
                    <a:pt x="0" y="116"/>
                  </a:lnTo>
                  <a:lnTo>
                    <a:pt x="0" y="129"/>
                  </a:lnTo>
                  <a:lnTo>
                    <a:pt x="0" y="132"/>
                  </a:lnTo>
                  <a:lnTo>
                    <a:pt x="1" y="134"/>
                  </a:lnTo>
                  <a:lnTo>
                    <a:pt x="2" y="136"/>
                  </a:lnTo>
                  <a:lnTo>
                    <a:pt x="4" y="139"/>
                  </a:lnTo>
                  <a:lnTo>
                    <a:pt x="6" y="140"/>
                  </a:lnTo>
                  <a:lnTo>
                    <a:pt x="8" y="142"/>
                  </a:lnTo>
                  <a:lnTo>
                    <a:pt x="12" y="142"/>
                  </a:lnTo>
                  <a:lnTo>
                    <a:pt x="15" y="144"/>
                  </a:lnTo>
                  <a:lnTo>
                    <a:pt x="17" y="142"/>
                  </a:lnTo>
                  <a:lnTo>
                    <a:pt x="20" y="142"/>
                  </a:lnTo>
                  <a:lnTo>
                    <a:pt x="22" y="140"/>
                  </a:lnTo>
                  <a:lnTo>
                    <a:pt x="25" y="139"/>
                  </a:lnTo>
                  <a:lnTo>
                    <a:pt x="27" y="137"/>
                  </a:lnTo>
                  <a:lnTo>
                    <a:pt x="28" y="134"/>
                  </a:lnTo>
                  <a:lnTo>
                    <a:pt x="29" y="132"/>
                  </a:lnTo>
                  <a:lnTo>
                    <a:pt x="30" y="129"/>
                  </a:lnTo>
                  <a:lnTo>
                    <a:pt x="30" y="118"/>
                  </a:lnTo>
                  <a:lnTo>
                    <a:pt x="31" y="108"/>
                  </a:lnTo>
                  <a:lnTo>
                    <a:pt x="34" y="99"/>
                  </a:lnTo>
                  <a:lnTo>
                    <a:pt x="37" y="90"/>
                  </a:lnTo>
                  <a:lnTo>
                    <a:pt x="42" y="82"/>
                  </a:lnTo>
                  <a:lnTo>
                    <a:pt x="46" y="73"/>
                  </a:lnTo>
                  <a:lnTo>
                    <a:pt x="51" y="65"/>
                  </a:lnTo>
                  <a:lnTo>
                    <a:pt x="58" y="59"/>
                  </a:lnTo>
                  <a:lnTo>
                    <a:pt x="65" y="53"/>
                  </a:lnTo>
                  <a:lnTo>
                    <a:pt x="73" y="47"/>
                  </a:lnTo>
                  <a:lnTo>
                    <a:pt x="81" y="42"/>
                  </a:lnTo>
                  <a:lnTo>
                    <a:pt x="90" y="38"/>
                  </a:lnTo>
                  <a:lnTo>
                    <a:pt x="98" y="34"/>
                  </a:lnTo>
                  <a:lnTo>
                    <a:pt x="108" y="32"/>
                  </a:lnTo>
                  <a:lnTo>
                    <a:pt x="118" y="30"/>
                  </a:lnTo>
                  <a:lnTo>
                    <a:pt x="127" y="30"/>
                  </a:lnTo>
                  <a:lnTo>
                    <a:pt x="130" y="30"/>
                  </a:lnTo>
                  <a:lnTo>
                    <a:pt x="134" y="29"/>
                  </a:lnTo>
                  <a:lnTo>
                    <a:pt x="136" y="28"/>
                  </a:lnTo>
                  <a:lnTo>
                    <a:pt x="138" y="26"/>
                  </a:lnTo>
                  <a:lnTo>
                    <a:pt x="140" y="24"/>
                  </a:lnTo>
                  <a:lnTo>
                    <a:pt x="141" y="21"/>
                  </a:lnTo>
                  <a:lnTo>
                    <a:pt x="142" y="18"/>
                  </a:lnTo>
                  <a:lnTo>
                    <a:pt x="142" y="15"/>
                  </a:lnTo>
                  <a:lnTo>
                    <a:pt x="142" y="12"/>
                  </a:lnTo>
                  <a:lnTo>
                    <a:pt x="141" y="10"/>
                  </a:lnTo>
                  <a:lnTo>
                    <a:pt x="140" y="7"/>
                  </a:lnTo>
                  <a:lnTo>
                    <a:pt x="138" y="5"/>
                  </a:lnTo>
                  <a:lnTo>
                    <a:pt x="136" y="2"/>
                  </a:lnTo>
                  <a:lnTo>
                    <a:pt x="134" y="1"/>
                  </a:lnTo>
                  <a:lnTo>
                    <a:pt x="130" y="0"/>
                  </a:lnTo>
                  <a:lnTo>
                    <a:pt x="127" y="0"/>
                  </a:lnTo>
                  <a:lnTo>
                    <a:pt x="1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a:extLst>
              <a:ext uri="{FF2B5EF4-FFF2-40B4-BE49-F238E27FC236}">
                <a16:creationId xmlns:a16="http://schemas.microsoft.com/office/drawing/2014/main" id="{C16A683C-D51A-4AB4-8B54-5C9B68173A6E}"/>
              </a:ext>
            </a:extLst>
          </p:cNvPr>
          <p:cNvGrpSpPr/>
          <p:nvPr/>
        </p:nvGrpSpPr>
        <p:grpSpPr>
          <a:xfrm>
            <a:off x="7641017" y="3638349"/>
            <a:ext cx="258763" cy="258763"/>
            <a:chOff x="11045825" y="2247900"/>
            <a:chExt cx="258763" cy="258763"/>
          </a:xfrm>
          <a:solidFill>
            <a:schemeClr val="bg1"/>
          </a:solidFill>
        </p:grpSpPr>
        <p:sp>
          <p:nvSpPr>
            <p:cNvPr id="98" name="Freeform 207">
              <a:extLst>
                <a:ext uri="{FF2B5EF4-FFF2-40B4-BE49-F238E27FC236}">
                  <a16:creationId xmlns:a16="http://schemas.microsoft.com/office/drawing/2014/main" id="{3B2AC035-8294-47A5-8BC7-ECC9E9CC8C05}"/>
                </a:ext>
              </a:extLst>
            </p:cNvPr>
            <p:cNvSpPr>
              <a:spLocks/>
            </p:cNvSpPr>
            <p:nvPr/>
          </p:nvSpPr>
          <p:spPr bwMode="auto">
            <a:xfrm>
              <a:off x="11155363" y="2478088"/>
              <a:ext cx="38100" cy="9525"/>
            </a:xfrm>
            <a:custGeom>
              <a:avLst/>
              <a:gdLst>
                <a:gd name="T0" fmla="*/ 105 w 120"/>
                <a:gd name="T1" fmla="*/ 0 h 30"/>
                <a:gd name="T2" fmla="*/ 15 w 120"/>
                <a:gd name="T3" fmla="*/ 0 h 30"/>
                <a:gd name="T4" fmla="*/ 12 w 120"/>
                <a:gd name="T5" fmla="*/ 0 h 30"/>
                <a:gd name="T6" fmla="*/ 9 w 120"/>
                <a:gd name="T7" fmla="*/ 1 h 30"/>
                <a:gd name="T8" fmla="*/ 7 w 120"/>
                <a:gd name="T9" fmla="*/ 2 h 30"/>
                <a:gd name="T10" fmla="*/ 5 w 120"/>
                <a:gd name="T11" fmla="*/ 4 h 30"/>
                <a:gd name="T12" fmla="*/ 2 w 120"/>
                <a:gd name="T13" fmla="*/ 6 h 30"/>
                <a:gd name="T14" fmla="*/ 1 w 120"/>
                <a:gd name="T15" fmla="*/ 8 h 30"/>
                <a:gd name="T16" fmla="*/ 0 w 120"/>
                <a:gd name="T17" fmla="*/ 11 h 30"/>
                <a:gd name="T18" fmla="*/ 0 w 120"/>
                <a:gd name="T19" fmla="*/ 15 h 30"/>
                <a:gd name="T20" fmla="*/ 0 w 120"/>
                <a:gd name="T21" fmla="*/ 18 h 30"/>
                <a:gd name="T22" fmla="*/ 1 w 120"/>
                <a:gd name="T23" fmla="*/ 20 h 30"/>
                <a:gd name="T24" fmla="*/ 2 w 120"/>
                <a:gd name="T25" fmla="*/ 23 h 30"/>
                <a:gd name="T26" fmla="*/ 5 w 120"/>
                <a:gd name="T27" fmla="*/ 25 h 30"/>
                <a:gd name="T28" fmla="*/ 7 w 120"/>
                <a:gd name="T29" fmla="*/ 26 h 30"/>
                <a:gd name="T30" fmla="*/ 9 w 120"/>
                <a:gd name="T31" fmla="*/ 29 h 30"/>
                <a:gd name="T32" fmla="*/ 12 w 120"/>
                <a:gd name="T33" fmla="*/ 29 h 30"/>
                <a:gd name="T34" fmla="*/ 15 w 120"/>
                <a:gd name="T35" fmla="*/ 30 h 30"/>
                <a:gd name="T36" fmla="*/ 105 w 120"/>
                <a:gd name="T37" fmla="*/ 30 h 30"/>
                <a:gd name="T38" fmla="*/ 109 w 120"/>
                <a:gd name="T39" fmla="*/ 29 h 30"/>
                <a:gd name="T40" fmla="*/ 111 w 120"/>
                <a:gd name="T41" fmla="*/ 29 h 30"/>
                <a:gd name="T42" fmla="*/ 114 w 120"/>
                <a:gd name="T43" fmla="*/ 26 h 30"/>
                <a:gd name="T44" fmla="*/ 116 w 120"/>
                <a:gd name="T45" fmla="*/ 25 h 30"/>
                <a:gd name="T46" fmla="*/ 118 w 120"/>
                <a:gd name="T47" fmla="*/ 23 h 30"/>
                <a:gd name="T48" fmla="*/ 119 w 120"/>
                <a:gd name="T49" fmla="*/ 20 h 30"/>
                <a:gd name="T50" fmla="*/ 120 w 120"/>
                <a:gd name="T51" fmla="*/ 18 h 30"/>
                <a:gd name="T52" fmla="*/ 120 w 120"/>
                <a:gd name="T53" fmla="*/ 15 h 30"/>
                <a:gd name="T54" fmla="*/ 120 w 120"/>
                <a:gd name="T55" fmla="*/ 11 h 30"/>
                <a:gd name="T56" fmla="*/ 119 w 120"/>
                <a:gd name="T57" fmla="*/ 8 h 30"/>
                <a:gd name="T58" fmla="*/ 118 w 120"/>
                <a:gd name="T59" fmla="*/ 6 h 30"/>
                <a:gd name="T60" fmla="*/ 116 w 120"/>
                <a:gd name="T61" fmla="*/ 4 h 30"/>
                <a:gd name="T62" fmla="*/ 114 w 120"/>
                <a:gd name="T63" fmla="*/ 2 h 30"/>
                <a:gd name="T64" fmla="*/ 111 w 120"/>
                <a:gd name="T65" fmla="*/ 1 h 30"/>
                <a:gd name="T66" fmla="*/ 109 w 120"/>
                <a:gd name="T67" fmla="*/ 0 h 30"/>
                <a:gd name="T68" fmla="*/ 105 w 12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05" y="0"/>
                  </a:moveTo>
                  <a:lnTo>
                    <a:pt x="15" y="0"/>
                  </a:lnTo>
                  <a:lnTo>
                    <a:pt x="12" y="0"/>
                  </a:lnTo>
                  <a:lnTo>
                    <a:pt x="9" y="1"/>
                  </a:lnTo>
                  <a:lnTo>
                    <a:pt x="7" y="2"/>
                  </a:lnTo>
                  <a:lnTo>
                    <a:pt x="5" y="4"/>
                  </a:lnTo>
                  <a:lnTo>
                    <a:pt x="2" y="6"/>
                  </a:lnTo>
                  <a:lnTo>
                    <a:pt x="1" y="8"/>
                  </a:lnTo>
                  <a:lnTo>
                    <a:pt x="0" y="11"/>
                  </a:lnTo>
                  <a:lnTo>
                    <a:pt x="0" y="15"/>
                  </a:lnTo>
                  <a:lnTo>
                    <a:pt x="0" y="18"/>
                  </a:lnTo>
                  <a:lnTo>
                    <a:pt x="1" y="20"/>
                  </a:lnTo>
                  <a:lnTo>
                    <a:pt x="2" y="23"/>
                  </a:lnTo>
                  <a:lnTo>
                    <a:pt x="5" y="25"/>
                  </a:lnTo>
                  <a:lnTo>
                    <a:pt x="7" y="26"/>
                  </a:lnTo>
                  <a:lnTo>
                    <a:pt x="9" y="29"/>
                  </a:lnTo>
                  <a:lnTo>
                    <a:pt x="12" y="29"/>
                  </a:lnTo>
                  <a:lnTo>
                    <a:pt x="15" y="30"/>
                  </a:lnTo>
                  <a:lnTo>
                    <a:pt x="105" y="30"/>
                  </a:lnTo>
                  <a:lnTo>
                    <a:pt x="109" y="29"/>
                  </a:lnTo>
                  <a:lnTo>
                    <a:pt x="111" y="29"/>
                  </a:lnTo>
                  <a:lnTo>
                    <a:pt x="114" y="26"/>
                  </a:lnTo>
                  <a:lnTo>
                    <a:pt x="116" y="25"/>
                  </a:lnTo>
                  <a:lnTo>
                    <a:pt x="118" y="23"/>
                  </a:lnTo>
                  <a:lnTo>
                    <a:pt x="119" y="20"/>
                  </a:lnTo>
                  <a:lnTo>
                    <a:pt x="120" y="18"/>
                  </a:lnTo>
                  <a:lnTo>
                    <a:pt x="120" y="15"/>
                  </a:lnTo>
                  <a:lnTo>
                    <a:pt x="120" y="11"/>
                  </a:lnTo>
                  <a:lnTo>
                    <a:pt x="119" y="8"/>
                  </a:lnTo>
                  <a:lnTo>
                    <a:pt x="118"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08">
              <a:extLst>
                <a:ext uri="{FF2B5EF4-FFF2-40B4-BE49-F238E27FC236}">
                  <a16:creationId xmlns:a16="http://schemas.microsoft.com/office/drawing/2014/main" id="{DB83F7F5-5BCD-428B-BD4C-0C3CE22DB622}"/>
                </a:ext>
              </a:extLst>
            </p:cNvPr>
            <p:cNvSpPr>
              <a:spLocks/>
            </p:cNvSpPr>
            <p:nvPr/>
          </p:nvSpPr>
          <p:spPr bwMode="auto">
            <a:xfrm>
              <a:off x="11164888" y="2497138"/>
              <a:ext cx="19050" cy="9525"/>
            </a:xfrm>
            <a:custGeom>
              <a:avLst/>
              <a:gdLst>
                <a:gd name="T0" fmla="*/ 45 w 60"/>
                <a:gd name="T1" fmla="*/ 0 h 30"/>
                <a:gd name="T2" fmla="*/ 15 w 60"/>
                <a:gd name="T3" fmla="*/ 0 h 30"/>
                <a:gd name="T4" fmla="*/ 12 w 60"/>
                <a:gd name="T5" fmla="*/ 0 h 30"/>
                <a:gd name="T6" fmla="*/ 9 w 60"/>
                <a:gd name="T7" fmla="*/ 1 h 30"/>
                <a:gd name="T8" fmla="*/ 7 w 60"/>
                <a:gd name="T9" fmla="*/ 2 h 30"/>
                <a:gd name="T10" fmla="*/ 5 w 60"/>
                <a:gd name="T11" fmla="*/ 4 h 30"/>
                <a:gd name="T12" fmla="*/ 3 w 60"/>
                <a:gd name="T13" fmla="*/ 6 h 30"/>
                <a:gd name="T14" fmla="*/ 1 w 60"/>
                <a:gd name="T15" fmla="*/ 8 h 30"/>
                <a:gd name="T16" fmla="*/ 0 w 60"/>
                <a:gd name="T17" fmla="*/ 12 h 30"/>
                <a:gd name="T18" fmla="*/ 0 w 60"/>
                <a:gd name="T19" fmla="*/ 15 h 30"/>
                <a:gd name="T20" fmla="*/ 0 w 60"/>
                <a:gd name="T21" fmla="*/ 18 h 30"/>
                <a:gd name="T22" fmla="*/ 1 w 60"/>
                <a:gd name="T23" fmla="*/ 20 h 30"/>
                <a:gd name="T24" fmla="*/ 3 w 60"/>
                <a:gd name="T25" fmla="*/ 23 h 30"/>
                <a:gd name="T26" fmla="*/ 5 w 60"/>
                <a:gd name="T27" fmla="*/ 25 h 30"/>
                <a:gd name="T28" fmla="*/ 7 w 60"/>
                <a:gd name="T29" fmla="*/ 28 h 30"/>
                <a:gd name="T30" fmla="*/ 9 w 60"/>
                <a:gd name="T31" fmla="*/ 29 h 30"/>
                <a:gd name="T32" fmla="*/ 12 w 60"/>
                <a:gd name="T33" fmla="*/ 30 h 30"/>
                <a:gd name="T34" fmla="*/ 15 w 60"/>
                <a:gd name="T35" fmla="*/ 30 h 30"/>
                <a:gd name="T36" fmla="*/ 45 w 60"/>
                <a:gd name="T37" fmla="*/ 30 h 30"/>
                <a:gd name="T38" fmla="*/ 49 w 60"/>
                <a:gd name="T39" fmla="*/ 30 h 30"/>
                <a:gd name="T40" fmla="*/ 51 w 60"/>
                <a:gd name="T41" fmla="*/ 29 h 30"/>
                <a:gd name="T42" fmla="*/ 54 w 60"/>
                <a:gd name="T43" fmla="*/ 28 h 30"/>
                <a:gd name="T44" fmla="*/ 56 w 60"/>
                <a:gd name="T45" fmla="*/ 25 h 30"/>
                <a:gd name="T46" fmla="*/ 57 w 60"/>
                <a:gd name="T47" fmla="*/ 23 h 30"/>
                <a:gd name="T48" fmla="*/ 59 w 60"/>
                <a:gd name="T49" fmla="*/ 20 h 30"/>
                <a:gd name="T50" fmla="*/ 60 w 60"/>
                <a:gd name="T51" fmla="*/ 18 h 30"/>
                <a:gd name="T52" fmla="*/ 60 w 60"/>
                <a:gd name="T53" fmla="*/ 15 h 30"/>
                <a:gd name="T54" fmla="*/ 60 w 60"/>
                <a:gd name="T55" fmla="*/ 12 h 30"/>
                <a:gd name="T56" fmla="*/ 59 w 60"/>
                <a:gd name="T57" fmla="*/ 8 h 30"/>
                <a:gd name="T58" fmla="*/ 57 w 60"/>
                <a:gd name="T59" fmla="*/ 6 h 30"/>
                <a:gd name="T60" fmla="*/ 56 w 60"/>
                <a:gd name="T61" fmla="*/ 4 h 30"/>
                <a:gd name="T62" fmla="*/ 54 w 60"/>
                <a:gd name="T63" fmla="*/ 2 h 30"/>
                <a:gd name="T64" fmla="*/ 51 w 60"/>
                <a:gd name="T65" fmla="*/ 1 h 30"/>
                <a:gd name="T66" fmla="*/ 49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9" y="1"/>
                  </a:lnTo>
                  <a:lnTo>
                    <a:pt x="7" y="2"/>
                  </a:lnTo>
                  <a:lnTo>
                    <a:pt x="5" y="4"/>
                  </a:lnTo>
                  <a:lnTo>
                    <a:pt x="3" y="6"/>
                  </a:lnTo>
                  <a:lnTo>
                    <a:pt x="1" y="8"/>
                  </a:lnTo>
                  <a:lnTo>
                    <a:pt x="0" y="12"/>
                  </a:lnTo>
                  <a:lnTo>
                    <a:pt x="0" y="15"/>
                  </a:lnTo>
                  <a:lnTo>
                    <a:pt x="0" y="18"/>
                  </a:lnTo>
                  <a:lnTo>
                    <a:pt x="1" y="20"/>
                  </a:lnTo>
                  <a:lnTo>
                    <a:pt x="3" y="23"/>
                  </a:lnTo>
                  <a:lnTo>
                    <a:pt x="5" y="25"/>
                  </a:lnTo>
                  <a:lnTo>
                    <a:pt x="7" y="28"/>
                  </a:lnTo>
                  <a:lnTo>
                    <a:pt x="9" y="29"/>
                  </a:lnTo>
                  <a:lnTo>
                    <a:pt x="12" y="30"/>
                  </a:lnTo>
                  <a:lnTo>
                    <a:pt x="15" y="30"/>
                  </a:lnTo>
                  <a:lnTo>
                    <a:pt x="45" y="30"/>
                  </a:lnTo>
                  <a:lnTo>
                    <a:pt x="49" y="30"/>
                  </a:lnTo>
                  <a:lnTo>
                    <a:pt x="51" y="29"/>
                  </a:lnTo>
                  <a:lnTo>
                    <a:pt x="54" y="28"/>
                  </a:lnTo>
                  <a:lnTo>
                    <a:pt x="56" y="25"/>
                  </a:lnTo>
                  <a:lnTo>
                    <a:pt x="57" y="23"/>
                  </a:lnTo>
                  <a:lnTo>
                    <a:pt x="59" y="20"/>
                  </a:lnTo>
                  <a:lnTo>
                    <a:pt x="60" y="18"/>
                  </a:lnTo>
                  <a:lnTo>
                    <a:pt x="60" y="15"/>
                  </a:lnTo>
                  <a:lnTo>
                    <a:pt x="60" y="12"/>
                  </a:lnTo>
                  <a:lnTo>
                    <a:pt x="59" y="8"/>
                  </a:lnTo>
                  <a:lnTo>
                    <a:pt x="57" y="6"/>
                  </a:lnTo>
                  <a:lnTo>
                    <a:pt x="56" y="4"/>
                  </a:lnTo>
                  <a:lnTo>
                    <a:pt x="54" y="2"/>
                  </a:lnTo>
                  <a:lnTo>
                    <a:pt x="51" y="1"/>
                  </a:lnTo>
                  <a:lnTo>
                    <a:pt x="49"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09">
              <a:extLst>
                <a:ext uri="{FF2B5EF4-FFF2-40B4-BE49-F238E27FC236}">
                  <a16:creationId xmlns:a16="http://schemas.microsoft.com/office/drawing/2014/main" id="{55E99167-E7CD-4BC7-9631-F4A461D2CA90}"/>
                </a:ext>
              </a:extLst>
            </p:cNvPr>
            <p:cNvSpPr>
              <a:spLocks noEditPoints="1"/>
            </p:cNvSpPr>
            <p:nvPr/>
          </p:nvSpPr>
          <p:spPr bwMode="auto">
            <a:xfrm>
              <a:off x="11093450" y="2290763"/>
              <a:ext cx="163513" cy="177800"/>
            </a:xfrm>
            <a:custGeom>
              <a:avLst/>
              <a:gdLst>
                <a:gd name="T0" fmla="*/ 303 w 512"/>
                <a:gd name="T1" fmla="*/ 484 h 558"/>
                <a:gd name="T2" fmla="*/ 211 w 512"/>
                <a:gd name="T3" fmla="*/ 489 h 558"/>
                <a:gd name="T4" fmla="*/ 200 w 512"/>
                <a:gd name="T5" fmla="*/ 475 h 558"/>
                <a:gd name="T6" fmla="*/ 131 w 512"/>
                <a:gd name="T7" fmla="*/ 444 h 558"/>
                <a:gd name="T8" fmla="*/ 77 w 512"/>
                <a:gd name="T9" fmla="*/ 395 h 558"/>
                <a:gd name="T10" fmla="*/ 43 w 512"/>
                <a:gd name="T11" fmla="*/ 330 h 558"/>
                <a:gd name="T12" fmla="*/ 30 w 512"/>
                <a:gd name="T13" fmla="*/ 256 h 558"/>
                <a:gd name="T14" fmla="*/ 35 w 512"/>
                <a:gd name="T15" fmla="*/ 211 h 558"/>
                <a:gd name="T16" fmla="*/ 48 w 512"/>
                <a:gd name="T17" fmla="*/ 168 h 558"/>
                <a:gd name="T18" fmla="*/ 97 w 512"/>
                <a:gd name="T19" fmla="*/ 97 h 558"/>
                <a:gd name="T20" fmla="*/ 168 w 512"/>
                <a:gd name="T21" fmla="*/ 48 h 558"/>
                <a:gd name="T22" fmla="*/ 210 w 512"/>
                <a:gd name="T23" fmla="*/ 35 h 558"/>
                <a:gd name="T24" fmla="*/ 256 w 512"/>
                <a:gd name="T25" fmla="*/ 30 h 558"/>
                <a:gd name="T26" fmla="*/ 301 w 512"/>
                <a:gd name="T27" fmla="*/ 35 h 558"/>
                <a:gd name="T28" fmla="*/ 344 w 512"/>
                <a:gd name="T29" fmla="*/ 48 h 558"/>
                <a:gd name="T30" fmla="*/ 416 w 512"/>
                <a:gd name="T31" fmla="*/ 97 h 558"/>
                <a:gd name="T32" fmla="*/ 464 w 512"/>
                <a:gd name="T33" fmla="*/ 168 h 558"/>
                <a:gd name="T34" fmla="*/ 477 w 512"/>
                <a:gd name="T35" fmla="*/ 211 h 558"/>
                <a:gd name="T36" fmla="*/ 482 w 512"/>
                <a:gd name="T37" fmla="*/ 256 h 558"/>
                <a:gd name="T38" fmla="*/ 470 w 512"/>
                <a:gd name="T39" fmla="*/ 330 h 558"/>
                <a:gd name="T40" fmla="*/ 434 w 512"/>
                <a:gd name="T41" fmla="*/ 395 h 558"/>
                <a:gd name="T42" fmla="*/ 381 w 512"/>
                <a:gd name="T43" fmla="*/ 444 h 558"/>
                <a:gd name="T44" fmla="*/ 312 w 512"/>
                <a:gd name="T45" fmla="*/ 475 h 558"/>
                <a:gd name="T46" fmla="*/ 218 w 512"/>
                <a:gd name="T47" fmla="*/ 3 h 558"/>
                <a:gd name="T48" fmla="*/ 168 w 512"/>
                <a:gd name="T49" fmla="*/ 16 h 558"/>
                <a:gd name="T50" fmla="*/ 123 w 512"/>
                <a:gd name="T51" fmla="*/ 38 h 558"/>
                <a:gd name="T52" fmla="*/ 84 w 512"/>
                <a:gd name="T53" fmla="*/ 67 h 558"/>
                <a:gd name="T54" fmla="*/ 52 w 512"/>
                <a:gd name="T55" fmla="*/ 103 h 558"/>
                <a:gd name="T56" fmla="*/ 26 w 512"/>
                <a:gd name="T57" fmla="*/ 146 h 558"/>
                <a:gd name="T58" fmla="*/ 9 w 512"/>
                <a:gd name="T59" fmla="*/ 192 h 558"/>
                <a:gd name="T60" fmla="*/ 0 w 512"/>
                <a:gd name="T61" fmla="*/ 243 h 558"/>
                <a:gd name="T62" fmla="*/ 8 w 512"/>
                <a:gd name="T63" fmla="*/ 317 h 558"/>
                <a:gd name="T64" fmla="*/ 39 w 512"/>
                <a:gd name="T65" fmla="*/ 391 h 558"/>
                <a:gd name="T66" fmla="*/ 91 w 512"/>
                <a:gd name="T67" fmla="*/ 451 h 558"/>
                <a:gd name="T68" fmla="*/ 161 w 512"/>
                <a:gd name="T69" fmla="*/ 493 h 558"/>
                <a:gd name="T70" fmla="*/ 182 w 512"/>
                <a:gd name="T71" fmla="*/ 548 h 558"/>
                <a:gd name="T72" fmla="*/ 190 w 512"/>
                <a:gd name="T73" fmla="*/ 557 h 558"/>
                <a:gd name="T74" fmla="*/ 320 w 512"/>
                <a:gd name="T75" fmla="*/ 557 h 558"/>
                <a:gd name="T76" fmla="*/ 329 w 512"/>
                <a:gd name="T77" fmla="*/ 550 h 558"/>
                <a:gd name="T78" fmla="*/ 331 w 512"/>
                <a:gd name="T79" fmla="*/ 501 h 558"/>
                <a:gd name="T80" fmla="*/ 404 w 512"/>
                <a:gd name="T81" fmla="*/ 464 h 558"/>
                <a:gd name="T82" fmla="*/ 462 w 512"/>
                <a:gd name="T83" fmla="*/ 409 h 558"/>
                <a:gd name="T84" fmla="*/ 499 w 512"/>
                <a:gd name="T85" fmla="*/ 338 h 558"/>
                <a:gd name="T86" fmla="*/ 512 w 512"/>
                <a:gd name="T87" fmla="*/ 256 h 558"/>
                <a:gd name="T88" fmla="*/ 507 w 512"/>
                <a:gd name="T89" fmla="*/ 205 h 558"/>
                <a:gd name="T90" fmla="*/ 492 w 512"/>
                <a:gd name="T91" fmla="*/ 157 h 558"/>
                <a:gd name="T92" fmla="*/ 469 w 512"/>
                <a:gd name="T93" fmla="*/ 114 h 558"/>
                <a:gd name="T94" fmla="*/ 437 w 512"/>
                <a:gd name="T95" fmla="*/ 75 h 558"/>
                <a:gd name="T96" fmla="*/ 399 w 512"/>
                <a:gd name="T97" fmla="*/ 44 h 558"/>
                <a:gd name="T98" fmla="*/ 356 w 512"/>
                <a:gd name="T99" fmla="*/ 20 h 558"/>
                <a:gd name="T100" fmla="*/ 308 w 512"/>
                <a:gd name="T101" fmla="*/ 5 h 558"/>
                <a:gd name="T102" fmla="*/ 256 w 512"/>
                <a:gd name="T103"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58">
                  <a:moveTo>
                    <a:pt x="312" y="475"/>
                  </a:moveTo>
                  <a:lnTo>
                    <a:pt x="308" y="476"/>
                  </a:lnTo>
                  <a:lnTo>
                    <a:pt x="305" y="480"/>
                  </a:lnTo>
                  <a:lnTo>
                    <a:pt x="303" y="484"/>
                  </a:lnTo>
                  <a:lnTo>
                    <a:pt x="301" y="489"/>
                  </a:lnTo>
                  <a:lnTo>
                    <a:pt x="301" y="528"/>
                  </a:lnTo>
                  <a:lnTo>
                    <a:pt x="211" y="528"/>
                  </a:lnTo>
                  <a:lnTo>
                    <a:pt x="211" y="489"/>
                  </a:lnTo>
                  <a:lnTo>
                    <a:pt x="210" y="484"/>
                  </a:lnTo>
                  <a:lnTo>
                    <a:pt x="208" y="480"/>
                  </a:lnTo>
                  <a:lnTo>
                    <a:pt x="204" y="476"/>
                  </a:lnTo>
                  <a:lnTo>
                    <a:pt x="200" y="475"/>
                  </a:lnTo>
                  <a:lnTo>
                    <a:pt x="181" y="469"/>
                  </a:lnTo>
                  <a:lnTo>
                    <a:pt x="164" y="462"/>
                  </a:lnTo>
                  <a:lnTo>
                    <a:pt x="147" y="454"/>
                  </a:lnTo>
                  <a:lnTo>
                    <a:pt x="131" y="444"/>
                  </a:lnTo>
                  <a:lnTo>
                    <a:pt x="116" y="433"/>
                  </a:lnTo>
                  <a:lnTo>
                    <a:pt x="102" y="421"/>
                  </a:lnTo>
                  <a:lnTo>
                    <a:pt x="89" y="409"/>
                  </a:lnTo>
                  <a:lnTo>
                    <a:pt x="77" y="395"/>
                  </a:lnTo>
                  <a:lnTo>
                    <a:pt x="67" y="380"/>
                  </a:lnTo>
                  <a:lnTo>
                    <a:pt x="58" y="364"/>
                  </a:lnTo>
                  <a:lnTo>
                    <a:pt x="49" y="347"/>
                  </a:lnTo>
                  <a:lnTo>
                    <a:pt x="43" y="330"/>
                  </a:lnTo>
                  <a:lnTo>
                    <a:pt x="38" y="312"/>
                  </a:lnTo>
                  <a:lnTo>
                    <a:pt x="33" y="294"/>
                  </a:lnTo>
                  <a:lnTo>
                    <a:pt x="31" y="276"/>
                  </a:lnTo>
                  <a:lnTo>
                    <a:pt x="30" y="256"/>
                  </a:lnTo>
                  <a:lnTo>
                    <a:pt x="31" y="245"/>
                  </a:lnTo>
                  <a:lnTo>
                    <a:pt x="31" y="233"/>
                  </a:lnTo>
                  <a:lnTo>
                    <a:pt x="33" y="222"/>
                  </a:lnTo>
                  <a:lnTo>
                    <a:pt x="35" y="211"/>
                  </a:lnTo>
                  <a:lnTo>
                    <a:pt x="38" y="199"/>
                  </a:lnTo>
                  <a:lnTo>
                    <a:pt x="41" y="189"/>
                  </a:lnTo>
                  <a:lnTo>
                    <a:pt x="44" y="179"/>
                  </a:lnTo>
                  <a:lnTo>
                    <a:pt x="48" y="168"/>
                  </a:lnTo>
                  <a:lnTo>
                    <a:pt x="58" y="149"/>
                  </a:lnTo>
                  <a:lnTo>
                    <a:pt x="69" y="130"/>
                  </a:lnTo>
                  <a:lnTo>
                    <a:pt x="82" y="113"/>
                  </a:lnTo>
                  <a:lnTo>
                    <a:pt x="97" y="97"/>
                  </a:lnTo>
                  <a:lnTo>
                    <a:pt x="113" y="83"/>
                  </a:lnTo>
                  <a:lnTo>
                    <a:pt x="130" y="69"/>
                  </a:lnTo>
                  <a:lnTo>
                    <a:pt x="149" y="58"/>
                  </a:lnTo>
                  <a:lnTo>
                    <a:pt x="168" y="48"/>
                  </a:lnTo>
                  <a:lnTo>
                    <a:pt x="178" y="44"/>
                  </a:lnTo>
                  <a:lnTo>
                    <a:pt x="189" y="41"/>
                  </a:lnTo>
                  <a:lnTo>
                    <a:pt x="200" y="38"/>
                  </a:lnTo>
                  <a:lnTo>
                    <a:pt x="210" y="35"/>
                  </a:lnTo>
                  <a:lnTo>
                    <a:pt x="222" y="33"/>
                  </a:lnTo>
                  <a:lnTo>
                    <a:pt x="233" y="32"/>
                  </a:lnTo>
                  <a:lnTo>
                    <a:pt x="245" y="31"/>
                  </a:lnTo>
                  <a:lnTo>
                    <a:pt x="256" y="30"/>
                  </a:lnTo>
                  <a:lnTo>
                    <a:pt x="268" y="31"/>
                  </a:lnTo>
                  <a:lnTo>
                    <a:pt x="279" y="31"/>
                  </a:lnTo>
                  <a:lnTo>
                    <a:pt x="291" y="33"/>
                  </a:lnTo>
                  <a:lnTo>
                    <a:pt x="301" y="35"/>
                  </a:lnTo>
                  <a:lnTo>
                    <a:pt x="312" y="38"/>
                  </a:lnTo>
                  <a:lnTo>
                    <a:pt x="323" y="41"/>
                  </a:lnTo>
                  <a:lnTo>
                    <a:pt x="334" y="44"/>
                  </a:lnTo>
                  <a:lnTo>
                    <a:pt x="344" y="48"/>
                  </a:lnTo>
                  <a:lnTo>
                    <a:pt x="364" y="58"/>
                  </a:lnTo>
                  <a:lnTo>
                    <a:pt x="382" y="69"/>
                  </a:lnTo>
                  <a:lnTo>
                    <a:pt x="400" y="83"/>
                  </a:lnTo>
                  <a:lnTo>
                    <a:pt x="416" y="97"/>
                  </a:lnTo>
                  <a:lnTo>
                    <a:pt x="430" y="113"/>
                  </a:lnTo>
                  <a:lnTo>
                    <a:pt x="443" y="130"/>
                  </a:lnTo>
                  <a:lnTo>
                    <a:pt x="455" y="149"/>
                  </a:lnTo>
                  <a:lnTo>
                    <a:pt x="464" y="168"/>
                  </a:lnTo>
                  <a:lnTo>
                    <a:pt x="468" y="179"/>
                  </a:lnTo>
                  <a:lnTo>
                    <a:pt x="472" y="189"/>
                  </a:lnTo>
                  <a:lnTo>
                    <a:pt x="475" y="199"/>
                  </a:lnTo>
                  <a:lnTo>
                    <a:pt x="477" y="211"/>
                  </a:lnTo>
                  <a:lnTo>
                    <a:pt x="479" y="222"/>
                  </a:lnTo>
                  <a:lnTo>
                    <a:pt x="481" y="233"/>
                  </a:lnTo>
                  <a:lnTo>
                    <a:pt x="482" y="245"/>
                  </a:lnTo>
                  <a:lnTo>
                    <a:pt x="482" y="256"/>
                  </a:lnTo>
                  <a:lnTo>
                    <a:pt x="482" y="276"/>
                  </a:lnTo>
                  <a:lnTo>
                    <a:pt x="478" y="294"/>
                  </a:lnTo>
                  <a:lnTo>
                    <a:pt x="475" y="312"/>
                  </a:lnTo>
                  <a:lnTo>
                    <a:pt x="470" y="330"/>
                  </a:lnTo>
                  <a:lnTo>
                    <a:pt x="462" y="347"/>
                  </a:lnTo>
                  <a:lnTo>
                    <a:pt x="455" y="364"/>
                  </a:lnTo>
                  <a:lnTo>
                    <a:pt x="445" y="380"/>
                  </a:lnTo>
                  <a:lnTo>
                    <a:pt x="434" y="395"/>
                  </a:lnTo>
                  <a:lnTo>
                    <a:pt x="423" y="409"/>
                  </a:lnTo>
                  <a:lnTo>
                    <a:pt x="410" y="421"/>
                  </a:lnTo>
                  <a:lnTo>
                    <a:pt x="396" y="433"/>
                  </a:lnTo>
                  <a:lnTo>
                    <a:pt x="381" y="444"/>
                  </a:lnTo>
                  <a:lnTo>
                    <a:pt x="365" y="454"/>
                  </a:lnTo>
                  <a:lnTo>
                    <a:pt x="349" y="462"/>
                  </a:lnTo>
                  <a:lnTo>
                    <a:pt x="331" y="469"/>
                  </a:lnTo>
                  <a:lnTo>
                    <a:pt x="312" y="475"/>
                  </a:lnTo>
                  <a:close/>
                  <a:moveTo>
                    <a:pt x="256" y="0"/>
                  </a:moveTo>
                  <a:lnTo>
                    <a:pt x="244" y="1"/>
                  </a:lnTo>
                  <a:lnTo>
                    <a:pt x="230" y="2"/>
                  </a:lnTo>
                  <a:lnTo>
                    <a:pt x="218" y="3"/>
                  </a:lnTo>
                  <a:lnTo>
                    <a:pt x="205" y="5"/>
                  </a:lnTo>
                  <a:lnTo>
                    <a:pt x="192" y="9"/>
                  </a:lnTo>
                  <a:lnTo>
                    <a:pt x="180" y="12"/>
                  </a:lnTo>
                  <a:lnTo>
                    <a:pt x="168" y="16"/>
                  </a:lnTo>
                  <a:lnTo>
                    <a:pt x="157" y="20"/>
                  </a:lnTo>
                  <a:lnTo>
                    <a:pt x="145" y="26"/>
                  </a:lnTo>
                  <a:lnTo>
                    <a:pt x="134" y="31"/>
                  </a:lnTo>
                  <a:lnTo>
                    <a:pt x="123" y="38"/>
                  </a:lnTo>
                  <a:lnTo>
                    <a:pt x="113" y="44"/>
                  </a:lnTo>
                  <a:lnTo>
                    <a:pt x="103" y="52"/>
                  </a:lnTo>
                  <a:lnTo>
                    <a:pt x="93" y="59"/>
                  </a:lnTo>
                  <a:lnTo>
                    <a:pt x="84" y="67"/>
                  </a:lnTo>
                  <a:lnTo>
                    <a:pt x="75" y="75"/>
                  </a:lnTo>
                  <a:lnTo>
                    <a:pt x="67" y="85"/>
                  </a:lnTo>
                  <a:lnTo>
                    <a:pt x="59" y="93"/>
                  </a:lnTo>
                  <a:lnTo>
                    <a:pt x="52" y="103"/>
                  </a:lnTo>
                  <a:lnTo>
                    <a:pt x="44" y="114"/>
                  </a:lnTo>
                  <a:lnTo>
                    <a:pt x="38" y="123"/>
                  </a:lnTo>
                  <a:lnTo>
                    <a:pt x="31" y="134"/>
                  </a:lnTo>
                  <a:lnTo>
                    <a:pt x="26" y="146"/>
                  </a:lnTo>
                  <a:lnTo>
                    <a:pt x="20" y="157"/>
                  </a:lnTo>
                  <a:lnTo>
                    <a:pt x="16" y="168"/>
                  </a:lnTo>
                  <a:lnTo>
                    <a:pt x="12" y="180"/>
                  </a:lnTo>
                  <a:lnTo>
                    <a:pt x="9" y="192"/>
                  </a:lnTo>
                  <a:lnTo>
                    <a:pt x="5" y="205"/>
                  </a:lnTo>
                  <a:lnTo>
                    <a:pt x="3" y="218"/>
                  </a:lnTo>
                  <a:lnTo>
                    <a:pt x="1" y="231"/>
                  </a:lnTo>
                  <a:lnTo>
                    <a:pt x="0" y="243"/>
                  </a:lnTo>
                  <a:lnTo>
                    <a:pt x="0" y="256"/>
                  </a:lnTo>
                  <a:lnTo>
                    <a:pt x="1" y="277"/>
                  </a:lnTo>
                  <a:lnTo>
                    <a:pt x="3" y="298"/>
                  </a:lnTo>
                  <a:lnTo>
                    <a:pt x="8" y="317"/>
                  </a:lnTo>
                  <a:lnTo>
                    <a:pt x="13" y="338"/>
                  </a:lnTo>
                  <a:lnTo>
                    <a:pt x="20" y="356"/>
                  </a:lnTo>
                  <a:lnTo>
                    <a:pt x="29" y="374"/>
                  </a:lnTo>
                  <a:lnTo>
                    <a:pt x="39" y="391"/>
                  </a:lnTo>
                  <a:lnTo>
                    <a:pt x="50" y="409"/>
                  </a:lnTo>
                  <a:lnTo>
                    <a:pt x="63" y="424"/>
                  </a:lnTo>
                  <a:lnTo>
                    <a:pt x="77" y="439"/>
                  </a:lnTo>
                  <a:lnTo>
                    <a:pt x="91" y="451"/>
                  </a:lnTo>
                  <a:lnTo>
                    <a:pt x="107" y="464"/>
                  </a:lnTo>
                  <a:lnTo>
                    <a:pt x="124" y="475"/>
                  </a:lnTo>
                  <a:lnTo>
                    <a:pt x="143" y="485"/>
                  </a:lnTo>
                  <a:lnTo>
                    <a:pt x="161" y="493"/>
                  </a:lnTo>
                  <a:lnTo>
                    <a:pt x="181" y="501"/>
                  </a:lnTo>
                  <a:lnTo>
                    <a:pt x="181" y="543"/>
                  </a:lnTo>
                  <a:lnTo>
                    <a:pt x="181" y="545"/>
                  </a:lnTo>
                  <a:lnTo>
                    <a:pt x="182" y="548"/>
                  </a:lnTo>
                  <a:lnTo>
                    <a:pt x="183" y="550"/>
                  </a:lnTo>
                  <a:lnTo>
                    <a:pt x="186" y="553"/>
                  </a:lnTo>
                  <a:lnTo>
                    <a:pt x="188" y="554"/>
                  </a:lnTo>
                  <a:lnTo>
                    <a:pt x="190" y="557"/>
                  </a:lnTo>
                  <a:lnTo>
                    <a:pt x="193" y="557"/>
                  </a:lnTo>
                  <a:lnTo>
                    <a:pt x="196" y="558"/>
                  </a:lnTo>
                  <a:lnTo>
                    <a:pt x="316" y="558"/>
                  </a:lnTo>
                  <a:lnTo>
                    <a:pt x="320" y="557"/>
                  </a:lnTo>
                  <a:lnTo>
                    <a:pt x="322" y="557"/>
                  </a:lnTo>
                  <a:lnTo>
                    <a:pt x="325" y="554"/>
                  </a:lnTo>
                  <a:lnTo>
                    <a:pt x="327" y="553"/>
                  </a:lnTo>
                  <a:lnTo>
                    <a:pt x="329" y="550"/>
                  </a:lnTo>
                  <a:lnTo>
                    <a:pt x="330" y="548"/>
                  </a:lnTo>
                  <a:lnTo>
                    <a:pt x="331" y="545"/>
                  </a:lnTo>
                  <a:lnTo>
                    <a:pt x="331" y="543"/>
                  </a:lnTo>
                  <a:lnTo>
                    <a:pt x="331" y="501"/>
                  </a:lnTo>
                  <a:lnTo>
                    <a:pt x="351" y="493"/>
                  </a:lnTo>
                  <a:lnTo>
                    <a:pt x="370" y="485"/>
                  </a:lnTo>
                  <a:lnTo>
                    <a:pt x="388" y="475"/>
                  </a:lnTo>
                  <a:lnTo>
                    <a:pt x="404" y="464"/>
                  </a:lnTo>
                  <a:lnTo>
                    <a:pt x="420" y="451"/>
                  </a:lnTo>
                  <a:lnTo>
                    <a:pt x="436" y="439"/>
                  </a:lnTo>
                  <a:lnTo>
                    <a:pt x="449" y="424"/>
                  </a:lnTo>
                  <a:lnTo>
                    <a:pt x="462" y="409"/>
                  </a:lnTo>
                  <a:lnTo>
                    <a:pt x="473" y="391"/>
                  </a:lnTo>
                  <a:lnTo>
                    <a:pt x="483" y="374"/>
                  </a:lnTo>
                  <a:lnTo>
                    <a:pt x="491" y="356"/>
                  </a:lnTo>
                  <a:lnTo>
                    <a:pt x="499" y="338"/>
                  </a:lnTo>
                  <a:lnTo>
                    <a:pt x="504" y="317"/>
                  </a:lnTo>
                  <a:lnTo>
                    <a:pt x="508" y="298"/>
                  </a:lnTo>
                  <a:lnTo>
                    <a:pt x="512" y="277"/>
                  </a:lnTo>
                  <a:lnTo>
                    <a:pt x="512" y="256"/>
                  </a:lnTo>
                  <a:lnTo>
                    <a:pt x="512" y="243"/>
                  </a:lnTo>
                  <a:lnTo>
                    <a:pt x="511" y="231"/>
                  </a:lnTo>
                  <a:lnTo>
                    <a:pt x="510" y="218"/>
                  </a:lnTo>
                  <a:lnTo>
                    <a:pt x="507" y="205"/>
                  </a:lnTo>
                  <a:lnTo>
                    <a:pt x="504" y="192"/>
                  </a:lnTo>
                  <a:lnTo>
                    <a:pt x="501" y="180"/>
                  </a:lnTo>
                  <a:lnTo>
                    <a:pt x="497" y="168"/>
                  </a:lnTo>
                  <a:lnTo>
                    <a:pt x="492" y="157"/>
                  </a:lnTo>
                  <a:lnTo>
                    <a:pt x="487" y="146"/>
                  </a:lnTo>
                  <a:lnTo>
                    <a:pt x="482" y="134"/>
                  </a:lnTo>
                  <a:lnTo>
                    <a:pt x="475" y="123"/>
                  </a:lnTo>
                  <a:lnTo>
                    <a:pt x="469" y="114"/>
                  </a:lnTo>
                  <a:lnTo>
                    <a:pt x="461" y="103"/>
                  </a:lnTo>
                  <a:lnTo>
                    <a:pt x="454" y="93"/>
                  </a:lnTo>
                  <a:lnTo>
                    <a:pt x="445" y="85"/>
                  </a:lnTo>
                  <a:lnTo>
                    <a:pt x="437" y="75"/>
                  </a:lnTo>
                  <a:lnTo>
                    <a:pt x="428" y="67"/>
                  </a:lnTo>
                  <a:lnTo>
                    <a:pt x="418" y="59"/>
                  </a:lnTo>
                  <a:lnTo>
                    <a:pt x="409" y="52"/>
                  </a:lnTo>
                  <a:lnTo>
                    <a:pt x="399" y="44"/>
                  </a:lnTo>
                  <a:lnTo>
                    <a:pt x="388" y="38"/>
                  </a:lnTo>
                  <a:lnTo>
                    <a:pt x="378" y="31"/>
                  </a:lnTo>
                  <a:lnTo>
                    <a:pt x="367" y="26"/>
                  </a:lnTo>
                  <a:lnTo>
                    <a:pt x="356" y="20"/>
                  </a:lnTo>
                  <a:lnTo>
                    <a:pt x="344" y="16"/>
                  </a:lnTo>
                  <a:lnTo>
                    <a:pt x="333" y="12"/>
                  </a:lnTo>
                  <a:lnTo>
                    <a:pt x="320" y="9"/>
                  </a:lnTo>
                  <a:lnTo>
                    <a:pt x="308" y="5"/>
                  </a:lnTo>
                  <a:lnTo>
                    <a:pt x="295" y="3"/>
                  </a:lnTo>
                  <a:lnTo>
                    <a:pt x="282" y="2"/>
                  </a:lnTo>
                  <a:lnTo>
                    <a:pt x="269" y="1"/>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10">
              <a:extLst>
                <a:ext uri="{FF2B5EF4-FFF2-40B4-BE49-F238E27FC236}">
                  <a16:creationId xmlns:a16="http://schemas.microsoft.com/office/drawing/2014/main" id="{1C7A5012-4818-4AAE-AFC8-826CAA0F106B}"/>
                </a:ext>
              </a:extLst>
            </p:cNvPr>
            <p:cNvSpPr>
              <a:spLocks/>
            </p:cNvSpPr>
            <p:nvPr/>
          </p:nvSpPr>
          <p:spPr bwMode="auto">
            <a:xfrm>
              <a:off x="11045825" y="2363788"/>
              <a:ext cx="28575" cy="9525"/>
            </a:xfrm>
            <a:custGeom>
              <a:avLst/>
              <a:gdLst>
                <a:gd name="T0" fmla="*/ 75 w 90"/>
                <a:gd name="T1" fmla="*/ 0 h 30"/>
                <a:gd name="T2" fmla="*/ 15 w 90"/>
                <a:gd name="T3" fmla="*/ 0 h 30"/>
                <a:gd name="T4" fmla="*/ 12 w 90"/>
                <a:gd name="T5" fmla="*/ 0 h 30"/>
                <a:gd name="T6" fmla="*/ 9 w 90"/>
                <a:gd name="T7" fmla="*/ 1 h 30"/>
                <a:gd name="T8" fmla="*/ 6 w 90"/>
                <a:gd name="T9" fmla="*/ 2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8 h 30"/>
                <a:gd name="T30" fmla="*/ 9 w 90"/>
                <a:gd name="T31" fmla="*/ 29 h 30"/>
                <a:gd name="T32" fmla="*/ 12 w 90"/>
                <a:gd name="T33" fmla="*/ 30 h 30"/>
                <a:gd name="T34" fmla="*/ 15 w 90"/>
                <a:gd name="T35" fmla="*/ 30 h 30"/>
                <a:gd name="T36" fmla="*/ 75 w 90"/>
                <a:gd name="T37" fmla="*/ 30 h 30"/>
                <a:gd name="T38" fmla="*/ 78 w 90"/>
                <a:gd name="T39" fmla="*/ 30 h 30"/>
                <a:gd name="T40" fmla="*/ 80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2 h 30"/>
                <a:gd name="T64" fmla="*/ 80 w 90"/>
                <a:gd name="T65" fmla="*/ 1 h 30"/>
                <a:gd name="T66" fmla="*/ 78 w 90"/>
                <a:gd name="T67" fmla="*/ 0 h 30"/>
                <a:gd name="T68" fmla="*/ 75 w 9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30">
                  <a:moveTo>
                    <a:pt x="75" y="0"/>
                  </a:moveTo>
                  <a:lnTo>
                    <a:pt x="15" y="0"/>
                  </a:lnTo>
                  <a:lnTo>
                    <a:pt x="12" y="0"/>
                  </a:lnTo>
                  <a:lnTo>
                    <a:pt x="9" y="1"/>
                  </a:lnTo>
                  <a:lnTo>
                    <a:pt x="6" y="2"/>
                  </a:lnTo>
                  <a:lnTo>
                    <a:pt x="4" y="5"/>
                  </a:lnTo>
                  <a:lnTo>
                    <a:pt x="2" y="7"/>
                  </a:lnTo>
                  <a:lnTo>
                    <a:pt x="1" y="9"/>
                  </a:lnTo>
                  <a:lnTo>
                    <a:pt x="0" y="12"/>
                  </a:lnTo>
                  <a:lnTo>
                    <a:pt x="0" y="15"/>
                  </a:lnTo>
                  <a:lnTo>
                    <a:pt x="0" y="19"/>
                  </a:lnTo>
                  <a:lnTo>
                    <a:pt x="1" y="21"/>
                  </a:lnTo>
                  <a:lnTo>
                    <a:pt x="2" y="24"/>
                  </a:lnTo>
                  <a:lnTo>
                    <a:pt x="4" y="26"/>
                  </a:lnTo>
                  <a:lnTo>
                    <a:pt x="6" y="28"/>
                  </a:lnTo>
                  <a:lnTo>
                    <a:pt x="9" y="29"/>
                  </a:lnTo>
                  <a:lnTo>
                    <a:pt x="12" y="30"/>
                  </a:lnTo>
                  <a:lnTo>
                    <a:pt x="15" y="30"/>
                  </a:lnTo>
                  <a:lnTo>
                    <a:pt x="75" y="30"/>
                  </a:lnTo>
                  <a:lnTo>
                    <a:pt x="78" y="30"/>
                  </a:lnTo>
                  <a:lnTo>
                    <a:pt x="80" y="29"/>
                  </a:lnTo>
                  <a:lnTo>
                    <a:pt x="84" y="27"/>
                  </a:lnTo>
                  <a:lnTo>
                    <a:pt x="86" y="26"/>
                  </a:lnTo>
                  <a:lnTo>
                    <a:pt x="88" y="24"/>
                  </a:lnTo>
                  <a:lnTo>
                    <a:pt x="89" y="21"/>
                  </a:lnTo>
                  <a:lnTo>
                    <a:pt x="90" y="19"/>
                  </a:lnTo>
                  <a:lnTo>
                    <a:pt x="90" y="15"/>
                  </a:lnTo>
                  <a:lnTo>
                    <a:pt x="90" y="12"/>
                  </a:lnTo>
                  <a:lnTo>
                    <a:pt x="89" y="9"/>
                  </a:lnTo>
                  <a:lnTo>
                    <a:pt x="88" y="7"/>
                  </a:lnTo>
                  <a:lnTo>
                    <a:pt x="86" y="5"/>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11">
              <a:extLst>
                <a:ext uri="{FF2B5EF4-FFF2-40B4-BE49-F238E27FC236}">
                  <a16:creationId xmlns:a16="http://schemas.microsoft.com/office/drawing/2014/main" id="{C85EB826-C624-4A96-8888-C93BCF53632B}"/>
                </a:ext>
              </a:extLst>
            </p:cNvPr>
            <p:cNvSpPr>
              <a:spLocks/>
            </p:cNvSpPr>
            <p:nvPr/>
          </p:nvSpPr>
          <p:spPr bwMode="auto">
            <a:xfrm>
              <a:off x="11074400" y="2276475"/>
              <a:ext cx="33338" cy="33338"/>
            </a:xfrm>
            <a:custGeom>
              <a:avLst/>
              <a:gdLst>
                <a:gd name="T0" fmla="*/ 90 w 105"/>
                <a:gd name="T1" fmla="*/ 105 h 105"/>
                <a:gd name="T2" fmla="*/ 93 w 105"/>
                <a:gd name="T3" fmla="*/ 105 h 105"/>
                <a:gd name="T4" fmla="*/ 97 w 105"/>
                <a:gd name="T5" fmla="*/ 104 h 105"/>
                <a:gd name="T6" fmla="*/ 99 w 105"/>
                <a:gd name="T7" fmla="*/ 103 h 105"/>
                <a:gd name="T8" fmla="*/ 101 w 105"/>
                <a:gd name="T9" fmla="*/ 101 h 105"/>
                <a:gd name="T10" fmla="*/ 103 w 105"/>
                <a:gd name="T11" fmla="*/ 99 h 105"/>
                <a:gd name="T12" fmla="*/ 104 w 105"/>
                <a:gd name="T13" fmla="*/ 97 h 105"/>
                <a:gd name="T14" fmla="*/ 105 w 105"/>
                <a:gd name="T15" fmla="*/ 93 h 105"/>
                <a:gd name="T16" fmla="*/ 105 w 105"/>
                <a:gd name="T17" fmla="*/ 90 h 105"/>
                <a:gd name="T18" fmla="*/ 105 w 105"/>
                <a:gd name="T19" fmla="*/ 88 h 105"/>
                <a:gd name="T20" fmla="*/ 104 w 105"/>
                <a:gd name="T21" fmla="*/ 85 h 105"/>
                <a:gd name="T22" fmla="*/ 103 w 105"/>
                <a:gd name="T23" fmla="*/ 83 h 105"/>
                <a:gd name="T24" fmla="*/ 101 w 105"/>
                <a:gd name="T25" fmla="*/ 79 h 105"/>
                <a:gd name="T26" fmla="*/ 26 w 105"/>
                <a:gd name="T27" fmla="*/ 4 h 105"/>
                <a:gd name="T28" fmla="*/ 24 w 105"/>
                <a:gd name="T29" fmla="*/ 2 h 105"/>
                <a:gd name="T30" fmla="*/ 20 w 105"/>
                <a:gd name="T31" fmla="*/ 1 h 105"/>
                <a:gd name="T32" fmla="*/ 18 w 105"/>
                <a:gd name="T33" fmla="*/ 0 h 105"/>
                <a:gd name="T34" fmla="*/ 15 w 105"/>
                <a:gd name="T35" fmla="*/ 0 h 105"/>
                <a:gd name="T36" fmla="*/ 12 w 105"/>
                <a:gd name="T37" fmla="*/ 0 h 105"/>
                <a:gd name="T38" fmla="*/ 10 w 105"/>
                <a:gd name="T39" fmla="*/ 1 h 105"/>
                <a:gd name="T40" fmla="*/ 6 w 105"/>
                <a:gd name="T41" fmla="*/ 3 h 105"/>
                <a:gd name="T42" fmla="*/ 4 w 105"/>
                <a:gd name="T43" fmla="*/ 4 h 105"/>
                <a:gd name="T44" fmla="*/ 2 w 105"/>
                <a:gd name="T45" fmla="*/ 6 h 105"/>
                <a:gd name="T46" fmla="*/ 1 w 105"/>
                <a:gd name="T47" fmla="*/ 10 h 105"/>
                <a:gd name="T48" fmla="*/ 0 w 105"/>
                <a:gd name="T49" fmla="*/ 13 h 105"/>
                <a:gd name="T50" fmla="*/ 0 w 105"/>
                <a:gd name="T51" fmla="*/ 15 h 105"/>
                <a:gd name="T52" fmla="*/ 0 w 105"/>
                <a:gd name="T53" fmla="*/ 18 h 105"/>
                <a:gd name="T54" fmla="*/ 1 w 105"/>
                <a:gd name="T55" fmla="*/ 21 h 105"/>
                <a:gd name="T56" fmla="*/ 2 w 105"/>
                <a:gd name="T57" fmla="*/ 24 h 105"/>
                <a:gd name="T58" fmla="*/ 4 w 105"/>
                <a:gd name="T59" fmla="*/ 26 h 105"/>
                <a:gd name="T60" fmla="*/ 79 w 105"/>
                <a:gd name="T61" fmla="*/ 101 h 105"/>
                <a:gd name="T62" fmla="*/ 83 w 105"/>
                <a:gd name="T63" fmla="*/ 103 h 105"/>
                <a:gd name="T64" fmla="*/ 85 w 105"/>
                <a:gd name="T65" fmla="*/ 104 h 105"/>
                <a:gd name="T66" fmla="*/ 88 w 105"/>
                <a:gd name="T67" fmla="*/ 105 h 105"/>
                <a:gd name="T68" fmla="*/ 90 w 105"/>
                <a:gd name="T6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05">
                  <a:moveTo>
                    <a:pt x="90" y="105"/>
                  </a:moveTo>
                  <a:lnTo>
                    <a:pt x="93" y="105"/>
                  </a:lnTo>
                  <a:lnTo>
                    <a:pt x="97" y="104"/>
                  </a:lnTo>
                  <a:lnTo>
                    <a:pt x="99" y="103"/>
                  </a:lnTo>
                  <a:lnTo>
                    <a:pt x="101" y="101"/>
                  </a:lnTo>
                  <a:lnTo>
                    <a:pt x="103" y="99"/>
                  </a:lnTo>
                  <a:lnTo>
                    <a:pt x="104" y="97"/>
                  </a:lnTo>
                  <a:lnTo>
                    <a:pt x="105" y="93"/>
                  </a:lnTo>
                  <a:lnTo>
                    <a:pt x="105" y="90"/>
                  </a:lnTo>
                  <a:lnTo>
                    <a:pt x="105" y="88"/>
                  </a:lnTo>
                  <a:lnTo>
                    <a:pt x="104" y="85"/>
                  </a:lnTo>
                  <a:lnTo>
                    <a:pt x="103" y="83"/>
                  </a:lnTo>
                  <a:lnTo>
                    <a:pt x="101" y="79"/>
                  </a:lnTo>
                  <a:lnTo>
                    <a:pt x="26" y="4"/>
                  </a:lnTo>
                  <a:lnTo>
                    <a:pt x="24" y="2"/>
                  </a:lnTo>
                  <a:lnTo>
                    <a:pt x="20" y="1"/>
                  </a:lnTo>
                  <a:lnTo>
                    <a:pt x="18" y="0"/>
                  </a:lnTo>
                  <a:lnTo>
                    <a:pt x="15" y="0"/>
                  </a:lnTo>
                  <a:lnTo>
                    <a:pt x="12" y="0"/>
                  </a:lnTo>
                  <a:lnTo>
                    <a:pt x="10" y="1"/>
                  </a:lnTo>
                  <a:lnTo>
                    <a:pt x="6" y="3"/>
                  </a:lnTo>
                  <a:lnTo>
                    <a:pt x="4" y="4"/>
                  </a:lnTo>
                  <a:lnTo>
                    <a:pt x="2" y="6"/>
                  </a:lnTo>
                  <a:lnTo>
                    <a:pt x="1" y="10"/>
                  </a:lnTo>
                  <a:lnTo>
                    <a:pt x="0" y="13"/>
                  </a:lnTo>
                  <a:lnTo>
                    <a:pt x="0" y="15"/>
                  </a:lnTo>
                  <a:lnTo>
                    <a:pt x="0" y="18"/>
                  </a:lnTo>
                  <a:lnTo>
                    <a:pt x="1" y="21"/>
                  </a:lnTo>
                  <a:lnTo>
                    <a:pt x="2" y="24"/>
                  </a:lnTo>
                  <a:lnTo>
                    <a:pt x="4" y="26"/>
                  </a:lnTo>
                  <a:lnTo>
                    <a:pt x="79" y="101"/>
                  </a:lnTo>
                  <a:lnTo>
                    <a:pt x="83" y="103"/>
                  </a:lnTo>
                  <a:lnTo>
                    <a:pt x="85" y="104"/>
                  </a:lnTo>
                  <a:lnTo>
                    <a:pt x="88" y="105"/>
                  </a:lnTo>
                  <a:lnTo>
                    <a:pt x="9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12">
              <a:extLst>
                <a:ext uri="{FF2B5EF4-FFF2-40B4-BE49-F238E27FC236}">
                  <a16:creationId xmlns:a16="http://schemas.microsoft.com/office/drawing/2014/main" id="{759793D0-69A1-475E-9BF2-87E8B6C943A8}"/>
                </a:ext>
              </a:extLst>
            </p:cNvPr>
            <p:cNvSpPr>
              <a:spLocks/>
            </p:cNvSpPr>
            <p:nvPr/>
          </p:nvSpPr>
          <p:spPr bwMode="auto">
            <a:xfrm>
              <a:off x="11169650" y="2247900"/>
              <a:ext cx="9525" cy="28575"/>
            </a:xfrm>
            <a:custGeom>
              <a:avLst/>
              <a:gdLst>
                <a:gd name="T0" fmla="*/ 15 w 30"/>
                <a:gd name="T1" fmla="*/ 90 h 90"/>
                <a:gd name="T2" fmla="*/ 19 w 30"/>
                <a:gd name="T3" fmla="*/ 90 h 90"/>
                <a:gd name="T4" fmla="*/ 21 w 30"/>
                <a:gd name="T5" fmla="*/ 89 h 90"/>
                <a:gd name="T6" fmla="*/ 24 w 30"/>
                <a:gd name="T7" fmla="*/ 88 h 90"/>
                <a:gd name="T8" fmla="*/ 26 w 30"/>
                <a:gd name="T9" fmla="*/ 86 h 90"/>
                <a:gd name="T10" fmla="*/ 27 w 30"/>
                <a:gd name="T11" fmla="*/ 84 h 90"/>
                <a:gd name="T12" fmla="*/ 29 w 30"/>
                <a:gd name="T13" fmla="*/ 81 h 90"/>
                <a:gd name="T14" fmla="*/ 30 w 30"/>
                <a:gd name="T15" fmla="*/ 78 h 90"/>
                <a:gd name="T16" fmla="*/ 30 w 30"/>
                <a:gd name="T17" fmla="*/ 75 h 90"/>
                <a:gd name="T18" fmla="*/ 30 w 30"/>
                <a:gd name="T19" fmla="*/ 15 h 90"/>
                <a:gd name="T20" fmla="*/ 30 w 30"/>
                <a:gd name="T21" fmla="*/ 12 h 90"/>
                <a:gd name="T22" fmla="*/ 29 w 30"/>
                <a:gd name="T23" fmla="*/ 10 h 90"/>
                <a:gd name="T24" fmla="*/ 27 w 30"/>
                <a:gd name="T25" fmla="*/ 6 h 90"/>
                <a:gd name="T26" fmla="*/ 26 w 30"/>
                <a:gd name="T27" fmla="*/ 4 h 90"/>
                <a:gd name="T28" fmla="*/ 24 w 30"/>
                <a:gd name="T29" fmla="*/ 2 h 90"/>
                <a:gd name="T30" fmla="*/ 21 w 30"/>
                <a:gd name="T31" fmla="*/ 1 h 90"/>
                <a:gd name="T32" fmla="*/ 19 w 30"/>
                <a:gd name="T33" fmla="*/ 0 h 90"/>
                <a:gd name="T34" fmla="*/ 15 w 30"/>
                <a:gd name="T35" fmla="*/ 0 h 90"/>
                <a:gd name="T36" fmla="*/ 12 w 30"/>
                <a:gd name="T37" fmla="*/ 0 h 90"/>
                <a:gd name="T38" fmla="*/ 9 w 30"/>
                <a:gd name="T39" fmla="*/ 1 h 90"/>
                <a:gd name="T40" fmla="*/ 7 w 30"/>
                <a:gd name="T41" fmla="*/ 2 h 90"/>
                <a:gd name="T42" fmla="*/ 5 w 30"/>
                <a:gd name="T43" fmla="*/ 4 h 90"/>
                <a:gd name="T44" fmla="*/ 3 w 30"/>
                <a:gd name="T45" fmla="*/ 6 h 90"/>
                <a:gd name="T46" fmla="*/ 1 w 30"/>
                <a:gd name="T47" fmla="*/ 10 h 90"/>
                <a:gd name="T48" fmla="*/ 0 w 30"/>
                <a:gd name="T49" fmla="*/ 12 h 90"/>
                <a:gd name="T50" fmla="*/ 0 w 30"/>
                <a:gd name="T51" fmla="*/ 15 h 90"/>
                <a:gd name="T52" fmla="*/ 0 w 30"/>
                <a:gd name="T53" fmla="*/ 75 h 90"/>
                <a:gd name="T54" fmla="*/ 0 w 30"/>
                <a:gd name="T55" fmla="*/ 78 h 90"/>
                <a:gd name="T56" fmla="*/ 1 w 30"/>
                <a:gd name="T57" fmla="*/ 81 h 90"/>
                <a:gd name="T58" fmla="*/ 3 w 30"/>
                <a:gd name="T59" fmla="*/ 84 h 90"/>
                <a:gd name="T60" fmla="*/ 5 w 30"/>
                <a:gd name="T61" fmla="*/ 86 h 90"/>
                <a:gd name="T62" fmla="*/ 7 w 30"/>
                <a:gd name="T63" fmla="*/ 88 h 90"/>
                <a:gd name="T64" fmla="*/ 9 w 30"/>
                <a:gd name="T65" fmla="*/ 89 h 90"/>
                <a:gd name="T66" fmla="*/ 12 w 30"/>
                <a:gd name="T67" fmla="*/ 90 h 90"/>
                <a:gd name="T68" fmla="*/ 15 w 30"/>
                <a:gd name="T6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90">
                  <a:moveTo>
                    <a:pt x="15" y="90"/>
                  </a:moveTo>
                  <a:lnTo>
                    <a:pt x="19" y="90"/>
                  </a:lnTo>
                  <a:lnTo>
                    <a:pt x="21" y="89"/>
                  </a:lnTo>
                  <a:lnTo>
                    <a:pt x="24" y="88"/>
                  </a:lnTo>
                  <a:lnTo>
                    <a:pt x="26" y="86"/>
                  </a:lnTo>
                  <a:lnTo>
                    <a:pt x="27" y="84"/>
                  </a:lnTo>
                  <a:lnTo>
                    <a:pt x="29" y="81"/>
                  </a:lnTo>
                  <a:lnTo>
                    <a:pt x="30" y="78"/>
                  </a:lnTo>
                  <a:lnTo>
                    <a:pt x="30" y="75"/>
                  </a:lnTo>
                  <a:lnTo>
                    <a:pt x="30" y="15"/>
                  </a:lnTo>
                  <a:lnTo>
                    <a:pt x="30" y="12"/>
                  </a:lnTo>
                  <a:lnTo>
                    <a:pt x="29" y="10"/>
                  </a:lnTo>
                  <a:lnTo>
                    <a:pt x="27" y="6"/>
                  </a:lnTo>
                  <a:lnTo>
                    <a:pt x="26" y="4"/>
                  </a:lnTo>
                  <a:lnTo>
                    <a:pt x="24" y="2"/>
                  </a:lnTo>
                  <a:lnTo>
                    <a:pt x="21" y="1"/>
                  </a:lnTo>
                  <a:lnTo>
                    <a:pt x="19" y="0"/>
                  </a:lnTo>
                  <a:lnTo>
                    <a:pt x="15" y="0"/>
                  </a:lnTo>
                  <a:lnTo>
                    <a:pt x="12" y="0"/>
                  </a:lnTo>
                  <a:lnTo>
                    <a:pt x="9" y="1"/>
                  </a:lnTo>
                  <a:lnTo>
                    <a:pt x="7" y="2"/>
                  </a:lnTo>
                  <a:lnTo>
                    <a:pt x="5" y="4"/>
                  </a:lnTo>
                  <a:lnTo>
                    <a:pt x="3" y="6"/>
                  </a:lnTo>
                  <a:lnTo>
                    <a:pt x="1" y="10"/>
                  </a:lnTo>
                  <a:lnTo>
                    <a:pt x="0" y="12"/>
                  </a:lnTo>
                  <a:lnTo>
                    <a:pt x="0" y="15"/>
                  </a:lnTo>
                  <a:lnTo>
                    <a:pt x="0" y="75"/>
                  </a:lnTo>
                  <a:lnTo>
                    <a:pt x="0" y="78"/>
                  </a:lnTo>
                  <a:lnTo>
                    <a:pt x="1" y="81"/>
                  </a:lnTo>
                  <a:lnTo>
                    <a:pt x="3" y="84"/>
                  </a:lnTo>
                  <a:lnTo>
                    <a:pt x="5" y="86"/>
                  </a:lnTo>
                  <a:lnTo>
                    <a:pt x="7" y="88"/>
                  </a:lnTo>
                  <a:lnTo>
                    <a:pt x="9" y="89"/>
                  </a:lnTo>
                  <a:lnTo>
                    <a:pt x="12" y="90"/>
                  </a:lnTo>
                  <a:lnTo>
                    <a:pt x="1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13">
              <a:extLst>
                <a:ext uri="{FF2B5EF4-FFF2-40B4-BE49-F238E27FC236}">
                  <a16:creationId xmlns:a16="http://schemas.microsoft.com/office/drawing/2014/main" id="{BC305DF7-6EA3-4A26-8900-B889707F6162}"/>
                </a:ext>
              </a:extLst>
            </p:cNvPr>
            <p:cNvSpPr>
              <a:spLocks/>
            </p:cNvSpPr>
            <p:nvPr/>
          </p:nvSpPr>
          <p:spPr bwMode="auto">
            <a:xfrm>
              <a:off x="11242675" y="2276475"/>
              <a:ext cx="33338" cy="33338"/>
            </a:xfrm>
            <a:custGeom>
              <a:avLst/>
              <a:gdLst>
                <a:gd name="T0" fmla="*/ 100 w 106"/>
                <a:gd name="T1" fmla="*/ 4 h 105"/>
                <a:gd name="T2" fmla="*/ 98 w 106"/>
                <a:gd name="T3" fmla="*/ 2 h 105"/>
                <a:gd name="T4" fmla="*/ 96 w 106"/>
                <a:gd name="T5" fmla="*/ 1 h 105"/>
                <a:gd name="T6" fmla="*/ 93 w 106"/>
                <a:gd name="T7" fmla="*/ 0 h 105"/>
                <a:gd name="T8" fmla="*/ 90 w 106"/>
                <a:gd name="T9" fmla="*/ 0 h 105"/>
                <a:gd name="T10" fmla="*/ 88 w 106"/>
                <a:gd name="T11" fmla="*/ 0 h 105"/>
                <a:gd name="T12" fmla="*/ 84 w 106"/>
                <a:gd name="T13" fmla="*/ 1 h 105"/>
                <a:gd name="T14" fmla="*/ 82 w 106"/>
                <a:gd name="T15" fmla="*/ 3 h 105"/>
                <a:gd name="T16" fmla="*/ 80 w 106"/>
                <a:gd name="T17" fmla="*/ 4 h 105"/>
                <a:gd name="T18" fmla="*/ 4 w 106"/>
                <a:gd name="T19" fmla="*/ 79 h 105"/>
                <a:gd name="T20" fmla="*/ 3 w 106"/>
                <a:gd name="T21" fmla="*/ 83 h 105"/>
                <a:gd name="T22" fmla="*/ 1 w 106"/>
                <a:gd name="T23" fmla="*/ 85 h 105"/>
                <a:gd name="T24" fmla="*/ 0 w 106"/>
                <a:gd name="T25" fmla="*/ 88 h 105"/>
                <a:gd name="T26" fmla="*/ 0 w 106"/>
                <a:gd name="T27" fmla="*/ 90 h 105"/>
                <a:gd name="T28" fmla="*/ 0 w 106"/>
                <a:gd name="T29" fmla="*/ 93 h 105"/>
                <a:gd name="T30" fmla="*/ 1 w 106"/>
                <a:gd name="T31" fmla="*/ 97 h 105"/>
                <a:gd name="T32" fmla="*/ 3 w 106"/>
                <a:gd name="T33" fmla="*/ 99 h 105"/>
                <a:gd name="T34" fmla="*/ 4 w 106"/>
                <a:gd name="T35" fmla="*/ 101 h 105"/>
                <a:gd name="T36" fmla="*/ 7 w 106"/>
                <a:gd name="T37" fmla="*/ 103 h 105"/>
                <a:gd name="T38" fmla="*/ 9 w 106"/>
                <a:gd name="T39" fmla="*/ 104 h 105"/>
                <a:gd name="T40" fmla="*/ 12 w 106"/>
                <a:gd name="T41" fmla="*/ 105 h 105"/>
                <a:gd name="T42" fmla="*/ 15 w 106"/>
                <a:gd name="T43" fmla="*/ 105 h 105"/>
                <a:gd name="T44" fmla="*/ 18 w 106"/>
                <a:gd name="T45" fmla="*/ 105 h 105"/>
                <a:gd name="T46" fmla="*/ 21 w 106"/>
                <a:gd name="T47" fmla="*/ 104 h 105"/>
                <a:gd name="T48" fmla="*/ 23 w 106"/>
                <a:gd name="T49" fmla="*/ 103 h 105"/>
                <a:gd name="T50" fmla="*/ 25 w 106"/>
                <a:gd name="T51" fmla="*/ 101 h 105"/>
                <a:gd name="T52" fmla="*/ 100 w 106"/>
                <a:gd name="T53" fmla="*/ 26 h 105"/>
                <a:gd name="T54" fmla="*/ 103 w 106"/>
                <a:gd name="T55" fmla="*/ 24 h 105"/>
                <a:gd name="T56" fmla="*/ 105 w 106"/>
                <a:gd name="T57" fmla="*/ 21 h 105"/>
                <a:gd name="T58" fmla="*/ 105 w 106"/>
                <a:gd name="T59" fmla="*/ 18 h 105"/>
                <a:gd name="T60" fmla="*/ 106 w 106"/>
                <a:gd name="T61" fmla="*/ 15 h 105"/>
                <a:gd name="T62" fmla="*/ 105 w 106"/>
                <a:gd name="T63" fmla="*/ 13 h 105"/>
                <a:gd name="T64" fmla="*/ 105 w 106"/>
                <a:gd name="T65" fmla="*/ 10 h 105"/>
                <a:gd name="T66" fmla="*/ 103 w 106"/>
                <a:gd name="T67" fmla="*/ 6 h 105"/>
                <a:gd name="T68" fmla="*/ 100 w 106"/>
                <a:gd name="T6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05">
                  <a:moveTo>
                    <a:pt x="100" y="4"/>
                  </a:moveTo>
                  <a:lnTo>
                    <a:pt x="98" y="2"/>
                  </a:lnTo>
                  <a:lnTo>
                    <a:pt x="96" y="1"/>
                  </a:lnTo>
                  <a:lnTo>
                    <a:pt x="93" y="0"/>
                  </a:lnTo>
                  <a:lnTo>
                    <a:pt x="90" y="0"/>
                  </a:lnTo>
                  <a:lnTo>
                    <a:pt x="88" y="0"/>
                  </a:lnTo>
                  <a:lnTo>
                    <a:pt x="84" y="1"/>
                  </a:lnTo>
                  <a:lnTo>
                    <a:pt x="82" y="3"/>
                  </a:lnTo>
                  <a:lnTo>
                    <a:pt x="80" y="4"/>
                  </a:lnTo>
                  <a:lnTo>
                    <a:pt x="4" y="79"/>
                  </a:lnTo>
                  <a:lnTo>
                    <a:pt x="3" y="83"/>
                  </a:lnTo>
                  <a:lnTo>
                    <a:pt x="1" y="85"/>
                  </a:lnTo>
                  <a:lnTo>
                    <a:pt x="0" y="88"/>
                  </a:lnTo>
                  <a:lnTo>
                    <a:pt x="0" y="90"/>
                  </a:lnTo>
                  <a:lnTo>
                    <a:pt x="0" y="93"/>
                  </a:lnTo>
                  <a:lnTo>
                    <a:pt x="1" y="97"/>
                  </a:lnTo>
                  <a:lnTo>
                    <a:pt x="3" y="99"/>
                  </a:lnTo>
                  <a:lnTo>
                    <a:pt x="4" y="101"/>
                  </a:lnTo>
                  <a:lnTo>
                    <a:pt x="7" y="103"/>
                  </a:lnTo>
                  <a:lnTo>
                    <a:pt x="9" y="104"/>
                  </a:lnTo>
                  <a:lnTo>
                    <a:pt x="12" y="105"/>
                  </a:lnTo>
                  <a:lnTo>
                    <a:pt x="15" y="105"/>
                  </a:lnTo>
                  <a:lnTo>
                    <a:pt x="18" y="105"/>
                  </a:lnTo>
                  <a:lnTo>
                    <a:pt x="21" y="104"/>
                  </a:lnTo>
                  <a:lnTo>
                    <a:pt x="23" y="103"/>
                  </a:lnTo>
                  <a:lnTo>
                    <a:pt x="25" y="101"/>
                  </a:lnTo>
                  <a:lnTo>
                    <a:pt x="100" y="26"/>
                  </a:lnTo>
                  <a:lnTo>
                    <a:pt x="103" y="24"/>
                  </a:lnTo>
                  <a:lnTo>
                    <a:pt x="105" y="21"/>
                  </a:lnTo>
                  <a:lnTo>
                    <a:pt x="105" y="18"/>
                  </a:lnTo>
                  <a:lnTo>
                    <a:pt x="106" y="15"/>
                  </a:lnTo>
                  <a:lnTo>
                    <a:pt x="105" y="13"/>
                  </a:lnTo>
                  <a:lnTo>
                    <a:pt x="105" y="10"/>
                  </a:lnTo>
                  <a:lnTo>
                    <a:pt x="103" y="6"/>
                  </a:lnTo>
                  <a:lnTo>
                    <a:pt x="10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14">
              <a:extLst>
                <a:ext uri="{FF2B5EF4-FFF2-40B4-BE49-F238E27FC236}">
                  <a16:creationId xmlns:a16="http://schemas.microsoft.com/office/drawing/2014/main" id="{83B8C575-055D-4976-B2DF-F5BEBD1B3BA3}"/>
                </a:ext>
              </a:extLst>
            </p:cNvPr>
            <p:cNvSpPr>
              <a:spLocks/>
            </p:cNvSpPr>
            <p:nvPr/>
          </p:nvSpPr>
          <p:spPr bwMode="auto">
            <a:xfrm>
              <a:off x="11276013" y="2363788"/>
              <a:ext cx="28575" cy="9525"/>
            </a:xfrm>
            <a:custGeom>
              <a:avLst/>
              <a:gdLst>
                <a:gd name="T0" fmla="*/ 75 w 90"/>
                <a:gd name="T1" fmla="*/ 0 h 30"/>
                <a:gd name="T2" fmla="*/ 15 w 90"/>
                <a:gd name="T3" fmla="*/ 0 h 30"/>
                <a:gd name="T4" fmla="*/ 12 w 90"/>
                <a:gd name="T5" fmla="*/ 0 h 30"/>
                <a:gd name="T6" fmla="*/ 8 w 90"/>
                <a:gd name="T7" fmla="*/ 1 h 30"/>
                <a:gd name="T8" fmla="*/ 6 w 90"/>
                <a:gd name="T9" fmla="*/ 2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8 h 30"/>
                <a:gd name="T30" fmla="*/ 8 w 90"/>
                <a:gd name="T31" fmla="*/ 29 h 30"/>
                <a:gd name="T32" fmla="*/ 12 w 90"/>
                <a:gd name="T33" fmla="*/ 30 h 30"/>
                <a:gd name="T34" fmla="*/ 15 w 90"/>
                <a:gd name="T35" fmla="*/ 30 h 30"/>
                <a:gd name="T36" fmla="*/ 75 w 90"/>
                <a:gd name="T37" fmla="*/ 30 h 30"/>
                <a:gd name="T38" fmla="*/ 78 w 90"/>
                <a:gd name="T39" fmla="*/ 30 h 30"/>
                <a:gd name="T40" fmla="*/ 80 w 90"/>
                <a:gd name="T41" fmla="*/ 29 h 30"/>
                <a:gd name="T42" fmla="*/ 83 w 90"/>
                <a:gd name="T43" fmla="*/ 27 h 30"/>
                <a:gd name="T44" fmla="*/ 86 w 90"/>
                <a:gd name="T45" fmla="*/ 26 h 30"/>
                <a:gd name="T46" fmla="*/ 87 w 90"/>
                <a:gd name="T47" fmla="*/ 24 h 30"/>
                <a:gd name="T48" fmla="*/ 89 w 90"/>
                <a:gd name="T49" fmla="*/ 21 h 30"/>
                <a:gd name="T50" fmla="*/ 89 w 90"/>
                <a:gd name="T51" fmla="*/ 19 h 30"/>
                <a:gd name="T52" fmla="*/ 90 w 90"/>
                <a:gd name="T53" fmla="*/ 15 h 30"/>
                <a:gd name="T54" fmla="*/ 89 w 90"/>
                <a:gd name="T55" fmla="*/ 12 h 30"/>
                <a:gd name="T56" fmla="*/ 89 w 90"/>
                <a:gd name="T57" fmla="*/ 9 h 30"/>
                <a:gd name="T58" fmla="*/ 87 w 90"/>
                <a:gd name="T59" fmla="*/ 7 h 30"/>
                <a:gd name="T60" fmla="*/ 86 w 90"/>
                <a:gd name="T61" fmla="*/ 5 h 30"/>
                <a:gd name="T62" fmla="*/ 83 w 90"/>
                <a:gd name="T63" fmla="*/ 2 h 30"/>
                <a:gd name="T64" fmla="*/ 80 w 90"/>
                <a:gd name="T65" fmla="*/ 1 h 30"/>
                <a:gd name="T66" fmla="*/ 77 w 90"/>
                <a:gd name="T67" fmla="*/ 0 h 30"/>
                <a:gd name="T68" fmla="*/ 75 w 9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30">
                  <a:moveTo>
                    <a:pt x="75" y="0"/>
                  </a:moveTo>
                  <a:lnTo>
                    <a:pt x="15" y="0"/>
                  </a:lnTo>
                  <a:lnTo>
                    <a:pt x="12" y="0"/>
                  </a:lnTo>
                  <a:lnTo>
                    <a:pt x="8" y="1"/>
                  </a:lnTo>
                  <a:lnTo>
                    <a:pt x="6" y="2"/>
                  </a:lnTo>
                  <a:lnTo>
                    <a:pt x="4" y="5"/>
                  </a:lnTo>
                  <a:lnTo>
                    <a:pt x="2" y="7"/>
                  </a:lnTo>
                  <a:lnTo>
                    <a:pt x="1" y="9"/>
                  </a:lnTo>
                  <a:lnTo>
                    <a:pt x="0" y="12"/>
                  </a:lnTo>
                  <a:lnTo>
                    <a:pt x="0" y="15"/>
                  </a:lnTo>
                  <a:lnTo>
                    <a:pt x="0" y="19"/>
                  </a:lnTo>
                  <a:lnTo>
                    <a:pt x="1" y="21"/>
                  </a:lnTo>
                  <a:lnTo>
                    <a:pt x="2" y="24"/>
                  </a:lnTo>
                  <a:lnTo>
                    <a:pt x="4" y="26"/>
                  </a:lnTo>
                  <a:lnTo>
                    <a:pt x="6" y="28"/>
                  </a:lnTo>
                  <a:lnTo>
                    <a:pt x="8" y="29"/>
                  </a:lnTo>
                  <a:lnTo>
                    <a:pt x="12" y="30"/>
                  </a:lnTo>
                  <a:lnTo>
                    <a:pt x="15" y="30"/>
                  </a:lnTo>
                  <a:lnTo>
                    <a:pt x="75" y="30"/>
                  </a:lnTo>
                  <a:lnTo>
                    <a:pt x="78" y="30"/>
                  </a:lnTo>
                  <a:lnTo>
                    <a:pt x="80" y="29"/>
                  </a:lnTo>
                  <a:lnTo>
                    <a:pt x="83" y="27"/>
                  </a:lnTo>
                  <a:lnTo>
                    <a:pt x="86" y="26"/>
                  </a:lnTo>
                  <a:lnTo>
                    <a:pt x="87" y="24"/>
                  </a:lnTo>
                  <a:lnTo>
                    <a:pt x="89" y="21"/>
                  </a:lnTo>
                  <a:lnTo>
                    <a:pt x="89" y="19"/>
                  </a:lnTo>
                  <a:lnTo>
                    <a:pt x="90" y="15"/>
                  </a:lnTo>
                  <a:lnTo>
                    <a:pt x="89" y="12"/>
                  </a:lnTo>
                  <a:lnTo>
                    <a:pt x="89" y="9"/>
                  </a:lnTo>
                  <a:lnTo>
                    <a:pt x="87" y="7"/>
                  </a:lnTo>
                  <a:lnTo>
                    <a:pt x="86" y="5"/>
                  </a:lnTo>
                  <a:lnTo>
                    <a:pt x="83" y="2"/>
                  </a:lnTo>
                  <a:lnTo>
                    <a:pt x="80" y="1"/>
                  </a:lnTo>
                  <a:lnTo>
                    <a:pt x="77"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95D5BEDE-1D0E-4048-BCC3-7B689F75687E}"/>
              </a:ext>
            </a:extLst>
          </p:cNvPr>
          <p:cNvGrpSpPr/>
          <p:nvPr/>
        </p:nvGrpSpPr>
        <p:grpSpPr>
          <a:xfrm>
            <a:off x="4283340" y="3629154"/>
            <a:ext cx="276525" cy="285493"/>
            <a:chOff x="946151" y="3240088"/>
            <a:chExt cx="293688" cy="303213"/>
          </a:xfrm>
          <a:solidFill>
            <a:schemeClr val="bg1"/>
          </a:solidFill>
        </p:grpSpPr>
        <p:sp>
          <p:nvSpPr>
            <p:cNvPr id="107" name="Freeform 57">
              <a:extLst>
                <a:ext uri="{FF2B5EF4-FFF2-40B4-BE49-F238E27FC236}">
                  <a16:creationId xmlns:a16="http://schemas.microsoft.com/office/drawing/2014/main" id="{3285827E-A037-43C1-9E5C-EF188B83775D}"/>
                </a:ext>
              </a:extLst>
            </p:cNvPr>
            <p:cNvSpPr>
              <a:spLocks noEditPoints="1"/>
            </p:cNvSpPr>
            <p:nvPr/>
          </p:nvSpPr>
          <p:spPr bwMode="auto">
            <a:xfrm>
              <a:off x="1066801" y="3240088"/>
              <a:ext cx="173038" cy="171450"/>
            </a:xfrm>
            <a:custGeom>
              <a:avLst/>
              <a:gdLst>
                <a:gd name="T0" fmla="*/ 326 w 435"/>
                <a:gd name="T1" fmla="*/ 327 h 432"/>
                <a:gd name="T2" fmla="*/ 296 w 435"/>
                <a:gd name="T3" fmla="*/ 346 h 432"/>
                <a:gd name="T4" fmla="*/ 259 w 435"/>
                <a:gd name="T5" fmla="*/ 368 h 432"/>
                <a:gd name="T6" fmla="*/ 186 w 435"/>
                <a:gd name="T7" fmla="*/ 406 h 432"/>
                <a:gd name="T8" fmla="*/ 180 w 435"/>
                <a:gd name="T9" fmla="*/ 363 h 432"/>
                <a:gd name="T10" fmla="*/ 150 w 435"/>
                <a:gd name="T11" fmla="*/ 353 h 432"/>
                <a:gd name="T12" fmla="*/ 116 w 435"/>
                <a:gd name="T13" fmla="*/ 328 h 432"/>
                <a:gd name="T14" fmla="*/ 65 w 435"/>
                <a:gd name="T15" fmla="*/ 350 h 432"/>
                <a:gd name="T16" fmla="*/ 73 w 435"/>
                <a:gd name="T17" fmla="*/ 261 h 432"/>
                <a:gd name="T18" fmla="*/ 70 w 435"/>
                <a:gd name="T19" fmla="*/ 222 h 432"/>
                <a:gd name="T20" fmla="*/ 73 w 435"/>
                <a:gd name="T21" fmla="*/ 182 h 432"/>
                <a:gd name="T22" fmla="*/ 66 w 435"/>
                <a:gd name="T23" fmla="*/ 93 h 432"/>
                <a:gd name="T24" fmla="*/ 117 w 435"/>
                <a:gd name="T25" fmla="*/ 114 h 432"/>
                <a:gd name="T26" fmla="*/ 150 w 435"/>
                <a:gd name="T27" fmla="*/ 90 h 432"/>
                <a:gd name="T28" fmla="*/ 180 w 435"/>
                <a:gd name="T29" fmla="*/ 79 h 432"/>
                <a:gd name="T30" fmla="*/ 186 w 435"/>
                <a:gd name="T31" fmla="*/ 25 h 432"/>
                <a:gd name="T32" fmla="*/ 259 w 435"/>
                <a:gd name="T33" fmla="*/ 75 h 432"/>
                <a:gd name="T34" fmla="*/ 296 w 435"/>
                <a:gd name="T35" fmla="*/ 96 h 432"/>
                <a:gd name="T36" fmla="*/ 326 w 435"/>
                <a:gd name="T37" fmla="*/ 115 h 432"/>
                <a:gd name="T38" fmla="*/ 405 w 435"/>
                <a:gd name="T39" fmla="*/ 154 h 432"/>
                <a:gd name="T40" fmla="*/ 362 w 435"/>
                <a:gd name="T41" fmla="*/ 185 h 432"/>
                <a:gd name="T42" fmla="*/ 365 w 435"/>
                <a:gd name="T43" fmla="*/ 238 h 432"/>
                <a:gd name="T44" fmla="*/ 365 w 435"/>
                <a:gd name="T45" fmla="*/ 265 h 432"/>
                <a:gd name="T46" fmla="*/ 428 w 435"/>
                <a:gd name="T47" fmla="*/ 272 h 432"/>
                <a:gd name="T48" fmla="*/ 389 w 435"/>
                <a:gd name="T49" fmla="*/ 207 h 432"/>
                <a:gd name="T50" fmla="*/ 435 w 435"/>
                <a:gd name="T51" fmla="*/ 161 h 432"/>
                <a:gd name="T52" fmla="*/ 382 w 435"/>
                <a:gd name="T53" fmla="*/ 65 h 432"/>
                <a:gd name="T54" fmla="*/ 329 w 435"/>
                <a:gd name="T55" fmla="*/ 88 h 432"/>
                <a:gd name="T56" fmla="*/ 282 w 435"/>
                <a:gd name="T57" fmla="*/ 59 h 432"/>
                <a:gd name="T58" fmla="*/ 275 w 435"/>
                <a:gd name="T59" fmla="*/ 2 h 432"/>
                <a:gd name="T60" fmla="*/ 164 w 435"/>
                <a:gd name="T61" fmla="*/ 4 h 432"/>
                <a:gd name="T62" fmla="*/ 152 w 435"/>
                <a:gd name="T63" fmla="*/ 62 h 432"/>
                <a:gd name="T64" fmla="*/ 119 w 435"/>
                <a:gd name="T65" fmla="*/ 79 h 432"/>
                <a:gd name="T66" fmla="*/ 59 w 435"/>
                <a:gd name="T67" fmla="*/ 63 h 432"/>
                <a:gd name="T68" fmla="*/ 1 w 435"/>
                <a:gd name="T69" fmla="*/ 157 h 432"/>
                <a:gd name="T70" fmla="*/ 5 w 435"/>
                <a:gd name="T71" fmla="*/ 168 h 432"/>
                <a:gd name="T72" fmla="*/ 44 w 435"/>
                <a:gd name="T73" fmla="*/ 221 h 432"/>
                <a:gd name="T74" fmla="*/ 3 w 435"/>
                <a:gd name="T75" fmla="*/ 276 h 432"/>
                <a:gd name="T76" fmla="*/ 49 w 435"/>
                <a:gd name="T77" fmla="*/ 373 h 432"/>
                <a:gd name="T78" fmla="*/ 67 w 435"/>
                <a:gd name="T79" fmla="*/ 378 h 432"/>
                <a:gd name="T80" fmla="*/ 144 w 435"/>
                <a:gd name="T81" fmla="*/ 378 h 432"/>
                <a:gd name="T82" fmla="*/ 164 w 435"/>
                <a:gd name="T83" fmla="*/ 428 h 432"/>
                <a:gd name="T84" fmla="*/ 275 w 435"/>
                <a:gd name="T85" fmla="*/ 431 h 432"/>
                <a:gd name="T86" fmla="*/ 282 w 435"/>
                <a:gd name="T87" fmla="*/ 382 h 432"/>
                <a:gd name="T88" fmla="*/ 329 w 435"/>
                <a:gd name="T89" fmla="*/ 356 h 432"/>
                <a:gd name="T90" fmla="*/ 380 w 435"/>
                <a:gd name="T91" fmla="*/ 378 h 432"/>
                <a:gd name="T92" fmla="*/ 434 w 435"/>
                <a:gd name="T93" fmla="*/ 290 h 432"/>
                <a:gd name="T94" fmla="*/ 428 w 435"/>
                <a:gd name="T95" fmla="*/ 27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5" h="432">
                  <a:moveTo>
                    <a:pt x="369" y="350"/>
                  </a:moveTo>
                  <a:lnTo>
                    <a:pt x="335" y="329"/>
                  </a:lnTo>
                  <a:lnTo>
                    <a:pt x="330" y="327"/>
                  </a:lnTo>
                  <a:lnTo>
                    <a:pt x="326" y="327"/>
                  </a:lnTo>
                  <a:lnTo>
                    <a:pt x="323" y="328"/>
                  </a:lnTo>
                  <a:lnTo>
                    <a:pt x="319" y="330"/>
                  </a:lnTo>
                  <a:lnTo>
                    <a:pt x="309" y="339"/>
                  </a:lnTo>
                  <a:lnTo>
                    <a:pt x="296" y="346"/>
                  </a:lnTo>
                  <a:lnTo>
                    <a:pt x="281" y="355"/>
                  </a:lnTo>
                  <a:lnTo>
                    <a:pt x="264" y="363"/>
                  </a:lnTo>
                  <a:lnTo>
                    <a:pt x="261" y="364"/>
                  </a:lnTo>
                  <a:lnTo>
                    <a:pt x="259" y="368"/>
                  </a:lnTo>
                  <a:lnTo>
                    <a:pt x="257" y="371"/>
                  </a:lnTo>
                  <a:lnTo>
                    <a:pt x="256" y="374"/>
                  </a:lnTo>
                  <a:lnTo>
                    <a:pt x="256" y="406"/>
                  </a:lnTo>
                  <a:lnTo>
                    <a:pt x="186" y="406"/>
                  </a:lnTo>
                  <a:lnTo>
                    <a:pt x="186" y="374"/>
                  </a:lnTo>
                  <a:lnTo>
                    <a:pt x="186" y="370"/>
                  </a:lnTo>
                  <a:lnTo>
                    <a:pt x="183" y="367"/>
                  </a:lnTo>
                  <a:lnTo>
                    <a:pt x="180" y="363"/>
                  </a:lnTo>
                  <a:lnTo>
                    <a:pt x="176" y="361"/>
                  </a:lnTo>
                  <a:lnTo>
                    <a:pt x="166" y="359"/>
                  </a:lnTo>
                  <a:lnTo>
                    <a:pt x="158" y="356"/>
                  </a:lnTo>
                  <a:lnTo>
                    <a:pt x="150" y="353"/>
                  </a:lnTo>
                  <a:lnTo>
                    <a:pt x="144" y="349"/>
                  </a:lnTo>
                  <a:lnTo>
                    <a:pt x="132" y="341"/>
                  </a:lnTo>
                  <a:lnTo>
                    <a:pt x="120" y="330"/>
                  </a:lnTo>
                  <a:lnTo>
                    <a:pt x="116" y="328"/>
                  </a:lnTo>
                  <a:lnTo>
                    <a:pt x="112" y="327"/>
                  </a:lnTo>
                  <a:lnTo>
                    <a:pt x="108" y="327"/>
                  </a:lnTo>
                  <a:lnTo>
                    <a:pt x="105" y="329"/>
                  </a:lnTo>
                  <a:lnTo>
                    <a:pt x="65" y="350"/>
                  </a:lnTo>
                  <a:lnTo>
                    <a:pt x="30" y="289"/>
                  </a:lnTo>
                  <a:lnTo>
                    <a:pt x="67" y="268"/>
                  </a:lnTo>
                  <a:lnTo>
                    <a:pt x="71" y="265"/>
                  </a:lnTo>
                  <a:lnTo>
                    <a:pt x="73" y="261"/>
                  </a:lnTo>
                  <a:lnTo>
                    <a:pt x="74" y="257"/>
                  </a:lnTo>
                  <a:lnTo>
                    <a:pt x="73" y="254"/>
                  </a:lnTo>
                  <a:lnTo>
                    <a:pt x="71" y="238"/>
                  </a:lnTo>
                  <a:lnTo>
                    <a:pt x="70" y="222"/>
                  </a:lnTo>
                  <a:lnTo>
                    <a:pt x="71" y="206"/>
                  </a:lnTo>
                  <a:lnTo>
                    <a:pt x="74" y="189"/>
                  </a:lnTo>
                  <a:lnTo>
                    <a:pt x="74" y="185"/>
                  </a:lnTo>
                  <a:lnTo>
                    <a:pt x="73" y="182"/>
                  </a:lnTo>
                  <a:lnTo>
                    <a:pt x="71" y="179"/>
                  </a:lnTo>
                  <a:lnTo>
                    <a:pt x="67" y="175"/>
                  </a:lnTo>
                  <a:lnTo>
                    <a:pt x="31" y="154"/>
                  </a:lnTo>
                  <a:lnTo>
                    <a:pt x="66" y="93"/>
                  </a:lnTo>
                  <a:lnTo>
                    <a:pt x="105" y="114"/>
                  </a:lnTo>
                  <a:lnTo>
                    <a:pt x="108" y="116"/>
                  </a:lnTo>
                  <a:lnTo>
                    <a:pt x="112" y="115"/>
                  </a:lnTo>
                  <a:lnTo>
                    <a:pt x="117" y="114"/>
                  </a:lnTo>
                  <a:lnTo>
                    <a:pt x="120" y="112"/>
                  </a:lnTo>
                  <a:lnTo>
                    <a:pt x="132" y="101"/>
                  </a:lnTo>
                  <a:lnTo>
                    <a:pt x="144" y="93"/>
                  </a:lnTo>
                  <a:lnTo>
                    <a:pt x="150" y="90"/>
                  </a:lnTo>
                  <a:lnTo>
                    <a:pt x="158" y="86"/>
                  </a:lnTo>
                  <a:lnTo>
                    <a:pt x="166" y="83"/>
                  </a:lnTo>
                  <a:lnTo>
                    <a:pt x="176" y="80"/>
                  </a:lnTo>
                  <a:lnTo>
                    <a:pt x="180" y="79"/>
                  </a:lnTo>
                  <a:lnTo>
                    <a:pt x="183" y="76"/>
                  </a:lnTo>
                  <a:lnTo>
                    <a:pt x="186" y="72"/>
                  </a:lnTo>
                  <a:lnTo>
                    <a:pt x="186" y="68"/>
                  </a:lnTo>
                  <a:lnTo>
                    <a:pt x="186" y="25"/>
                  </a:lnTo>
                  <a:lnTo>
                    <a:pt x="256" y="25"/>
                  </a:lnTo>
                  <a:lnTo>
                    <a:pt x="256" y="68"/>
                  </a:lnTo>
                  <a:lnTo>
                    <a:pt x="257" y="71"/>
                  </a:lnTo>
                  <a:lnTo>
                    <a:pt x="259" y="75"/>
                  </a:lnTo>
                  <a:lnTo>
                    <a:pt x="261" y="78"/>
                  </a:lnTo>
                  <a:lnTo>
                    <a:pt x="264" y="80"/>
                  </a:lnTo>
                  <a:lnTo>
                    <a:pt x="281" y="88"/>
                  </a:lnTo>
                  <a:lnTo>
                    <a:pt x="296" y="96"/>
                  </a:lnTo>
                  <a:lnTo>
                    <a:pt x="309" y="105"/>
                  </a:lnTo>
                  <a:lnTo>
                    <a:pt x="319" y="112"/>
                  </a:lnTo>
                  <a:lnTo>
                    <a:pt x="323" y="114"/>
                  </a:lnTo>
                  <a:lnTo>
                    <a:pt x="326" y="115"/>
                  </a:lnTo>
                  <a:lnTo>
                    <a:pt x="330" y="115"/>
                  </a:lnTo>
                  <a:lnTo>
                    <a:pt x="335" y="113"/>
                  </a:lnTo>
                  <a:lnTo>
                    <a:pt x="369" y="93"/>
                  </a:lnTo>
                  <a:lnTo>
                    <a:pt x="405" y="154"/>
                  </a:lnTo>
                  <a:lnTo>
                    <a:pt x="368" y="175"/>
                  </a:lnTo>
                  <a:lnTo>
                    <a:pt x="365" y="179"/>
                  </a:lnTo>
                  <a:lnTo>
                    <a:pt x="363" y="182"/>
                  </a:lnTo>
                  <a:lnTo>
                    <a:pt x="362" y="185"/>
                  </a:lnTo>
                  <a:lnTo>
                    <a:pt x="362" y="189"/>
                  </a:lnTo>
                  <a:lnTo>
                    <a:pt x="364" y="206"/>
                  </a:lnTo>
                  <a:lnTo>
                    <a:pt x="365" y="222"/>
                  </a:lnTo>
                  <a:lnTo>
                    <a:pt x="365" y="238"/>
                  </a:lnTo>
                  <a:lnTo>
                    <a:pt x="362" y="254"/>
                  </a:lnTo>
                  <a:lnTo>
                    <a:pt x="362" y="257"/>
                  </a:lnTo>
                  <a:lnTo>
                    <a:pt x="363" y="261"/>
                  </a:lnTo>
                  <a:lnTo>
                    <a:pt x="365" y="265"/>
                  </a:lnTo>
                  <a:lnTo>
                    <a:pt x="368" y="268"/>
                  </a:lnTo>
                  <a:lnTo>
                    <a:pt x="405" y="289"/>
                  </a:lnTo>
                  <a:lnTo>
                    <a:pt x="369" y="350"/>
                  </a:lnTo>
                  <a:close/>
                  <a:moveTo>
                    <a:pt x="428" y="272"/>
                  </a:moveTo>
                  <a:lnTo>
                    <a:pt x="388" y="250"/>
                  </a:lnTo>
                  <a:lnTo>
                    <a:pt x="389" y="236"/>
                  </a:lnTo>
                  <a:lnTo>
                    <a:pt x="391" y="221"/>
                  </a:lnTo>
                  <a:lnTo>
                    <a:pt x="389" y="207"/>
                  </a:lnTo>
                  <a:lnTo>
                    <a:pt x="388" y="193"/>
                  </a:lnTo>
                  <a:lnTo>
                    <a:pt x="428" y="169"/>
                  </a:lnTo>
                  <a:lnTo>
                    <a:pt x="432" y="166"/>
                  </a:lnTo>
                  <a:lnTo>
                    <a:pt x="435" y="161"/>
                  </a:lnTo>
                  <a:lnTo>
                    <a:pt x="435" y="157"/>
                  </a:lnTo>
                  <a:lnTo>
                    <a:pt x="434" y="153"/>
                  </a:lnTo>
                  <a:lnTo>
                    <a:pt x="385" y="69"/>
                  </a:lnTo>
                  <a:lnTo>
                    <a:pt x="382" y="65"/>
                  </a:lnTo>
                  <a:lnTo>
                    <a:pt x="378" y="63"/>
                  </a:lnTo>
                  <a:lnTo>
                    <a:pt x="372" y="63"/>
                  </a:lnTo>
                  <a:lnTo>
                    <a:pt x="367" y="64"/>
                  </a:lnTo>
                  <a:lnTo>
                    <a:pt x="329" y="88"/>
                  </a:lnTo>
                  <a:lnTo>
                    <a:pt x="320" y="81"/>
                  </a:lnTo>
                  <a:lnTo>
                    <a:pt x="308" y="73"/>
                  </a:lnTo>
                  <a:lnTo>
                    <a:pt x="296" y="67"/>
                  </a:lnTo>
                  <a:lnTo>
                    <a:pt x="282" y="59"/>
                  </a:lnTo>
                  <a:lnTo>
                    <a:pt x="282" y="13"/>
                  </a:lnTo>
                  <a:lnTo>
                    <a:pt x="281" y="8"/>
                  </a:lnTo>
                  <a:lnTo>
                    <a:pt x="279" y="4"/>
                  </a:lnTo>
                  <a:lnTo>
                    <a:pt x="275" y="2"/>
                  </a:lnTo>
                  <a:lnTo>
                    <a:pt x="269" y="0"/>
                  </a:lnTo>
                  <a:lnTo>
                    <a:pt x="173" y="0"/>
                  </a:lnTo>
                  <a:lnTo>
                    <a:pt x="168" y="2"/>
                  </a:lnTo>
                  <a:lnTo>
                    <a:pt x="164" y="4"/>
                  </a:lnTo>
                  <a:lnTo>
                    <a:pt x="161" y="8"/>
                  </a:lnTo>
                  <a:lnTo>
                    <a:pt x="161" y="13"/>
                  </a:lnTo>
                  <a:lnTo>
                    <a:pt x="161" y="58"/>
                  </a:lnTo>
                  <a:lnTo>
                    <a:pt x="152" y="62"/>
                  </a:lnTo>
                  <a:lnTo>
                    <a:pt x="144" y="64"/>
                  </a:lnTo>
                  <a:lnTo>
                    <a:pt x="137" y="67"/>
                  </a:lnTo>
                  <a:lnTo>
                    <a:pt x="131" y="71"/>
                  </a:lnTo>
                  <a:lnTo>
                    <a:pt x="119" y="79"/>
                  </a:lnTo>
                  <a:lnTo>
                    <a:pt x="109" y="88"/>
                  </a:lnTo>
                  <a:lnTo>
                    <a:pt x="68" y="64"/>
                  </a:lnTo>
                  <a:lnTo>
                    <a:pt x="63" y="63"/>
                  </a:lnTo>
                  <a:lnTo>
                    <a:pt x="59" y="63"/>
                  </a:lnTo>
                  <a:lnTo>
                    <a:pt x="55" y="65"/>
                  </a:lnTo>
                  <a:lnTo>
                    <a:pt x="50" y="69"/>
                  </a:lnTo>
                  <a:lnTo>
                    <a:pt x="2" y="152"/>
                  </a:lnTo>
                  <a:lnTo>
                    <a:pt x="1" y="157"/>
                  </a:lnTo>
                  <a:lnTo>
                    <a:pt x="1" y="161"/>
                  </a:lnTo>
                  <a:lnTo>
                    <a:pt x="2" y="165"/>
                  </a:lnTo>
                  <a:lnTo>
                    <a:pt x="3" y="167"/>
                  </a:lnTo>
                  <a:lnTo>
                    <a:pt x="5" y="168"/>
                  </a:lnTo>
                  <a:lnTo>
                    <a:pt x="6" y="169"/>
                  </a:lnTo>
                  <a:lnTo>
                    <a:pt x="47" y="193"/>
                  </a:lnTo>
                  <a:lnTo>
                    <a:pt x="45" y="207"/>
                  </a:lnTo>
                  <a:lnTo>
                    <a:pt x="44" y="221"/>
                  </a:lnTo>
                  <a:lnTo>
                    <a:pt x="45" y="236"/>
                  </a:lnTo>
                  <a:lnTo>
                    <a:pt x="47" y="250"/>
                  </a:lnTo>
                  <a:lnTo>
                    <a:pt x="6" y="272"/>
                  </a:lnTo>
                  <a:lnTo>
                    <a:pt x="3" y="276"/>
                  </a:lnTo>
                  <a:lnTo>
                    <a:pt x="0" y="281"/>
                  </a:lnTo>
                  <a:lnTo>
                    <a:pt x="0" y="286"/>
                  </a:lnTo>
                  <a:lnTo>
                    <a:pt x="2" y="290"/>
                  </a:lnTo>
                  <a:lnTo>
                    <a:pt x="49" y="373"/>
                  </a:lnTo>
                  <a:lnTo>
                    <a:pt x="53" y="377"/>
                  </a:lnTo>
                  <a:lnTo>
                    <a:pt x="58" y="379"/>
                  </a:lnTo>
                  <a:lnTo>
                    <a:pt x="62" y="379"/>
                  </a:lnTo>
                  <a:lnTo>
                    <a:pt x="67" y="378"/>
                  </a:lnTo>
                  <a:lnTo>
                    <a:pt x="109" y="356"/>
                  </a:lnTo>
                  <a:lnTo>
                    <a:pt x="119" y="363"/>
                  </a:lnTo>
                  <a:lnTo>
                    <a:pt x="131" y="372"/>
                  </a:lnTo>
                  <a:lnTo>
                    <a:pt x="144" y="378"/>
                  </a:lnTo>
                  <a:lnTo>
                    <a:pt x="161" y="385"/>
                  </a:lnTo>
                  <a:lnTo>
                    <a:pt x="161" y="419"/>
                  </a:lnTo>
                  <a:lnTo>
                    <a:pt x="161" y="425"/>
                  </a:lnTo>
                  <a:lnTo>
                    <a:pt x="164" y="428"/>
                  </a:lnTo>
                  <a:lnTo>
                    <a:pt x="168" y="431"/>
                  </a:lnTo>
                  <a:lnTo>
                    <a:pt x="173" y="432"/>
                  </a:lnTo>
                  <a:lnTo>
                    <a:pt x="269" y="432"/>
                  </a:lnTo>
                  <a:lnTo>
                    <a:pt x="275" y="431"/>
                  </a:lnTo>
                  <a:lnTo>
                    <a:pt x="279" y="428"/>
                  </a:lnTo>
                  <a:lnTo>
                    <a:pt x="281" y="425"/>
                  </a:lnTo>
                  <a:lnTo>
                    <a:pt x="282" y="419"/>
                  </a:lnTo>
                  <a:lnTo>
                    <a:pt x="282" y="382"/>
                  </a:lnTo>
                  <a:lnTo>
                    <a:pt x="296" y="375"/>
                  </a:lnTo>
                  <a:lnTo>
                    <a:pt x="308" y="369"/>
                  </a:lnTo>
                  <a:lnTo>
                    <a:pt x="320" y="362"/>
                  </a:lnTo>
                  <a:lnTo>
                    <a:pt x="329" y="356"/>
                  </a:lnTo>
                  <a:lnTo>
                    <a:pt x="367" y="378"/>
                  </a:lnTo>
                  <a:lnTo>
                    <a:pt x="372" y="379"/>
                  </a:lnTo>
                  <a:lnTo>
                    <a:pt x="378" y="379"/>
                  </a:lnTo>
                  <a:lnTo>
                    <a:pt x="380" y="378"/>
                  </a:lnTo>
                  <a:lnTo>
                    <a:pt x="382" y="377"/>
                  </a:lnTo>
                  <a:lnTo>
                    <a:pt x="383" y="375"/>
                  </a:lnTo>
                  <a:lnTo>
                    <a:pt x="385" y="373"/>
                  </a:lnTo>
                  <a:lnTo>
                    <a:pt x="434" y="290"/>
                  </a:lnTo>
                  <a:lnTo>
                    <a:pt x="435" y="285"/>
                  </a:lnTo>
                  <a:lnTo>
                    <a:pt x="435" y="281"/>
                  </a:lnTo>
                  <a:lnTo>
                    <a:pt x="432" y="276"/>
                  </a:lnTo>
                  <a:lnTo>
                    <a:pt x="428"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58">
              <a:extLst>
                <a:ext uri="{FF2B5EF4-FFF2-40B4-BE49-F238E27FC236}">
                  <a16:creationId xmlns:a16="http://schemas.microsoft.com/office/drawing/2014/main" id="{C1392099-F3DC-4183-986B-E953D5701BB2}"/>
                </a:ext>
              </a:extLst>
            </p:cNvPr>
            <p:cNvSpPr>
              <a:spLocks noEditPoints="1"/>
            </p:cNvSpPr>
            <p:nvPr/>
          </p:nvSpPr>
          <p:spPr bwMode="auto">
            <a:xfrm>
              <a:off x="1122363" y="3297238"/>
              <a:ext cx="61913" cy="60325"/>
            </a:xfrm>
            <a:custGeom>
              <a:avLst/>
              <a:gdLst>
                <a:gd name="T0" fmla="*/ 67 w 154"/>
                <a:gd name="T1" fmla="*/ 128 h 154"/>
                <a:gd name="T2" fmla="*/ 49 w 154"/>
                <a:gd name="T3" fmla="*/ 119 h 154"/>
                <a:gd name="T4" fmla="*/ 35 w 154"/>
                <a:gd name="T5" fmla="*/ 107 h 154"/>
                <a:gd name="T6" fmla="*/ 27 w 154"/>
                <a:gd name="T7" fmla="*/ 88 h 154"/>
                <a:gd name="T8" fmla="*/ 27 w 154"/>
                <a:gd name="T9" fmla="*/ 67 h 154"/>
                <a:gd name="T10" fmla="*/ 35 w 154"/>
                <a:gd name="T11" fmla="*/ 49 h 154"/>
                <a:gd name="T12" fmla="*/ 49 w 154"/>
                <a:gd name="T13" fmla="*/ 35 h 154"/>
                <a:gd name="T14" fmla="*/ 67 w 154"/>
                <a:gd name="T15" fmla="*/ 26 h 154"/>
                <a:gd name="T16" fmla="*/ 87 w 154"/>
                <a:gd name="T17" fmla="*/ 26 h 154"/>
                <a:gd name="T18" fmla="*/ 106 w 154"/>
                <a:gd name="T19" fmla="*/ 35 h 154"/>
                <a:gd name="T20" fmla="*/ 120 w 154"/>
                <a:gd name="T21" fmla="*/ 49 h 154"/>
                <a:gd name="T22" fmla="*/ 128 w 154"/>
                <a:gd name="T23" fmla="*/ 67 h 154"/>
                <a:gd name="T24" fmla="*/ 128 w 154"/>
                <a:gd name="T25" fmla="*/ 88 h 154"/>
                <a:gd name="T26" fmla="*/ 120 w 154"/>
                <a:gd name="T27" fmla="*/ 107 h 154"/>
                <a:gd name="T28" fmla="*/ 106 w 154"/>
                <a:gd name="T29" fmla="*/ 119 h 154"/>
                <a:gd name="T30" fmla="*/ 87 w 154"/>
                <a:gd name="T31" fmla="*/ 128 h 154"/>
                <a:gd name="T32" fmla="*/ 78 w 154"/>
                <a:gd name="T33" fmla="*/ 0 h 154"/>
                <a:gd name="T34" fmla="*/ 62 w 154"/>
                <a:gd name="T35" fmla="*/ 1 h 154"/>
                <a:gd name="T36" fmla="*/ 48 w 154"/>
                <a:gd name="T37" fmla="*/ 6 h 154"/>
                <a:gd name="T38" fmla="*/ 35 w 154"/>
                <a:gd name="T39" fmla="*/ 13 h 154"/>
                <a:gd name="T40" fmla="*/ 23 w 154"/>
                <a:gd name="T41" fmla="*/ 23 h 154"/>
                <a:gd name="T42" fmla="*/ 13 w 154"/>
                <a:gd name="T43" fmla="*/ 34 h 154"/>
                <a:gd name="T44" fmla="*/ 7 w 154"/>
                <a:gd name="T45" fmla="*/ 48 h 154"/>
                <a:gd name="T46" fmla="*/ 1 w 154"/>
                <a:gd name="T47" fmla="*/ 62 h 154"/>
                <a:gd name="T48" fmla="*/ 0 w 154"/>
                <a:gd name="T49" fmla="*/ 78 h 154"/>
                <a:gd name="T50" fmla="*/ 1 w 154"/>
                <a:gd name="T51" fmla="*/ 93 h 154"/>
                <a:gd name="T52" fmla="*/ 7 w 154"/>
                <a:gd name="T53" fmla="*/ 108 h 154"/>
                <a:gd name="T54" fmla="*/ 13 w 154"/>
                <a:gd name="T55" fmla="*/ 121 h 154"/>
                <a:gd name="T56" fmla="*/ 23 w 154"/>
                <a:gd name="T57" fmla="*/ 131 h 154"/>
                <a:gd name="T58" fmla="*/ 35 w 154"/>
                <a:gd name="T59" fmla="*/ 141 h 154"/>
                <a:gd name="T60" fmla="*/ 48 w 154"/>
                <a:gd name="T61" fmla="*/ 148 h 154"/>
                <a:gd name="T62" fmla="*/ 62 w 154"/>
                <a:gd name="T63" fmla="*/ 153 h 154"/>
                <a:gd name="T64" fmla="*/ 78 w 154"/>
                <a:gd name="T65" fmla="*/ 154 h 154"/>
                <a:gd name="T66" fmla="*/ 93 w 154"/>
                <a:gd name="T67" fmla="*/ 153 h 154"/>
                <a:gd name="T68" fmla="*/ 108 w 154"/>
                <a:gd name="T69" fmla="*/ 148 h 154"/>
                <a:gd name="T70" fmla="*/ 121 w 154"/>
                <a:gd name="T71" fmla="*/ 141 h 154"/>
                <a:gd name="T72" fmla="*/ 131 w 154"/>
                <a:gd name="T73" fmla="*/ 131 h 154"/>
                <a:gd name="T74" fmla="*/ 141 w 154"/>
                <a:gd name="T75" fmla="*/ 121 h 154"/>
                <a:gd name="T76" fmla="*/ 149 w 154"/>
                <a:gd name="T77" fmla="*/ 108 h 154"/>
                <a:gd name="T78" fmla="*/ 153 w 154"/>
                <a:gd name="T79" fmla="*/ 93 h 154"/>
                <a:gd name="T80" fmla="*/ 154 w 154"/>
                <a:gd name="T81" fmla="*/ 78 h 154"/>
                <a:gd name="T82" fmla="*/ 153 w 154"/>
                <a:gd name="T83" fmla="*/ 62 h 154"/>
                <a:gd name="T84" fmla="*/ 149 w 154"/>
                <a:gd name="T85" fmla="*/ 48 h 154"/>
                <a:gd name="T86" fmla="*/ 141 w 154"/>
                <a:gd name="T87" fmla="*/ 34 h 154"/>
                <a:gd name="T88" fmla="*/ 131 w 154"/>
                <a:gd name="T89" fmla="*/ 23 h 154"/>
                <a:gd name="T90" fmla="*/ 121 w 154"/>
                <a:gd name="T91" fmla="*/ 13 h 154"/>
                <a:gd name="T92" fmla="*/ 108 w 154"/>
                <a:gd name="T93" fmla="*/ 6 h 154"/>
                <a:gd name="T94" fmla="*/ 93 w 154"/>
                <a:gd name="T95" fmla="*/ 1 h 154"/>
                <a:gd name="T96" fmla="*/ 78 w 154"/>
                <a:gd name="T9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4" h="154">
                  <a:moveTo>
                    <a:pt x="78" y="128"/>
                  </a:moveTo>
                  <a:lnTo>
                    <a:pt x="67" y="128"/>
                  </a:lnTo>
                  <a:lnTo>
                    <a:pt x="57" y="125"/>
                  </a:lnTo>
                  <a:lnTo>
                    <a:pt x="49" y="119"/>
                  </a:lnTo>
                  <a:lnTo>
                    <a:pt x="41" y="114"/>
                  </a:lnTo>
                  <a:lnTo>
                    <a:pt x="35" y="107"/>
                  </a:lnTo>
                  <a:lnTo>
                    <a:pt x="29" y="97"/>
                  </a:lnTo>
                  <a:lnTo>
                    <a:pt x="27" y="88"/>
                  </a:lnTo>
                  <a:lnTo>
                    <a:pt x="26" y="78"/>
                  </a:lnTo>
                  <a:lnTo>
                    <a:pt x="27" y="67"/>
                  </a:lnTo>
                  <a:lnTo>
                    <a:pt x="29" y="57"/>
                  </a:lnTo>
                  <a:lnTo>
                    <a:pt x="35" y="49"/>
                  </a:lnTo>
                  <a:lnTo>
                    <a:pt x="41" y="41"/>
                  </a:lnTo>
                  <a:lnTo>
                    <a:pt x="49" y="35"/>
                  </a:lnTo>
                  <a:lnTo>
                    <a:pt x="57" y="29"/>
                  </a:lnTo>
                  <a:lnTo>
                    <a:pt x="67" y="26"/>
                  </a:lnTo>
                  <a:lnTo>
                    <a:pt x="78" y="25"/>
                  </a:lnTo>
                  <a:lnTo>
                    <a:pt x="87" y="26"/>
                  </a:lnTo>
                  <a:lnTo>
                    <a:pt x="97" y="29"/>
                  </a:lnTo>
                  <a:lnTo>
                    <a:pt x="106" y="35"/>
                  </a:lnTo>
                  <a:lnTo>
                    <a:pt x="114" y="41"/>
                  </a:lnTo>
                  <a:lnTo>
                    <a:pt x="120" y="49"/>
                  </a:lnTo>
                  <a:lnTo>
                    <a:pt x="125" y="57"/>
                  </a:lnTo>
                  <a:lnTo>
                    <a:pt x="128" y="67"/>
                  </a:lnTo>
                  <a:lnTo>
                    <a:pt x="129" y="78"/>
                  </a:lnTo>
                  <a:lnTo>
                    <a:pt x="128" y="88"/>
                  </a:lnTo>
                  <a:lnTo>
                    <a:pt x="125" y="97"/>
                  </a:lnTo>
                  <a:lnTo>
                    <a:pt x="120" y="107"/>
                  </a:lnTo>
                  <a:lnTo>
                    <a:pt x="114" y="114"/>
                  </a:lnTo>
                  <a:lnTo>
                    <a:pt x="106" y="119"/>
                  </a:lnTo>
                  <a:lnTo>
                    <a:pt x="97" y="125"/>
                  </a:lnTo>
                  <a:lnTo>
                    <a:pt x="87" y="128"/>
                  </a:lnTo>
                  <a:lnTo>
                    <a:pt x="78" y="128"/>
                  </a:lnTo>
                  <a:close/>
                  <a:moveTo>
                    <a:pt x="78" y="0"/>
                  </a:moveTo>
                  <a:lnTo>
                    <a:pt x="69" y="0"/>
                  </a:lnTo>
                  <a:lnTo>
                    <a:pt x="62" y="1"/>
                  </a:lnTo>
                  <a:lnTo>
                    <a:pt x="54" y="4"/>
                  </a:lnTo>
                  <a:lnTo>
                    <a:pt x="48" y="6"/>
                  </a:lnTo>
                  <a:lnTo>
                    <a:pt x="41" y="9"/>
                  </a:lnTo>
                  <a:lnTo>
                    <a:pt x="35" y="13"/>
                  </a:lnTo>
                  <a:lnTo>
                    <a:pt x="28" y="17"/>
                  </a:lnTo>
                  <a:lnTo>
                    <a:pt x="23" y="23"/>
                  </a:lnTo>
                  <a:lnTo>
                    <a:pt x="18" y="28"/>
                  </a:lnTo>
                  <a:lnTo>
                    <a:pt x="13" y="34"/>
                  </a:lnTo>
                  <a:lnTo>
                    <a:pt x="10" y="40"/>
                  </a:lnTo>
                  <a:lnTo>
                    <a:pt x="7" y="48"/>
                  </a:lnTo>
                  <a:lnTo>
                    <a:pt x="4" y="54"/>
                  </a:lnTo>
                  <a:lnTo>
                    <a:pt x="1" y="62"/>
                  </a:lnTo>
                  <a:lnTo>
                    <a:pt x="0" y="70"/>
                  </a:lnTo>
                  <a:lnTo>
                    <a:pt x="0" y="78"/>
                  </a:lnTo>
                  <a:lnTo>
                    <a:pt x="0" y="85"/>
                  </a:lnTo>
                  <a:lnTo>
                    <a:pt x="1" y="93"/>
                  </a:lnTo>
                  <a:lnTo>
                    <a:pt x="4" y="100"/>
                  </a:lnTo>
                  <a:lnTo>
                    <a:pt x="7" y="108"/>
                  </a:lnTo>
                  <a:lnTo>
                    <a:pt x="10" y="114"/>
                  </a:lnTo>
                  <a:lnTo>
                    <a:pt x="13" y="121"/>
                  </a:lnTo>
                  <a:lnTo>
                    <a:pt x="18" y="126"/>
                  </a:lnTo>
                  <a:lnTo>
                    <a:pt x="23" y="131"/>
                  </a:lnTo>
                  <a:lnTo>
                    <a:pt x="28" y="137"/>
                  </a:lnTo>
                  <a:lnTo>
                    <a:pt x="35" y="141"/>
                  </a:lnTo>
                  <a:lnTo>
                    <a:pt x="41" y="145"/>
                  </a:lnTo>
                  <a:lnTo>
                    <a:pt x="48" y="148"/>
                  </a:lnTo>
                  <a:lnTo>
                    <a:pt x="54" y="151"/>
                  </a:lnTo>
                  <a:lnTo>
                    <a:pt x="62" y="153"/>
                  </a:lnTo>
                  <a:lnTo>
                    <a:pt x="69" y="154"/>
                  </a:lnTo>
                  <a:lnTo>
                    <a:pt x="78" y="154"/>
                  </a:lnTo>
                  <a:lnTo>
                    <a:pt x="85" y="154"/>
                  </a:lnTo>
                  <a:lnTo>
                    <a:pt x="93" y="153"/>
                  </a:lnTo>
                  <a:lnTo>
                    <a:pt x="100" y="151"/>
                  </a:lnTo>
                  <a:lnTo>
                    <a:pt x="108" y="148"/>
                  </a:lnTo>
                  <a:lnTo>
                    <a:pt x="114" y="145"/>
                  </a:lnTo>
                  <a:lnTo>
                    <a:pt x="121" y="141"/>
                  </a:lnTo>
                  <a:lnTo>
                    <a:pt x="126" y="137"/>
                  </a:lnTo>
                  <a:lnTo>
                    <a:pt x="131" y="131"/>
                  </a:lnTo>
                  <a:lnTo>
                    <a:pt x="137" y="126"/>
                  </a:lnTo>
                  <a:lnTo>
                    <a:pt x="141" y="121"/>
                  </a:lnTo>
                  <a:lnTo>
                    <a:pt x="145" y="114"/>
                  </a:lnTo>
                  <a:lnTo>
                    <a:pt x="149" y="108"/>
                  </a:lnTo>
                  <a:lnTo>
                    <a:pt x="151" y="100"/>
                  </a:lnTo>
                  <a:lnTo>
                    <a:pt x="153" y="93"/>
                  </a:lnTo>
                  <a:lnTo>
                    <a:pt x="154" y="85"/>
                  </a:lnTo>
                  <a:lnTo>
                    <a:pt x="154" y="78"/>
                  </a:lnTo>
                  <a:lnTo>
                    <a:pt x="154" y="70"/>
                  </a:lnTo>
                  <a:lnTo>
                    <a:pt x="153" y="62"/>
                  </a:lnTo>
                  <a:lnTo>
                    <a:pt x="151" y="54"/>
                  </a:lnTo>
                  <a:lnTo>
                    <a:pt x="149" y="48"/>
                  </a:lnTo>
                  <a:lnTo>
                    <a:pt x="145" y="40"/>
                  </a:lnTo>
                  <a:lnTo>
                    <a:pt x="141" y="34"/>
                  </a:lnTo>
                  <a:lnTo>
                    <a:pt x="137" y="28"/>
                  </a:lnTo>
                  <a:lnTo>
                    <a:pt x="131" y="23"/>
                  </a:lnTo>
                  <a:lnTo>
                    <a:pt x="126" y="17"/>
                  </a:lnTo>
                  <a:lnTo>
                    <a:pt x="121" y="13"/>
                  </a:lnTo>
                  <a:lnTo>
                    <a:pt x="114" y="9"/>
                  </a:lnTo>
                  <a:lnTo>
                    <a:pt x="108" y="6"/>
                  </a:lnTo>
                  <a:lnTo>
                    <a:pt x="100" y="4"/>
                  </a:lnTo>
                  <a:lnTo>
                    <a:pt x="93" y="1"/>
                  </a:lnTo>
                  <a:lnTo>
                    <a:pt x="85"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59">
              <a:extLst>
                <a:ext uri="{FF2B5EF4-FFF2-40B4-BE49-F238E27FC236}">
                  <a16:creationId xmlns:a16="http://schemas.microsoft.com/office/drawing/2014/main" id="{F666A8DC-9EDF-4180-89A0-11B8A8C051C9}"/>
                </a:ext>
              </a:extLst>
            </p:cNvPr>
            <p:cNvSpPr>
              <a:spLocks noEditPoints="1"/>
            </p:cNvSpPr>
            <p:nvPr/>
          </p:nvSpPr>
          <p:spPr bwMode="auto">
            <a:xfrm>
              <a:off x="946151" y="3371851"/>
              <a:ext cx="173038" cy="171450"/>
            </a:xfrm>
            <a:custGeom>
              <a:avLst/>
              <a:gdLst>
                <a:gd name="T0" fmla="*/ 362 w 435"/>
                <a:gd name="T1" fmla="*/ 176 h 434"/>
                <a:gd name="T2" fmla="*/ 364 w 435"/>
                <a:gd name="T3" fmla="*/ 229 h 434"/>
                <a:gd name="T4" fmla="*/ 365 w 435"/>
                <a:gd name="T5" fmla="*/ 256 h 434"/>
                <a:gd name="T6" fmla="*/ 334 w 435"/>
                <a:gd name="T7" fmla="*/ 319 h 434"/>
                <a:gd name="T8" fmla="*/ 319 w 435"/>
                <a:gd name="T9" fmla="*/ 321 h 434"/>
                <a:gd name="T10" fmla="*/ 264 w 435"/>
                <a:gd name="T11" fmla="*/ 354 h 434"/>
                <a:gd name="T12" fmla="*/ 256 w 435"/>
                <a:gd name="T13" fmla="*/ 365 h 434"/>
                <a:gd name="T14" fmla="*/ 185 w 435"/>
                <a:gd name="T15" fmla="*/ 362 h 434"/>
                <a:gd name="T16" fmla="*/ 166 w 435"/>
                <a:gd name="T17" fmla="*/ 350 h 434"/>
                <a:gd name="T18" fmla="*/ 132 w 435"/>
                <a:gd name="T19" fmla="*/ 332 h 434"/>
                <a:gd name="T20" fmla="*/ 108 w 435"/>
                <a:gd name="T21" fmla="*/ 318 h 434"/>
                <a:gd name="T22" fmla="*/ 67 w 435"/>
                <a:gd name="T23" fmla="*/ 259 h 434"/>
                <a:gd name="T24" fmla="*/ 73 w 435"/>
                <a:gd name="T25" fmla="*/ 245 h 434"/>
                <a:gd name="T26" fmla="*/ 73 w 435"/>
                <a:gd name="T27" fmla="*/ 180 h 434"/>
                <a:gd name="T28" fmla="*/ 67 w 435"/>
                <a:gd name="T29" fmla="*/ 166 h 434"/>
                <a:gd name="T30" fmla="*/ 108 w 435"/>
                <a:gd name="T31" fmla="*/ 106 h 434"/>
                <a:gd name="T32" fmla="*/ 132 w 435"/>
                <a:gd name="T33" fmla="*/ 92 h 434"/>
                <a:gd name="T34" fmla="*/ 166 w 435"/>
                <a:gd name="T35" fmla="*/ 74 h 434"/>
                <a:gd name="T36" fmla="*/ 185 w 435"/>
                <a:gd name="T37" fmla="*/ 63 h 434"/>
                <a:gd name="T38" fmla="*/ 256 w 435"/>
                <a:gd name="T39" fmla="*/ 60 h 434"/>
                <a:gd name="T40" fmla="*/ 264 w 435"/>
                <a:gd name="T41" fmla="*/ 71 h 434"/>
                <a:gd name="T42" fmla="*/ 319 w 435"/>
                <a:gd name="T43" fmla="*/ 103 h 434"/>
                <a:gd name="T44" fmla="*/ 334 w 435"/>
                <a:gd name="T45" fmla="*/ 105 h 434"/>
                <a:gd name="T46" fmla="*/ 435 w 435"/>
                <a:gd name="T47" fmla="*/ 153 h 434"/>
                <a:gd name="T48" fmla="*/ 383 w 435"/>
                <a:gd name="T49" fmla="*/ 58 h 434"/>
                <a:gd name="T50" fmla="*/ 375 w 435"/>
                <a:gd name="T51" fmla="*/ 54 h 434"/>
                <a:gd name="T52" fmla="*/ 328 w 435"/>
                <a:gd name="T53" fmla="*/ 78 h 434"/>
                <a:gd name="T54" fmla="*/ 282 w 435"/>
                <a:gd name="T55" fmla="*/ 51 h 434"/>
                <a:gd name="T56" fmla="*/ 275 w 435"/>
                <a:gd name="T57" fmla="*/ 1 h 434"/>
                <a:gd name="T58" fmla="*/ 164 w 435"/>
                <a:gd name="T59" fmla="*/ 4 h 434"/>
                <a:gd name="T60" fmla="*/ 151 w 435"/>
                <a:gd name="T61" fmla="*/ 52 h 434"/>
                <a:gd name="T62" fmla="*/ 119 w 435"/>
                <a:gd name="T63" fmla="*/ 70 h 434"/>
                <a:gd name="T64" fmla="*/ 58 w 435"/>
                <a:gd name="T65" fmla="*/ 54 h 434"/>
                <a:gd name="T66" fmla="*/ 0 w 435"/>
                <a:gd name="T67" fmla="*/ 148 h 434"/>
                <a:gd name="T68" fmla="*/ 4 w 435"/>
                <a:gd name="T69" fmla="*/ 159 h 434"/>
                <a:gd name="T70" fmla="*/ 44 w 435"/>
                <a:gd name="T71" fmla="*/ 213 h 434"/>
                <a:gd name="T72" fmla="*/ 2 w 435"/>
                <a:gd name="T73" fmla="*/ 267 h 434"/>
                <a:gd name="T74" fmla="*/ 49 w 435"/>
                <a:gd name="T75" fmla="*/ 365 h 434"/>
                <a:gd name="T76" fmla="*/ 66 w 435"/>
                <a:gd name="T77" fmla="*/ 369 h 434"/>
                <a:gd name="T78" fmla="*/ 137 w 435"/>
                <a:gd name="T79" fmla="*/ 366 h 434"/>
                <a:gd name="T80" fmla="*/ 160 w 435"/>
                <a:gd name="T81" fmla="*/ 421 h 434"/>
                <a:gd name="T82" fmla="*/ 173 w 435"/>
                <a:gd name="T83" fmla="*/ 434 h 434"/>
                <a:gd name="T84" fmla="*/ 281 w 435"/>
                <a:gd name="T85" fmla="*/ 426 h 434"/>
                <a:gd name="T86" fmla="*/ 308 w 435"/>
                <a:gd name="T87" fmla="*/ 360 h 434"/>
                <a:gd name="T88" fmla="*/ 369 w 435"/>
                <a:gd name="T89" fmla="*/ 371 h 434"/>
                <a:gd name="T90" fmla="*/ 380 w 435"/>
                <a:gd name="T91" fmla="*/ 371 h 434"/>
                <a:gd name="T92" fmla="*/ 434 w 435"/>
                <a:gd name="T93" fmla="*/ 281 h 434"/>
                <a:gd name="T94" fmla="*/ 428 w 435"/>
                <a:gd name="T95" fmla="*/ 263 h 434"/>
                <a:gd name="T96" fmla="*/ 390 w 435"/>
                <a:gd name="T97" fmla="*/ 199 h 434"/>
                <a:gd name="T98" fmla="*/ 433 w 435"/>
                <a:gd name="T99" fmla="*/ 15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5" h="434">
                  <a:moveTo>
                    <a:pt x="368" y="166"/>
                  </a:moveTo>
                  <a:lnTo>
                    <a:pt x="365" y="169"/>
                  </a:lnTo>
                  <a:lnTo>
                    <a:pt x="363" y="172"/>
                  </a:lnTo>
                  <a:lnTo>
                    <a:pt x="362" y="176"/>
                  </a:lnTo>
                  <a:lnTo>
                    <a:pt x="362" y="180"/>
                  </a:lnTo>
                  <a:lnTo>
                    <a:pt x="364" y="197"/>
                  </a:lnTo>
                  <a:lnTo>
                    <a:pt x="365" y="213"/>
                  </a:lnTo>
                  <a:lnTo>
                    <a:pt x="364" y="229"/>
                  </a:lnTo>
                  <a:lnTo>
                    <a:pt x="362" y="245"/>
                  </a:lnTo>
                  <a:lnTo>
                    <a:pt x="362" y="248"/>
                  </a:lnTo>
                  <a:lnTo>
                    <a:pt x="363" y="252"/>
                  </a:lnTo>
                  <a:lnTo>
                    <a:pt x="365" y="256"/>
                  </a:lnTo>
                  <a:lnTo>
                    <a:pt x="368" y="259"/>
                  </a:lnTo>
                  <a:lnTo>
                    <a:pt x="405" y="280"/>
                  </a:lnTo>
                  <a:lnTo>
                    <a:pt x="369" y="342"/>
                  </a:lnTo>
                  <a:lnTo>
                    <a:pt x="334" y="319"/>
                  </a:lnTo>
                  <a:lnTo>
                    <a:pt x="331" y="318"/>
                  </a:lnTo>
                  <a:lnTo>
                    <a:pt x="326" y="318"/>
                  </a:lnTo>
                  <a:lnTo>
                    <a:pt x="323" y="319"/>
                  </a:lnTo>
                  <a:lnTo>
                    <a:pt x="319" y="321"/>
                  </a:lnTo>
                  <a:lnTo>
                    <a:pt x="309" y="330"/>
                  </a:lnTo>
                  <a:lnTo>
                    <a:pt x="296" y="337"/>
                  </a:lnTo>
                  <a:lnTo>
                    <a:pt x="281" y="346"/>
                  </a:lnTo>
                  <a:lnTo>
                    <a:pt x="264" y="354"/>
                  </a:lnTo>
                  <a:lnTo>
                    <a:pt x="261" y="357"/>
                  </a:lnTo>
                  <a:lnTo>
                    <a:pt x="259" y="359"/>
                  </a:lnTo>
                  <a:lnTo>
                    <a:pt x="258" y="362"/>
                  </a:lnTo>
                  <a:lnTo>
                    <a:pt x="256" y="365"/>
                  </a:lnTo>
                  <a:lnTo>
                    <a:pt x="256" y="409"/>
                  </a:lnTo>
                  <a:lnTo>
                    <a:pt x="186" y="409"/>
                  </a:lnTo>
                  <a:lnTo>
                    <a:pt x="186" y="365"/>
                  </a:lnTo>
                  <a:lnTo>
                    <a:pt x="185" y="362"/>
                  </a:lnTo>
                  <a:lnTo>
                    <a:pt x="183" y="358"/>
                  </a:lnTo>
                  <a:lnTo>
                    <a:pt x="180" y="354"/>
                  </a:lnTo>
                  <a:lnTo>
                    <a:pt x="176" y="352"/>
                  </a:lnTo>
                  <a:lnTo>
                    <a:pt x="166" y="350"/>
                  </a:lnTo>
                  <a:lnTo>
                    <a:pt x="158" y="347"/>
                  </a:lnTo>
                  <a:lnTo>
                    <a:pt x="150" y="344"/>
                  </a:lnTo>
                  <a:lnTo>
                    <a:pt x="144" y="340"/>
                  </a:lnTo>
                  <a:lnTo>
                    <a:pt x="132" y="332"/>
                  </a:lnTo>
                  <a:lnTo>
                    <a:pt x="119" y="321"/>
                  </a:lnTo>
                  <a:lnTo>
                    <a:pt x="116" y="319"/>
                  </a:lnTo>
                  <a:lnTo>
                    <a:pt x="113" y="318"/>
                  </a:lnTo>
                  <a:lnTo>
                    <a:pt x="108" y="318"/>
                  </a:lnTo>
                  <a:lnTo>
                    <a:pt x="105" y="319"/>
                  </a:lnTo>
                  <a:lnTo>
                    <a:pt x="65" y="342"/>
                  </a:lnTo>
                  <a:lnTo>
                    <a:pt x="30" y="280"/>
                  </a:lnTo>
                  <a:lnTo>
                    <a:pt x="67" y="259"/>
                  </a:lnTo>
                  <a:lnTo>
                    <a:pt x="71" y="256"/>
                  </a:lnTo>
                  <a:lnTo>
                    <a:pt x="73" y="252"/>
                  </a:lnTo>
                  <a:lnTo>
                    <a:pt x="74" y="248"/>
                  </a:lnTo>
                  <a:lnTo>
                    <a:pt x="73" y="245"/>
                  </a:lnTo>
                  <a:lnTo>
                    <a:pt x="71" y="229"/>
                  </a:lnTo>
                  <a:lnTo>
                    <a:pt x="70" y="213"/>
                  </a:lnTo>
                  <a:lnTo>
                    <a:pt x="71" y="197"/>
                  </a:lnTo>
                  <a:lnTo>
                    <a:pt x="73" y="180"/>
                  </a:lnTo>
                  <a:lnTo>
                    <a:pt x="74" y="176"/>
                  </a:lnTo>
                  <a:lnTo>
                    <a:pt x="73" y="172"/>
                  </a:lnTo>
                  <a:lnTo>
                    <a:pt x="71" y="169"/>
                  </a:lnTo>
                  <a:lnTo>
                    <a:pt x="67" y="166"/>
                  </a:lnTo>
                  <a:lnTo>
                    <a:pt x="30" y="145"/>
                  </a:lnTo>
                  <a:lnTo>
                    <a:pt x="66" y="84"/>
                  </a:lnTo>
                  <a:lnTo>
                    <a:pt x="105" y="105"/>
                  </a:lnTo>
                  <a:lnTo>
                    <a:pt x="108" y="106"/>
                  </a:lnTo>
                  <a:lnTo>
                    <a:pt x="113" y="106"/>
                  </a:lnTo>
                  <a:lnTo>
                    <a:pt x="117" y="105"/>
                  </a:lnTo>
                  <a:lnTo>
                    <a:pt x="120" y="103"/>
                  </a:lnTo>
                  <a:lnTo>
                    <a:pt x="132" y="92"/>
                  </a:lnTo>
                  <a:lnTo>
                    <a:pt x="144" y="84"/>
                  </a:lnTo>
                  <a:lnTo>
                    <a:pt x="150" y="80"/>
                  </a:lnTo>
                  <a:lnTo>
                    <a:pt x="158" y="76"/>
                  </a:lnTo>
                  <a:lnTo>
                    <a:pt x="166" y="74"/>
                  </a:lnTo>
                  <a:lnTo>
                    <a:pt x="176" y="71"/>
                  </a:lnTo>
                  <a:lnTo>
                    <a:pt x="180" y="70"/>
                  </a:lnTo>
                  <a:lnTo>
                    <a:pt x="183" y="67"/>
                  </a:lnTo>
                  <a:lnTo>
                    <a:pt x="185" y="63"/>
                  </a:lnTo>
                  <a:lnTo>
                    <a:pt x="186" y="60"/>
                  </a:lnTo>
                  <a:lnTo>
                    <a:pt x="186" y="26"/>
                  </a:lnTo>
                  <a:lnTo>
                    <a:pt x="256" y="26"/>
                  </a:lnTo>
                  <a:lnTo>
                    <a:pt x="256" y="60"/>
                  </a:lnTo>
                  <a:lnTo>
                    <a:pt x="258" y="63"/>
                  </a:lnTo>
                  <a:lnTo>
                    <a:pt x="259" y="67"/>
                  </a:lnTo>
                  <a:lnTo>
                    <a:pt x="261" y="69"/>
                  </a:lnTo>
                  <a:lnTo>
                    <a:pt x="264" y="71"/>
                  </a:lnTo>
                  <a:lnTo>
                    <a:pt x="281" y="80"/>
                  </a:lnTo>
                  <a:lnTo>
                    <a:pt x="296" y="87"/>
                  </a:lnTo>
                  <a:lnTo>
                    <a:pt x="309" y="96"/>
                  </a:lnTo>
                  <a:lnTo>
                    <a:pt x="319" y="103"/>
                  </a:lnTo>
                  <a:lnTo>
                    <a:pt x="322" y="105"/>
                  </a:lnTo>
                  <a:lnTo>
                    <a:pt x="326" y="106"/>
                  </a:lnTo>
                  <a:lnTo>
                    <a:pt x="331" y="106"/>
                  </a:lnTo>
                  <a:lnTo>
                    <a:pt x="334" y="105"/>
                  </a:lnTo>
                  <a:lnTo>
                    <a:pt x="369" y="84"/>
                  </a:lnTo>
                  <a:lnTo>
                    <a:pt x="405" y="145"/>
                  </a:lnTo>
                  <a:lnTo>
                    <a:pt x="368" y="166"/>
                  </a:lnTo>
                  <a:close/>
                  <a:moveTo>
                    <a:pt x="435" y="153"/>
                  </a:moveTo>
                  <a:lnTo>
                    <a:pt x="435" y="148"/>
                  </a:lnTo>
                  <a:lnTo>
                    <a:pt x="434" y="144"/>
                  </a:lnTo>
                  <a:lnTo>
                    <a:pt x="385" y="60"/>
                  </a:lnTo>
                  <a:lnTo>
                    <a:pt x="383" y="58"/>
                  </a:lnTo>
                  <a:lnTo>
                    <a:pt x="382" y="56"/>
                  </a:lnTo>
                  <a:lnTo>
                    <a:pt x="380" y="55"/>
                  </a:lnTo>
                  <a:lnTo>
                    <a:pt x="377" y="55"/>
                  </a:lnTo>
                  <a:lnTo>
                    <a:pt x="375" y="54"/>
                  </a:lnTo>
                  <a:lnTo>
                    <a:pt x="372" y="54"/>
                  </a:lnTo>
                  <a:lnTo>
                    <a:pt x="370" y="55"/>
                  </a:lnTo>
                  <a:lnTo>
                    <a:pt x="367" y="56"/>
                  </a:lnTo>
                  <a:lnTo>
                    <a:pt x="328" y="78"/>
                  </a:lnTo>
                  <a:lnTo>
                    <a:pt x="320" y="71"/>
                  </a:lnTo>
                  <a:lnTo>
                    <a:pt x="308" y="64"/>
                  </a:lnTo>
                  <a:lnTo>
                    <a:pt x="296" y="58"/>
                  </a:lnTo>
                  <a:lnTo>
                    <a:pt x="282" y="51"/>
                  </a:lnTo>
                  <a:lnTo>
                    <a:pt x="282" y="13"/>
                  </a:lnTo>
                  <a:lnTo>
                    <a:pt x="281" y="8"/>
                  </a:lnTo>
                  <a:lnTo>
                    <a:pt x="278" y="4"/>
                  </a:lnTo>
                  <a:lnTo>
                    <a:pt x="275" y="1"/>
                  </a:lnTo>
                  <a:lnTo>
                    <a:pt x="269" y="0"/>
                  </a:lnTo>
                  <a:lnTo>
                    <a:pt x="173" y="0"/>
                  </a:lnTo>
                  <a:lnTo>
                    <a:pt x="168" y="1"/>
                  </a:lnTo>
                  <a:lnTo>
                    <a:pt x="164" y="4"/>
                  </a:lnTo>
                  <a:lnTo>
                    <a:pt x="161" y="8"/>
                  </a:lnTo>
                  <a:lnTo>
                    <a:pt x="160" y="13"/>
                  </a:lnTo>
                  <a:lnTo>
                    <a:pt x="160" y="49"/>
                  </a:lnTo>
                  <a:lnTo>
                    <a:pt x="151" y="52"/>
                  </a:lnTo>
                  <a:lnTo>
                    <a:pt x="144" y="55"/>
                  </a:lnTo>
                  <a:lnTo>
                    <a:pt x="137" y="58"/>
                  </a:lnTo>
                  <a:lnTo>
                    <a:pt x="131" y="62"/>
                  </a:lnTo>
                  <a:lnTo>
                    <a:pt x="119" y="70"/>
                  </a:lnTo>
                  <a:lnTo>
                    <a:pt x="109" y="78"/>
                  </a:lnTo>
                  <a:lnTo>
                    <a:pt x="67" y="55"/>
                  </a:lnTo>
                  <a:lnTo>
                    <a:pt x="63" y="54"/>
                  </a:lnTo>
                  <a:lnTo>
                    <a:pt x="58" y="54"/>
                  </a:lnTo>
                  <a:lnTo>
                    <a:pt x="54" y="56"/>
                  </a:lnTo>
                  <a:lnTo>
                    <a:pt x="50" y="60"/>
                  </a:lnTo>
                  <a:lnTo>
                    <a:pt x="2" y="144"/>
                  </a:lnTo>
                  <a:lnTo>
                    <a:pt x="0" y="148"/>
                  </a:lnTo>
                  <a:lnTo>
                    <a:pt x="1" y="153"/>
                  </a:lnTo>
                  <a:lnTo>
                    <a:pt x="2" y="156"/>
                  </a:lnTo>
                  <a:lnTo>
                    <a:pt x="3" y="158"/>
                  </a:lnTo>
                  <a:lnTo>
                    <a:pt x="4" y="159"/>
                  </a:lnTo>
                  <a:lnTo>
                    <a:pt x="6" y="160"/>
                  </a:lnTo>
                  <a:lnTo>
                    <a:pt x="47" y="185"/>
                  </a:lnTo>
                  <a:lnTo>
                    <a:pt x="45" y="199"/>
                  </a:lnTo>
                  <a:lnTo>
                    <a:pt x="44" y="213"/>
                  </a:lnTo>
                  <a:lnTo>
                    <a:pt x="45" y="227"/>
                  </a:lnTo>
                  <a:lnTo>
                    <a:pt x="47" y="241"/>
                  </a:lnTo>
                  <a:lnTo>
                    <a:pt x="6" y="263"/>
                  </a:lnTo>
                  <a:lnTo>
                    <a:pt x="2" y="267"/>
                  </a:lnTo>
                  <a:lnTo>
                    <a:pt x="0" y="273"/>
                  </a:lnTo>
                  <a:lnTo>
                    <a:pt x="0" y="277"/>
                  </a:lnTo>
                  <a:lnTo>
                    <a:pt x="2" y="281"/>
                  </a:lnTo>
                  <a:lnTo>
                    <a:pt x="49" y="365"/>
                  </a:lnTo>
                  <a:lnTo>
                    <a:pt x="52" y="368"/>
                  </a:lnTo>
                  <a:lnTo>
                    <a:pt x="57" y="371"/>
                  </a:lnTo>
                  <a:lnTo>
                    <a:pt x="62" y="371"/>
                  </a:lnTo>
                  <a:lnTo>
                    <a:pt x="66" y="369"/>
                  </a:lnTo>
                  <a:lnTo>
                    <a:pt x="109" y="346"/>
                  </a:lnTo>
                  <a:lnTo>
                    <a:pt x="119" y="354"/>
                  </a:lnTo>
                  <a:lnTo>
                    <a:pt x="131" y="363"/>
                  </a:lnTo>
                  <a:lnTo>
                    <a:pt x="137" y="366"/>
                  </a:lnTo>
                  <a:lnTo>
                    <a:pt x="144" y="369"/>
                  </a:lnTo>
                  <a:lnTo>
                    <a:pt x="151" y="373"/>
                  </a:lnTo>
                  <a:lnTo>
                    <a:pt x="160" y="376"/>
                  </a:lnTo>
                  <a:lnTo>
                    <a:pt x="160" y="421"/>
                  </a:lnTo>
                  <a:lnTo>
                    <a:pt x="161" y="426"/>
                  </a:lnTo>
                  <a:lnTo>
                    <a:pt x="164" y="431"/>
                  </a:lnTo>
                  <a:lnTo>
                    <a:pt x="168" y="433"/>
                  </a:lnTo>
                  <a:lnTo>
                    <a:pt x="173" y="434"/>
                  </a:lnTo>
                  <a:lnTo>
                    <a:pt x="269" y="434"/>
                  </a:lnTo>
                  <a:lnTo>
                    <a:pt x="275" y="433"/>
                  </a:lnTo>
                  <a:lnTo>
                    <a:pt x="278" y="431"/>
                  </a:lnTo>
                  <a:lnTo>
                    <a:pt x="281" y="426"/>
                  </a:lnTo>
                  <a:lnTo>
                    <a:pt x="282" y="421"/>
                  </a:lnTo>
                  <a:lnTo>
                    <a:pt x="282" y="374"/>
                  </a:lnTo>
                  <a:lnTo>
                    <a:pt x="296" y="367"/>
                  </a:lnTo>
                  <a:lnTo>
                    <a:pt x="308" y="360"/>
                  </a:lnTo>
                  <a:lnTo>
                    <a:pt x="320" y="353"/>
                  </a:lnTo>
                  <a:lnTo>
                    <a:pt x="329" y="346"/>
                  </a:lnTo>
                  <a:lnTo>
                    <a:pt x="367" y="369"/>
                  </a:lnTo>
                  <a:lnTo>
                    <a:pt x="369" y="371"/>
                  </a:lnTo>
                  <a:lnTo>
                    <a:pt x="372" y="372"/>
                  </a:lnTo>
                  <a:lnTo>
                    <a:pt x="375" y="372"/>
                  </a:lnTo>
                  <a:lnTo>
                    <a:pt x="377" y="371"/>
                  </a:lnTo>
                  <a:lnTo>
                    <a:pt x="380" y="371"/>
                  </a:lnTo>
                  <a:lnTo>
                    <a:pt x="382" y="368"/>
                  </a:lnTo>
                  <a:lnTo>
                    <a:pt x="383" y="367"/>
                  </a:lnTo>
                  <a:lnTo>
                    <a:pt x="385" y="365"/>
                  </a:lnTo>
                  <a:lnTo>
                    <a:pt x="434" y="281"/>
                  </a:lnTo>
                  <a:lnTo>
                    <a:pt x="435" y="277"/>
                  </a:lnTo>
                  <a:lnTo>
                    <a:pt x="435" y="273"/>
                  </a:lnTo>
                  <a:lnTo>
                    <a:pt x="433" y="267"/>
                  </a:lnTo>
                  <a:lnTo>
                    <a:pt x="428" y="263"/>
                  </a:lnTo>
                  <a:lnTo>
                    <a:pt x="389" y="241"/>
                  </a:lnTo>
                  <a:lnTo>
                    <a:pt x="390" y="227"/>
                  </a:lnTo>
                  <a:lnTo>
                    <a:pt x="391" y="213"/>
                  </a:lnTo>
                  <a:lnTo>
                    <a:pt x="390" y="199"/>
                  </a:lnTo>
                  <a:lnTo>
                    <a:pt x="389" y="185"/>
                  </a:lnTo>
                  <a:lnTo>
                    <a:pt x="428" y="160"/>
                  </a:lnTo>
                  <a:lnTo>
                    <a:pt x="430" y="159"/>
                  </a:lnTo>
                  <a:lnTo>
                    <a:pt x="433" y="158"/>
                  </a:lnTo>
                  <a:lnTo>
                    <a:pt x="434" y="156"/>
                  </a:lnTo>
                  <a:lnTo>
                    <a:pt x="435"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60">
              <a:extLst>
                <a:ext uri="{FF2B5EF4-FFF2-40B4-BE49-F238E27FC236}">
                  <a16:creationId xmlns:a16="http://schemas.microsoft.com/office/drawing/2014/main" id="{F139B0F4-63C8-4653-B853-46995EDD5287}"/>
                </a:ext>
              </a:extLst>
            </p:cNvPr>
            <p:cNvSpPr>
              <a:spLocks noEditPoints="1"/>
            </p:cNvSpPr>
            <p:nvPr/>
          </p:nvSpPr>
          <p:spPr bwMode="auto">
            <a:xfrm>
              <a:off x="1001713" y="3424238"/>
              <a:ext cx="61913" cy="61913"/>
            </a:xfrm>
            <a:custGeom>
              <a:avLst/>
              <a:gdLst>
                <a:gd name="T0" fmla="*/ 67 w 154"/>
                <a:gd name="T1" fmla="*/ 127 h 154"/>
                <a:gd name="T2" fmla="*/ 49 w 154"/>
                <a:gd name="T3" fmla="*/ 120 h 154"/>
                <a:gd name="T4" fmla="*/ 35 w 154"/>
                <a:gd name="T5" fmla="*/ 106 h 154"/>
                <a:gd name="T6" fmla="*/ 27 w 154"/>
                <a:gd name="T7" fmla="*/ 87 h 154"/>
                <a:gd name="T8" fmla="*/ 27 w 154"/>
                <a:gd name="T9" fmla="*/ 67 h 154"/>
                <a:gd name="T10" fmla="*/ 35 w 154"/>
                <a:gd name="T11" fmla="*/ 49 h 154"/>
                <a:gd name="T12" fmla="*/ 49 w 154"/>
                <a:gd name="T13" fmla="*/ 35 h 154"/>
                <a:gd name="T14" fmla="*/ 67 w 154"/>
                <a:gd name="T15" fmla="*/ 26 h 154"/>
                <a:gd name="T16" fmla="*/ 87 w 154"/>
                <a:gd name="T17" fmla="*/ 26 h 154"/>
                <a:gd name="T18" fmla="*/ 106 w 154"/>
                <a:gd name="T19" fmla="*/ 35 h 154"/>
                <a:gd name="T20" fmla="*/ 120 w 154"/>
                <a:gd name="T21" fmla="*/ 49 h 154"/>
                <a:gd name="T22" fmla="*/ 128 w 154"/>
                <a:gd name="T23" fmla="*/ 67 h 154"/>
                <a:gd name="T24" fmla="*/ 128 w 154"/>
                <a:gd name="T25" fmla="*/ 87 h 154"/>
                <a:gd name="T26" fmla="*/ 120 w 154"/>
                <a:gd name="T27" fmla="*/ 106 h 154"/>
                <a:gd name="T28" fmla="*/ 106 w 154"/>
                <a:gd name="T29" fmla="*/ 120 h 154"/>
                <a:gd name="T30" fmla="*/ 87 w 154"/>
                <a:gd name="T31" fmla="*/ 127 h 154"/>
                <a:gd name="T32" fmla="*/ 78 w 154"/>
                <a:gd name="T33" fmla="*/ 0 h 154"/>
                <a:gd name="T34" fmla="*/ 62 w 154"/>
                <a:gd name="T35" fmla="*/ 1 h 154"/>
                <a:gd name="T36" fmla="*/ 48 w 154"/>
                <a:gd name="T37" fmla="*/ 6 h 154"/>
                <a:gd name="T38" fmla="*/ 35 w 154"/>
                <a:gd name="T39" fmla="*/ 13 h 154"/>
                <a:gd name="T40" fmla="*/ 23 w 154"/>
                <a:gd name="T41" fmla="*/ 23 h 154"/>
                <a:gd name="T42" fmla="*/ 13 w 154"/>
                <a:gd name="T43" fmla="*/ 35 h 154"/>
                <a:gd name="T44" fmla="*/ 7 w 154"/>
                <a:gd name="T45" fmla="*/ 48 h 154"/>
                <a:gd name="T46" fmla="*/ 2 w 154"/>
                <a:gd name="T47" fmla="*/ 63 h 154"/>
                <a:gd name="T48" fmla="*/ 0 w 154"/>
                <a:gd name="T49" fmla="*/ 78 h 154"/>
                <a:gd name="T50" fmla="*/ 2 w 154"/>
                <a:gd name="T51" fmla="*/ 93 h 154"/>
                <a:gd name="T52" fmla="*/ 7 w 154"/>
                <a:gd name="T53" fmla="*/ 108 h 154"/>
                <a:gd name="T54" fmla="*/ 13 w 154"/>
                <a:gd name="T55" fmla="*/ 121 h 154"/>
                <a:gd name="T56" fmla="*/ 23 w 154"/>
                <a:gd name="T57" fmla="*/ 131 h 154"/>
                <a:gd name="T58" fmla="*/ 35 w 154"/>
                <a:gd name="T59" fmla="*/ 141 h 154"/>
                <a:gd name="T60" fmla="*/ 48 w 154"/>
                <a:gd name="T61" fmla="*/ 147 h 154"/>
                <a:gd name="T62" fmla="*/ 62 w 154"/>
                <a:gd name="T63" fmla="*/ 153 h 154"/>
                <a:gd name="T64" fmla="*/ 78 w 154"/>
                <a:gd name="T65" fmla="*/ 154 h 154"/>
                <a:gd name="T66" fmla="*/ 93 w 154"/>
                <a:gd name="T67" fmla="*/ 153 h 154"/>
                <a:gd name="T68" fmla="*/ 107 w 154"/>
                <a:gd name="T69" fmla="*/ 147 h 154"/>
                <a:gd name="T70" fmla="*/ 121 w 154"/>
                <a:gd name="T71" fmla="*/ 141 h 154"/>
                <a:gd name="T72" fmla="*/ 131 w 154"/>
                <a:gd name="T73" fmla="*/ 131 h 154"/>
                <a:gd name="T74" fmla="*/ 141 w 154"/>
                <a:gd name="T75" fmla="*/ 121 h 154"/>
                <a:gd name="T76" fmla="*/ 149 w 154"/>
                <a:gd name="T77" fmla="*/ 108 h 154"/>
                <a:gd name="T78" fmla="*/ 153 w 154"/>
                <a:gd name="T79" fmla="*/ 93 h 154"/>
                <a:gd name="T80" fmla="*/ 154 w 154"/>
                <a:gd name="T81" fmla="*/ 78 h 154"/>
                <a:gd name="T82" fmla="*/ 153 w 154"/>
                <a:gd name="T83" fmla="*/ 63 h 154"/>
                <a:gd name="T84" fmla="*/ 149 w 154"/>
                <a:gd name="T85" fmla="*/ 48 h 154"/>
                <a:gd name="T86" fmla="*/ 141 w 154"/>
                <a:gd name="T87" fmla="*/ 35 h 154"/>
                <a:gd name="T88" fmla="*/ 131 w 154"/>
                <a:gd name="T89" fmla="*/ 23 h 154"/>
                <a:gd name="T90" fmla="*/ 121 w 154"/>
                <a:gd name="T91" fmla="*/ 13 h 154"/>
                <a:gd name="T92" fmla="*/ 107 w 154"/>
                <a:gd name="T93" fmla="*/ 6 h 154"/>
                <a:gd name="T94" fmla="*/ 93 w 154"/>
                <a:gd name="T95" fmla="*/ 1 h 154"/>
                <a:gd name="T96" fmla="*/ 78 w 154"/>
                <a:gd name="T9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4" h="154">
                  <a:moveTo>
                    <a:pt x="78" y="128"/>
                  </a:moveTo>
                  <a:lnTo>
                    <a:pt x="67" y="127"/>
                  </a:lnTo>
                  <a:lnTo>
                    <a:pt x="57" y="125"/>
                  </a:lnTo>
                  <a:lnTo>
                    <a:pt x="49" y="120"/>
                  </a:lnTo>
                  <a:lnTo>
                    <a:pt x="41" y="113"/>
                  </a:lnTo>
                  <a:lnTo>
                    <a:pt x="35" y="106"/>
                  </a:lnTo>
                  <a:lnTo>
                    <a:pt x="29" y="97"/>
                  </a:lnTo>
                  <a:lnTo>
                    <a:pt x="27" y="87"/>
                  </a:lnTo>
                  <a:lnTo>
                    <a:pt x="26" y="78"/>
                  </a:lnTo>
                  <a:lnTo>
                    <a:pt x="27" y="67"/>
                  </a:lnTo>
                  <a:lnTo>
                    <a:pt x="29" y="57"/>
                  </a:lnTo>
                  <a:lnTo>
                    <a:pt x="35" y="49"/>
                  </a:lnTo>
                  <a:lnTo>
                    <a:pt x="41" y="41"/>
                  </a:lnTo>
                  <a:lnTo>
                    <a:pt x="49" y="35"/>
                  </a:lnTo>
                  <a:lnTo>
                    <a:pt x="57" y="29"/>
                  </a:lnTo>
                  <a:lnTo>
                    <a:pt x="67" y="26"/>
                  </a:lnTo>
                  <a:lnTo>
                    <a:pt x="78" y="25"/>
                  </a:lnTo>
                  <a:lnTo>
                    <a:pt x="87" y="26"/>
                  </a:lnTo>
                  <a:lnTo>
                    <a:pt x="97" y="29"/>
                  </a:lnTo>
                  <a:lnTo>
                    <a:pt x="106" y="35"/>
                  </a:lnTo>
                  <a:lnTo>
                    <a:pt x="113" y="41"/>
                  </a:lnTo>
                  <a:lnTo>
                    <a:pt x="120" y="49"/>
                  </a:lnTo>
                  <a:lnTo>
                    <a:pt x="125" y="57"/>
                  </a:lnTo>
                  <a:lnTo>
                    <a:pt x="128" y="67"/>
                  </a:lnTo>
                  <a:lnTo>
                    <a:pt x="129" y="78"/>
                  </a:lnTo>
                  <a:lnTo>
                    <a:pt x="128" y="87"/>
                  </a:lnTo>
                  <a:lnTo>
                    <a:pt x="125" y="97"/>
                  </a:lnTo>
                  <a:lnTo>
                    <a:pt x="120" y="106"/>
                  </a:lnTo>
                  <a:lnTo>
                    <a:pt x="113" y="113"/>
                  </a:lnTo>
                  <a:lnTo>
                    <a:pt x="106" y="120"/>
                  </a:lnTo>
                  <a:lnTo>
                    <a:pt x="97" y="125"/>
                  </a:lnTo>
                  <a:lnTo>
                    <a:pt x="87" y="127"/>
                  </a:lnTo>
                  <a:lnTo>
                    <a:pt x="78" y="128"/>
                  </a:lnTo>
                  <a:close/>
                  <a:moveTo>
                    <a:pt x="78" y="0"/>
                  </a:moveTo>
                  <a:lnTo>
                    <a:pt x="69" y="0"/>
                  </a:lnTo>
                  <a:lnTo>
                    <a:pt x="62" y="1"/>
                  </a:lnTo>
                  <a:lnTo>
                    <a:pt x="54" y="4"/>
                  </a:lnTo>
                  <a:lnTo>
                    <a:pt x="48" y="6"/>
                  </a:lnTo>
                  <a:lnTo>
                    <a:pt x="40" y="9"/>
                  </a:lnTo>
                  <a:lnTo>
                    <a:pt x="35" y="13"/>
                  </a:lnTo>
                  <a:lnTo>
                    <a:pt x="28" y="18"/>
                  </a:lnTo>
                  <a:lnTo>
                    <a:pt x="23" y="23"/>
                  </a:lnTo>
                  <a:lnTo>
                    <a:pt x="18" y="28"/>
                  </a:lnTo>
                  <a:lnTo>
                    <a:pt x="13" y="35"/>
                  </a:lnTo>
                  <a:lnTo>
                    <a:pt x="10" y="41"/>
                  </a:lnTo>
                  <a:lnTo>
                    <a:pt x="7" y="48"/>
                  </a:lnTo>
                  <a:lnTo>
                    <a:pt x="4" y="55"/>
                  </a:lnTo>
                  <a:lnTo>
                    <a:pt x="2" y="63"/>
                  </a:lnTo>
                  <a:lnTo>
                    <a:pt x="0" y="70"/>
                  </a:lnTo>
                  <a:lnTo>
                    <a:pt x="0" y="78"/>
                  </a:lnTo>
                  <a:lnTo>
                    <a:pt x="0" y="85"/>
                  </a:lnTo>
                  <a:lnTo>
                    <a:pt x="2" y="93"/>
                  </a:lnTo>
                  <a:lnTo>
                    <a:pt x="4" y="100"/>
                  </a:lnTo>
                  <a:lnTo>
                    <a:pt x="7" y="108"/>
                  </a:lnTo>
                  <a:lnTo>
                    <a:pt x="10" y="114"/>
                  </a:lnTo>
                  <a:lnTo>
                    <a:pt x="13" y="121"/>
                  </a:lnTo>
                  <a:lnTo>
                    <a:pt x="18" y="126"/>
                  </a:lnTo>
                  <a:lnTo>
                    <a:pt x="23" y="131"/>
                  </a:lnTo>
                  <a:lnTo>
                    <a:pt x="28" y="137"/>
                  </a:lnTo>
                  <a:lnTo>
                    <a:pt x="35" y="141"/>
                  </a:lnTo>
                  <a:lnTo>
                    <a:pt x="40" y="144"/>
                  </a:lnTo>
                  <a:lnTo>
                    <a:pt x="48" y="147"/>
                  </a:lnTo>
                  <a:lnTo>
                    <a:pt x="54" y="151"/>
                  </a:lnTo>
                  <a:lnTo>
                    <a:pt x="62" y="153"/>
                  </a:lnTo>
                  <a:lnTo>
                    <a:pt x="69" y="154"/>
                  </a:lnTo>
                  <a:lnTo>
                    <a:pt x="78" y="154"/>
                  </a:lnTo>
                  <a:lnTo>
                    <a:pt x="85" y="154"/>
                  </a:lnTo>
                  <a:lnTo>
                    <a:pt x="93" y="153"/>
                  </a:lnTo>
                  <a:lnTo>
                    <a:pt x="100" y="151"/>
                  </a:lnTo>
                  <a:lnTo>
                    <a:pt x="107" y="147"/>
                  </a:lnTo>
                  <a:lnTo>
                    <a:pt x="114" y="144"/>
                  </a:lnTo>
                  <a:lnTo>
                    <a:pt x="121" y="141"/>
                  </a:lnTo>
                  <a:lnTo>
                    <a:pt x="126" y="137"/>
                  </a:lnTo>
                  <a:lnTo>
                    <a:pt x="131" y="131"/>
                  </a:lnTo>
                  <a:lnTo>
                    <a:pt x="137" y="126"/>
                  </a:lnTo>
                  <a:lnTo>
                    <a:pt x="141" y="121"/>
                  </a:lnTo>
                  <a:lnTo>
                    <a:pt x="145" y="114"/>
                  </a:lnTo>
                  <a:lnTo>
                    <a:pt x="149" y="108"/>
                  </a:lnTo>
                  <a:lnTo>
                    <a:pt x="151" y="100"/>
                  </a:lnTo>
                  <a:lnTo>
                    <a:pt x="153" y="93"/>
                  </a:lnTo>
                  <a:lnTo>
                    <a:pt x="154" y="85"/>
                  </a:lnTo>
                  <a:lnTo>
                    <a:pt x="154" y="78"/>
                  </a:lnTo>
                  <a:lnTo>
                    <a:pt x="154" y="70"/>
                  </a:lnTo>
                  <a:lnTo>
                    <a:pt x="153" y="63"/>
                  </a:lnTo>
                  <a:lnTo>
                    <a:pt x="151" y="55"/>
                  </a:lnTo>
                  <a:lnTo>
                    <a:pt x="149" y="48"/>
                  </a:lnTo>
                  <a:lnTo>
                    <a:pt x="145" y="41"/>
                  </a:lnTo>
                  <a:lnTo>
                    <a:pt x="141" y="35"/>
                  </a:lnTo>
                  <a:lnTo>
                    <a:pt x="137" y="28"/>
                  </a:lnTo>
                  <a:lnTo>
                    <a:pt x="131" y="23"/>
                  </a:lnTo>
                  <a:lnTo>
                    <a:pt x="126" y="18"/>
                  </a:lnTo>
                  <a:lnTo>
                    <a:pt x="121" y="13"/>
                  </a:lnTo>
                  <a:lnTo>
                    <a:pt x="114" y="9"/>
                  </a:lnTo>
                  <a:lnTo>
                    <a:pt x="107" y="6"/>
                  </a:lnTo>
                  <a:lnTo>
                    <a:pt x="100" y="4"/>
                  </a:lnTo>
                  <a:lnTo>
                    <a:pt x="93" y="1"/>
                  </a:lnTo>
                  <a:lnTo>
                    <a:pt x="85"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5D794900-C834-4524-9F30-8E4BB820C628}"/>
              </a:ext>
            </a:extLst>
          </p:cNvPr>
          <p:cNvGrpSpPr/>
          <p:nvPr/>
        </p:nvGrpSpPr>
        <p:grpSpPr>
          <a:xfrm>
            <a:off x="6035116" y="5238041"/>
            <a:ext cx="220663" cy="287338"/>
            <a:chOff x="11066463" y="1360488"/>
            <a:chExt cx="220663" cy="287338"/>
          </a:xfrm>
          <a:solidFill>
            <a:schemeClr val="bg1"/>
          </a:solidFill>
        </p:grpSpPr>
        <p:sp>
          <p:nvSpPr>
            <p:cNvPr id="112" name="Freeform 180">
              <a:extLst>
                <a:ext uri="{FF2B5EF4-FFF2-40B4-BE49-F238E27FC236}">
                  <a16:creationId xmlns:a16="http://schemas.microsoft.com/office/drawing/2014/main" id="{A1B22AED-6231-4B95-A0C1-C98ADBD79FC7}"/>
                </a:ext>
              </a:extLst>
            </p:cNvPr>
            <p:cNvSpPr>
              <a:spLocks noEditPoints="1"/>
            </p:cNvSpPr>
            <p:nvPr/>
          </p:nvSpPr>
          <p:spPr bwMode="auto">
            <a:xfrm>
              <a:off x="11066463" y="1360488"/>
              <a:ext cx="220663" cy="287338"/>
            </a:xfrm>
            <a:custGeom>
              <a:avLst/>
              <a:gdLst>
                <a:gd name="T0" fmla="*/ 30 w 691"/>
                <a:gd name="T1" fmla="*/ 871 h 901"/>
                <a:gd name="T2" fmla="*/ 30 w 691"/>
                <a:gd name="T3" fmla="*/ 30 h 901"/>
                <a:gd name="T4" fmla="*/ 421 w 691"/>
                <a:gd name="T5" fmla="*/ 30 h 901"/>
                <a:gd name="T6" fmla="*/ 421 w 691"/>
                <a:gd name="T7" fmla="*/ 254 h 901"/>
                <a:gd name="T8" fmla="*/ 421 w 691"/>
                <a:gd name="T9" fmla="*/ 258 h 901"/>
                <a:gd name="T10" fmla="*/ 422 w 691"/>
                <a:gd name="T11" fmla="*/ 261 h 901"/>
                <a:gd name="T12" fmla="*/ 423 w 691"/>
                <a:gd name="T13" fmla="*/ 263 h 901"/>
                <a:gd name="T14" fmla="*/ 425 w 691"/>
                <a:gd name="T15" fmla="*/ 265 h 901"/>
                <a:gd name="T16" fmla="*/ 427 w 691"/>
                <a:gd name="T17" fmla="*/ 267 h 901"/>
                <a:gd name="T18" fmla="*/ 429 w 691"/>
                <a:gd name="T19" fmla="*/ 268 h 901"/>
                <a:gd name="T20" fmla="*/ 432 w 691"/>
                <a:gd name="T21" fmla="*/ 269 h 901"/>
                <a:gd name="T22" fmla="*/ 436 w 691"/>
                <a:gd name="T23" fmla="*/ 269 h 901"/>
                <a:gd name="T24" fmla="*/ 660 w 691"/>
                <a:gd name="T25" fmla="*/ 269 h 901"/>
                <a:gd name="T26" fmla="*/ 660 w 691"/>
                <a:gd name="T27" fmla="*/ 871 h 901"/>
                <a:gd name="T28" fmla="*/ 30 w 691"/>
                <a:gd name="T29" fmla="*/ 871 h 901"/>
                <a:gd name="T30" fmla="*/ 450 w 691"/>
                <a:gd name="T31" fmla="*/ 52 h 901"/>
                <a:gd name="T32" fmla="*/ 640 w 691"/>
                <a:gd name="T33" fmla="*/ 239 h 901"/>
                <a:gd name="T34" fmla="*/ 450 w 691"/>
                <a:gd name="T35" fmla="*/ 239 h 901"/>
                <a:gd name="T36" fmla="*/ 450 w 691"/>
                <a:gd name="T37" fmla="*/ 52 h 901"/>
                <a:gd name="T38" fmla="*/ 686 w 691"/>
                <a:gd name="T39" fmla="*/ 244 h 901"/>
                <a:gd name="T40" fmla="*/ 446 w 691"/>
                <a:gd name="T41" fmla="*/ 4 h 901"/>
                <a:gd name="T42" fmla="*/ 444 w 691"/>
                <a:gd name="T43" fmla="*/ 2 h 901"/>
                <a:gd name="T44" fmla="*/ 441 w 691"/>
                <a:gd name="T45" fmla="*/ 1 h 901"/>
                <a:gd name="T46" fmla="*/ 439 w 691"/>
                <a:gd name="T47" fmla="*/ 0 h 901"/>
                <a:gd name="T48" fmla="*/ 436 w 691"/>
                <a:gd name="T49" fmla="*/ 0 h 901"/>
                <a:gd name="T50" fmla="*/ 15 w 691"/>
                <a:gd name="T51" fmla="*/ 0 h 901"/>
                <a:gd name="T52" fmla="*/ 12 w 691"/>
                <a:gd name="T53" fmla="*/ 0 h 901"/>
                <a:gd name="T54" fmla="*/ 9 w 691"/>
                <a:gd name="T55" fmla="*/ 1 h 901"/>
                <a:gd name="T56" fmla="*/ 6 w 691"/>
                <a:gd name="T57" fmla="*/ 2 h 901"/>
                <a:gd name="T58" fmla="*/ 4 w 691"/>
                <a:gd name="T59" fmla="*/ 4 h 901"/>
                <a:gd name="T60" fmla="*/ 2 w 691"/>
                <a:gd name="T61" fmla="*/ 6 h 901"/>
                <a:gd name="T62" fmla="*/ 1 w 691"/>
                <a:gd name="T63" fmla="*/ 9 h 901"/>
                <a:gd name="T64" fmla="*/ 0 w 691"/>
                <a:gd name="T65" fmla="*/ 11 h 901"/>
                <a:gd name="T66" fmla="*/ 0 w 691"/>
                <a:gd name="T67" fmla="*/ 15 h 901"/>
                <a:gd name="T68" fmla="*/ 0 w 691"/>
                <a:gd name="T69" fmla="*/ 886 h 901"/>
                <a:gd name="T70" fmla="*/ 0 w 691"/>
                <a:gd name="T71" fmla="*/ 889 h 901"/>
                <a:gd name="T72" fmla="*/ 1 w 691"/>
                <a:gd name="T73" fmla="*/ 891 h 901"/>
                <a:gd name="T74" fmla="*/ 2 w 691"/>
                <a:gd name="T75" fmla="*/ 894 h 901"/>
                <a:gd name="T76" fmla="*/ 4 w 691"/>
                <a:gd name="T77" fmla="*/ 897 h 901"/>
                <a:gd name="T78" fmla="*/ 6 w 691"/>
                <a:gd name="T79" fmla="*/ 898 h 901"/>
                <a:gd name="T80" fmla="*/ 9 w 691"/>
                <a:gd name="T81" fmla="*/ 900 h 901"/>
                <a:gd name="T82" fmla="*/ 12 w 691"/>
                <a:gd name="T83" fmla="*/ 900 h 901"/>
                <a:gd name="T84" fmla="*/ 15 w 691"/>
                <a:gd name="T85" fmla="*/ 901 h 901"/>
                <a:gd name="T86" fmla="*/ 676 w 691"/>
                <a:gd name="T87" fmla="*/ 901 h 901"/>
                <a:gd name="T88" fmla="*/ 678 w 691"/>
                <a:gd name="T89" fmla="*/ 900 h 901"/>
                <a:gd name="T90" fmla="*/ 682 w 691"/>
                <a:gd name="T91" fmla="*/ 900 h 901"/>
                <a:gd name="T92" fmla="*/ 684 w 691"/>
                <a:gd name="T93" fmla="*/ 898 h 901"/>
                <a:gd name="T94" fmla="*/ 686 w 691"/>
                <a:gd name="T95" fmla="*/ 897 h 901"/>
                <a:gd name="T96" fmla="*/ 688 w 691"/>
                <a:gd name="T97" fmla="*/ 894 h 901"/>
                <a:gd name="T98" fmla="*/ 689 w 691"/>
                <a:gd name="T99" fmla="*/ 891 h 901"/>
                <a:gd name="T100" fmla="*/ 690 w 691"/>
                <a:gd name="T101" fmla="*/ 889 h 901"/>
                <a:gd name="T102" fmla="*/ 691 w 691"/>
                <a:gd name="T103" fmla="*/ 886 h 901"/>
                <a:gd name="T104" fmla="*/ 691 w 691"/>
                <a:gd name="T105" fmla="*/ 254 h 901"/>
                <a:gd name="T106" fmla="*/ 689 w 691"/>
                <a:gd name="T107" fmla="*/ 249 h 901"/>
                <a:gd name="T108" fmla="*/ 686 w 691"/>
                <a:gd name="T109" fmla="*/ 244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1" h="901">
                  <a:moveTo>
                    <a:pt x="30" y="871"/>
                  </a:moveTo>
                  <a:lnTo>
                    <a:pt x="30" y="30"/>
                  </a:lnTo>
                  <a:lnTo>
                    <a:pt x="421" y="30"/>
                  </a:lnTo>
                  <a:lnTo>
                    <a:pt x="421" y="254"/>
                  </a:lnTo>
                  <a:lnTo>
                    <a:pt x="421" y="258"/>
                  </a:lnTo>
                  <a:lnTo>
                    <a:pt x="422" y="261"/>
                  </a:lnTo>
                  <a:lnTo>
                    <a:pt x="423" y="263"/>
                  </a:lnTo>
                  <a:lnTo>
                    <a:pt x="425" y="265"/>
                  </a:lnTo>
                  <a:lnTo>
                    <a:pt x="427" y="267"/>
                  </a:lnTo>
                  <a:lnTo>
                    <a:pt x="429" y="268"/>
                  </a:lnTo>
                  <a:lnTo>
                    <a:pt x="432" y="269"/>
                  </a:lnTo>
                  <a:lnTo>
                    <a:pt x="436" y="269"/>
                  </a:lnTo>
                  <a:lnTo>
                    <a:pt x="660" y="269"/>
                  </a:lnTo>
                  <a:lnTo>
                    <a:pt x="660" y="871"/>
                  </a:lnTo>
                  <a:lnTo>
                    <a:pt x="30" y="871"/>
                  </a:lnTo>
                  <a:close/>
                  <a:moveTo>
                    <a:pt x="450" y="52"/>
                  </a:moveTo>
                  <a:lnTo>
                    <a:pt x="640" y="239"/>
                  </a:lnTo>
                  <a:lnTo>
                    <a:pt x="450" y="239"/>
                  </a:lnTo>
                  <a:lnTo>
                    <a:pt x="450" y="52"/>
                  </a:lnTo>
                  <a:close/>
                  <a:moveTo>
                    <a:pt x="686" y="244"/>
                  </a:moveTo>
                  <a:lnTo>
                    <a:pt x="446" y="4"/>
                  </a:lnTo>
                  <a:lnTo>
                    <a:pt x="444" y="2"/>
                  </a:lnTo>
                  <a:lnTo>
                    <a:pt x="441" y="1"/>
                  </a:lnTo>
                  <a:lnTo>
                    <a:pt x="439" y="0"/>
                  </a:lnTo>
                  <a:lnTo>
                    <a:pt x="436" y="0"/>
                  </a:lnTo>
                  <a:lnTo>
                    <a:pt x="15" y="0"/>
                  </a:lnTo>
                  <a:lnTo>
                    <a:pt x="12" y="0"/>
                  </a:lnTo>
                  <a:lnTo>
                    <a:pt x="9" y="1"/>
                  </a:lnTo>
                  <a:lnTo>
                    <a:pt x="6" y="2"/>
                  </a:lnTo>
                  <a:lnTo>
                    <a:pt x="4" y="4"/>
                  </a:lnTo>
                  <a:lnTo>
                    <a:pt x="2" y="6"/>
                  </a:lnTo>
                  <a:lnTo>
                    <a:pt x="1" y="9"/>
                  </a:lnTo>
                  <a:lnTo>
                    <a:pt x="0" y="11"/>
                  </a:lnTo>
                  <a:lnTo>
                    <a:pt x="0" y="15"/>
                  </a:lnTo>
                  <a:lnTo>
                    <a:pt x="0" y="886"/>
                  </a:lnTo>
                  <a:lnTo>
                    <a:pt x="0" y="889"/>
                  </a:lnTo>
                  <a:lnTo>
                    <a:pt x="1" y="891"/>
                  </a:lnTo>
                  <a:lnTo>
                    <a:pt x="2" y="894"/>
                  </a:lnTo>
                  <a:lnTo>
                    <a:pt x="4" y="897"/>
                  </a:lnTo>
                  <a:lnTo>
                    <a:pt x="6" y="898"/>
                  </a:lnTo>
                  <a:lnTo>
                    <a:pt x="9" y="900"/>
                  </a:lnTo>
                  <a:lnTo>
                    <a:pt x="12" y="900"/>
                  </a:lnTo>
                  <a:lnTo>
                    <a:pt x="15" y="901"/>
                  </a:lnTo>
                  <a:lnTo>
                    <a:pt x="676" y="901"/>
                  </a:lnTo>
                  <a:lnTo>
                    <a:pt x="678" y="900"/>
                  </a:lnTo>
                  <a:lnTo>
                    <a:pt x="682" y="900"/>
                  </a:lnTo>
                  <a:lnTo>
                    <a:pt x="684" y="898"/>
                  </a:lnTo>
                  <a:lnTo>
                    <a:pt x="686" y="897"/>
                  </a:lnTo>
                  <a:lnTo>
                    <a:pt x="688" y="894"/>
                  </a:lnTo>
                  <a:lnTo>
                    <a:pt x="689" y="891"/>
                  </a:lnTo>
                  <a:lnTo>
                    <a:pt x="690" y="889"/>
                  </a:lnTo>
                  <a:lnTo>
                    <a:pt x="691" y="886"/>
                  </a:lnTo>
                  <a:lnTo>
                    <a:pt x="691" y="254"/>
                  </a:lnTo>
                  <a:lnTo>
                    <a:pt x="689" y="249"/>
                  </a:lnTo>
                  <a:lnTo>
                    <a:pt x="68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81">
              <a:extLst>
                <a:ext uri="{FF2B5EF4-FFF2-40B4-BE49-F238E27FC236}">
                  <a16:creationId xmlns:a16="http://schemas.microsoft.com/office/drawing/2014/main" id="{D4918FDB-7286-4A03-B9CC-07CA037D4197}"/>
                </a:ext>
              </a:extLst>
            </p:cNvPr>
            <p:cNvSpPr>
              <a:spLocks/>
            </p:cNvSpPr>
            <p:nvPr/>
          </p:nvSpPr>
          <p:spPr bwMode="auto">
            <a:xfrm>
              <a:off x="11180763" y="1474788"/>
              <a:ext cx="57150" cy="9525"/>
            </a:xfrm>
            <a:custGeom>
              <a:avLst/>
              <a:gdLst>
                <a:gd name="T0" fmla="*/ 167 w 182"/>
                <a:gd name="T1" fmla="*/ 0 h 31"/>
                <a:gd name="T2" fmla="*/ 15 w 182"/>
                <a:gd name="T3" fmla="*/ 0 h 31"/>
                <a:gd name="T4" fmla="*/ 13 w 182"/>
                <a:gd name="T5" fmla="*/ 1 h 31"/>
                <a:gd name="T6" fmla="*/ 10 w 182"/>
                <a:gd name="T7" fmla="*/ 2 h 31"/>
                <a:gd name="T8" fmla="*/ 8 w 182"/>
                <a:gd name="T9" fmla="*/ 3 h 31"/>
                <a:gd name="T10" fmla="*/ 5 w 182"/>
                <a:gd name="T11" fmla="*/ 6 h 31"/>
                <a:gd name="T12" fmla="*/ 4 w 182"/>
                <a:gd name="T13" fmla="*/ 8 h 31"/>
                <a:gd name="T14" fmla="*/ 1 w 182"/>
                <a:gd name="T15" fmla="*/ 10 h 31"/>
                <a:gd name="T16" fmla="*/ 1 w 182"/>
                <a:gd name="T17" fmla="*/ 13 h 31"/>
                <a:gd name="T18" fmla="*/ 0 w 182"/>
                <a:gd name="T19" fmla="*/ 15 h 31"/>
                <a:gd name="T20" fmla="*/ 1 w 182"/>
                <a:gd name="T21" fmla="*/ 20 h 31"/>
                <a:gd name="T22" fmla="*/ 1 w 182"/>
                <a:gd name="T23" fmla="*/ 22 h 31"/>
                <a:gd name="T24" fmla="*/ 4 w 182"/>
                <a:gd name="T25" fmla="*/ 25 h 31"/>
                <a:gd name="T26" fmla="*/ 5 w 182"/>
                <a:gd name="T27" fmla="*/ 27 h 31"/>
                <a:gd name="T28" fmla="*/ 8 w 182"/>
                <a:gd name="T29" fmla="*/ 28 h 31"/>
                <a:gd name="T30" fmla="*/ 10 w 182"/>
                <a:gd name="T31" fmla="*/ 30 h 31"/>
                <a:gd name="T32" fmla="*/ 13 w 182"/>
                <a:gd name="T33" fmla="*/ 30 h 31"/>
                <a:gd name="T34" fmla="*/ 15 w 182"/>
                <a:gd name="T35" fmla="*/ 31 h 31"/>
                <a:gd name="T36" fmla="*/ 167 w 182"/>
                <a:gd name="T37" fmla="*/ 31 h 31"/>
                <a:gd name="T38" fmla="*/ 171 w 182"/>
                <a:gd name="T39" fmla="*/ 30 h 31"/>
                <a:gd name="T40" fmla="*/ 173 w 182"/>
                <a:gd name="T41" fmla="*/ 30 h 31"/>
                <a:gd name="T42" fmla="*/ 176 w 182"/>
                <a:gd name="T43" fmla="*/ 28 h 31"/>
                <a:gd name="T44" fmla="*/ 178 w 182"/>
                <a:gd name="T45" fmla="*/ 27 h 31"/>
                <a:gd name="T46" fmla="*/ 180 w 182"/>
                <a:gd name="T47" fmla="*/ 25 h 31"/>
                <a:gd name="T48" fmla="*/ 181 w 182"/>
                <a:gd name="T49" fmla="*/ 22 h 31"/>
                <a:gd name="T50" fmla="*/ 182 w 182"/>
                <a:gd name="T51" fmla="*/ 20 h 31"/>
                <a:gd name="T52" fmla="*/ 182 w 182"/>
                <a:gd name="T53" fmla="*/ 15 h 31"/>
                <a:gd name="T54" fmla="*/ 182 w 182"/>
                <a:gd name="T55" fmla="*/ 13 h 31"/>
                <a:gd name="T56" fmla="*/ 181 w 182"/>
                <a:gd name="T57" fmla="*/ 10 h 31"/>
                <a:gd name="T58" fmla="*/ 180 w 182"/>
                <a:gd name="T59" fmla="*/ 8 h 31"/>
                <a:gd name="T60" fmla="*/ 178 w 182"/>
                <a:gd name="T61" fmla="*/ 6 h 31"/>
                <a:gd name="T62" fmla="*/ 176 w 182"/>
                <a:gd name="T63" fmla="*/ 3 h 31"/>
                <a:gd name="T64" fmla="*/ 173 w 182"/>
                <a:gd name="T65" fmla="*/ 2 h 31"/>
                <a:gd name="T66" fmla="*/ 171 w 182"/>
                <a:gd name="T67" fmla="*/ 1 h 31"/>
                <a:gd name="T68" fmla="*/ 167 w 182"/>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1">
                  <a:moveTo>
                    <a:pt x="167" y="0"/>
                  </a:moveTo>
                  <a:lnTo>
                    <a:pt x="15" y="0"/>
                  </a:lnTo>
                  <a:lnTo>
                    <a:pt x="13" y="1"/>
                  </a:lnTo>
                  <a:lnTo>
                    <a:pt x="10" y="2"/>
                  </a:lnTo>
                  <a:lnTo>
                    <a:pt x="8" y="3"/>
                  </a:lnTo>
                  <a:lnTo>
                    <a:pt x="5" y="6"/>
                  </a:lnTo>
                  <a:lnTo>
                    <a:pt x="4" y="8"/>
                  </a:lnTo>
                  <a:lnTo>
                    <a:pt x="1" y="10"/>
                  </a:lnTo>
                  <a:lnTo>
                    <a:pt x="1" y="13"/>
                  </a:lnTo>
                  <a:lnTo>
                    <a:pt x="0" y="15"/>
                  </a:lnTo>
                  <a:lnTo>
                    <a:pt x="1" y="20"/>
                  </a:lnTo>
                  <a:lnTo>
                    <a:pt x="1" y="22"/>
                  </a:lnTo>
                  <a:lnTo>
                    <a:pt x="4" y="25"/>
                  </a:lnTo>
                  <a:lnTo>
                    <a:pt x="5" y="27"/>
                  </a:lnTo>
                  <a:lnTo>
                    <a:pt x="8" y="28"/>
                  </a:lnTo>
                  <a:lnTo>
                    <a:pt x="10" y="30"/>
                  </a:lnTo>
                  <a:lnTo>
                    <a:pt x="13" y="30"/>
                  </a:lnTo>
                  <a:lnTo>
                    <a:pt x="15" y="31"/>
                  </a:lnTo>
                  <a:lnTo>
                    <a:pt x="167" y="31"/>
                  </a:lnTo>
                  <a:lnTo>
                    <a:pt x="171" y="30"/>
                  </a:lnTo>
                  <a:lnTo>
                    <a:pt x="173" y="30"/>
                  </a:lnTo>
                  <a:lnTo>
                    <a:pt x="176" y="28"/>
                  </a:lnTo>
                  <a:lnTo>
                    <a:pt x="178" y="27"/>
                  </a:lnTo>
                  <a:lnTo>
                    <a:pt x="180" y="25"/>
                  </a:lnTo>
                  <a:lnTo>
                    <a:pt x="181" y="22"/>
                  </a:lnTo>
                  <a:lnTo>
                    <a:pt x="182" y="20"/>
                  </a:lnTo>
                  <a:lnTo>
                    <a:pt x="182" y="15"/>
                  </a:lnTo>
                  <a:lnTo>
                    <a:pt x="182" y="13"/>
                  </a:lnTo>
                  <a:lnTo>
                    <a:pt x="181" y="10"/>
                  </a:lnTo>
                  <a:lnTo>
                    <a:pt x="180" y="8"/>
                  </a:lnTo>
                  <a:lnTo>
                    <a:pt x="178" y="6"/>
                  </a:lnTo>
                  <a:lnTo>
                    <a:pt x="176" y="3"/>
                  </a:lnTo>
                  <a:lnTo>
                    <a:pt x="173" y="2"/>
                  </a:lnTo>
                  <a:lnTo>
                    <a:pt x="171" y="1"/>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82">
              <a:extLst>
                <a:ext uri="{FF2B5EF4-FFF2-40B4-BE49-F238E27FC236}">
                  <a16:creationId xmlns:a16="http://schemas.microsoft.com/office/drawing/2014/main" id="{BCD1DFD0-B561-4A01-A1A2-F5F70E667B36}"/>
                </a:ext>
              </a:extLst>
            </p:cNvPr>
            <p:cNvSpPr>
              <a:spLocks/>
            </p:cNvSpPr>
            <p:nvPr/>
          </p:nvSpPr>
          <p:spPr bwMode="auto">
            <a:xfrm>
              <a:off x="11180763" y="1522413"/>
              <a:ext cx="57150" cy="9525"/>
            </a:xfrm>
            <a:custGeom>
              <a:avLst/>
              <a:gdLst>
                <a:gd name="T0" fmla="*/ 167 w 182"/>
                <a:gd name="T1" fmla="*/ 0 h 30"/>
                <a:gd name="T2" fmla="*/ 15 w 182"/>
                <a:gd name="T3" fmla="*/ 0 h 30"/>
                <a:gd name="T4" fmla="*/ 13 w 182"/>
                <a:gd name="T5" fmla="*/ 0 h 30"/>
                <a:gd name="T6" fmla="*/ 10 w 182"/>
                <a:gd name="T7" fmla="*/ 1 h 30"/>
                <a:gd name="T8" fmla="*/ 8 w 182"/>
                <a:gd name="T9" fmla="*/ 2 h 30"/>
                <a:gd name="T10" fmla="*/ 5 w 182"/>
                <a:gd name="T11" fmla="*/ 4 h 30"/>
                <a:gd name="T12" fmla="*/ 4 w 182"/>
                <a:gd name="T13" fmla="*/ 7 h 30"/>
                <a:gd name="T14" fmla="*/ 1 w 182"/>
                <a:gd name="T15" fmla="*/ 10 h 30"/>
                <a:gd name="T16" fmla="*/ 1 w 182"/>
                <a:gd name="T17" fmla="*/ 12 h 30"/>
                <a:gd name="T18" fmla="*/ 0 w 182"/>
                <a:gd name="T19" fmla="*/ 15 h 30"/>
                <a:gd name="T20" fmla="*/ 1 w 182"/>
                <a:gd name="T21" fmla="*/ 18 h 30"/>
                <a:gd name="T22" fmla="*/ 1 w 182"/>
                <a:gd name="T23" fmla="*/ 22 h 30"/>
                <a:gd name="T24" fmla="*/ 4 w 182"/>
                <a:gd name="T25" fmla="*/ 24 h 30"/>
                <a:gd name="T26" fmla="*/ 5 w 182"/>
                <a:gd name="T27" fmla="*/ 26 h 30"/>
                <a:gd name="T28" fmla="*/ 8 w 182"/>
                <a:gd name="T29" fmla="*/ 28 h 30"/>
                <a:gd name="T30" fmla="*/ 10 w 182"/>
                <a:gd name="T31" fmla="*/ 29 h 30"/>
                <a:gd name="T32" fmla="*/ 13 w 182"/>
                <a:gd name="T33" fmla="*/ 30 h 30"/>
                <a:gd name="T34" fmla="*/ 15 w 182"/>
                <a:gd name="T35" fmla="*/ 30 h 30"/>
                <a:gd name="T36" fmla="*/ 167 w 182"/>
                <a:gd name="T37" fmla="*/ 30 h 30"/>
                <a:gd name="T38" fmla="*/ 171 w 182"/>
                <a:gd name="T39" fmla="*/ 30 h 30"/>
                <a:gd name="T40" fmla="*/ 173 w 182"/>
                <a:gd name="T41" fmla="*/ 29 h 30"/>
                <a:gd name="T42" fmla="*/ 176 w 182"/>
                <a:gd name="T43" fmla="*/ 28 h 30"/>
                <a:gd name="T44" fmla="*/ 178 w 182"/>
                <a:gd name="T45" fmla="*/ 26 h 30"/>
                <a:gd name="T46" fmla="*/ 180 w 182"/>
                <a:gd name="T47" fmla="*/ 24 h 30"/>
                <a:gd name="T48" fmla="*/ 181 w 182"/>
                <a:gd name="T49" fmla="*/ 22 h 30"/>
                <a:gd name="T50" fmla="*/ 182 w 182"/>
                <a:gd name="T51" fmla="*/ 18 h 30"/>
                <a:gd name="T52" fmla="*/ 182 w 182"/>
                <a:gd name="T53" fmla="*/ 15 h 30"/>
                <a:gd name="T54" fmla="*/ 182 w 182"/>
                <a:gd name="T55" fmla="*/ 12 h 30"/>
                <a:gd name="T56" fmla="*/ 181 w 182"/>
                <a:gd name="T57" fmla="*/ 10 h 30"/>
                <a:gd name="T58" fmla="*/ 180 w 182"/>
                <a:gd name="T59" fmla="*/ 7 h 30"/>
                <a:gd name="T60" fmla="*/ 178 w 182"/>
                <a:gd name="T61" fmla="*/ 4 h 30"/>
                <a:gd name="T62" fmla="*/ 176 w 182"/>
                <a:gd name="T63" fmla="*/ 2 h 30"/>
                <a:gd name="T64" fmla="*/ 173 w 182"/>
                <a:gd name="T65" fmla="*/ 1 h 30"/>
                <a:gd name="T66" fmla="*/ 171 w 182"/>
                <a:gd name="T67" fmla="*/ 0 h 30"/>
                <a:gd name="T68" fmla="*/ 167 w 18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0">
                  <a:moveTo>
                    <a:pt x="167" y="0"/>
                  </a:moveTo>
                  <a:lnTo>
                    <a:pt x="15" y="0"/>
                  </a:lnTo>
                  <a:lnTo>
                    <a:pt x="13" y="0"/>
                  </a:lnTo>
                  <a:lnTo>
                    <a:pt x="10" y="1"/>
                  </a:lnTo>
                  <a:lnTo>
                    <a:pt x="8" y="2"/>
                  </a:lnTo>
                  <a:lnTo>
                    <a:pt x="5" y="4"/>
                  </a:lnTo>
                  <a:lnTo>
                    <a:pt x="4" y="7"/>
                  </a:lnTo>
                  <a:lnTo>
                    <a:pt x="1" y="10"/>
                  </a:lnTo>
                  <a:lnTo>
                    <a:pt x="1" y="12"/>
                  </a:lnTo>
                  <a:lnTo>
                    <a:pt x="0" y="15"/>
                  </a:lnTo>
                  <a:lnTo>
                    <a:pt x="1" y="18"/>
                  </a:lnTo>
                  <a:lnTo>
                    <a:pt x="1" y="22"/>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2"/>
                  </a:lnTo>
                  <a:lnTo>
                    <a:pt x="182" y="18"/>
                  </a:lnTo>
                  <a:lnTo>
                    <a:pt x="182" y="15"/>
                  </a:lnTo>
                  <a:lnTo>
                    <a:pt x="182" y="12"/>
                  </a:lnTo>
                  <a:lnTo>
                    <a:pt x="181" y="10"/>
                  </a:lnTo>
                  <a:lnTo>
                    <a:pt x="180" y="7"/>
                  </a:lnTo>
                  <a:lnTo>
                    <a:pt x="178" y="4"/>
                  </a:lnTo>
                  <a:lnTo>
                    <a:pt x="176" y="2"/>
                  </a:lnTo>
                  <a:lnTo>
                    <a:pt x="173" y="1"/>
                  </a:lnTo>
                  <a:lnTo>
                    <a:pt x="171" y="0"/>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83">
              <a:extLst>
                <a:ext uri="{FF2B5EF4-FFF2-40B4-BE49-F238E27FC236}">
                  <a16:creationId xmlns:a16="http://schemas.microsoft.com/office/drawing/2014/main" id="{B0AC2DF2-2B1F-452F-89A2-E301295E56E7}"/>
                </a:ext>
              </a:extLst>
            </p:cNvPr>
            <p:cNvSpPr>
              <a:spLocks/>
            </p:cNvSpPr>
            <p:nvPr/>
          </p:nvSpPr>
          <p:spPr bwMode="auto">
            <a:xfrm>
              <a:off x="11180763" y="1579563"/>
              <a:ext cx="57150" cy="9525"/>
            </a:xfrm>
            <a:custGeom>
              <a:avLst/>
              <a:gdLst>
                <a:gd name="T0" fmla="*/ 167 w 182"/>
                <a:gd name="T1" fmla="*/ 0 h 30"/>
                <a:gd name="T2" fmla="*/ 15 w 182"/>
                <a:gd name="T3" fmla="*/ 0 h 30"/>
                <a:gd name="T4" fmla="*/ 13 w 182"/>
                <a:gd name="T5" fmla="*/ 1 h 30"/>
                <a:gd name="T6" fmla="*/ 10 w 182"/>
                <a:gd name="T7" fmla="*/ 1 h 30"/>
                <a:gd name="T8" fmla="*/ 8 w 182"/>
                <a:gd name="T9" fmla="*/ 3 h 30"/>
                <a:gd name="T10" fmla="*/ 5 w 182"/>
                <a:gd name="T11" fmla="*/ 5 h 30"/>
                <a:gd name="T12" fmla="*/ 4 w 182"/>
                <a:gd name="T13" fmla="*/ 7 h 30"/>
                <a:gd name="T14" fmla="*/ 1 w 182"/>
                <a:gd name="T15" fmla="*/ 10 h 30"/>
                <a:gd name="T16" fmla="*/ 1 w 182"/>
                <a:gd name="T17" fmla="*/ 13 h 30"/>
                <a:gd name="T18" fmla="*/ 0 w 182"/>
                <a:gd name="T19" fmla="*/ 15 h 30"/>
                <a:gd name="T20" fmla="*/ 1 w 182"/>
                <a:gd name="T21" fmla="*/ 18 h 30"/>
                <a:gd name="T22" fmla="*/ 1 w 182"/>
                <a:gd name="T23" fmla="*/ 21 h 30"/>
                <a:gd name="T24" fmla="*/ 4 w 182"/>
                <a:gd name="T25" fmla="*/ 24 h 30"/>
                <a:gd name="T26" fmla="*/ 5 w 182"/>
                <a:gd name="T27" fmla="*/ 26 h 30"/>
                <a:gd name="T28" fmla="*/ 8 w 182"/>
                <a:gd name="T29" fmla="*/ 28 h 30"/>
                <a:gd name="T30" fmla="*/ 10 w 182"/>
                <a:gd name="T31" fmla="*/ 29 h 30"/>
                <a:gd name="T32" fmla="*/ 13 w 182"/>
                <a:gd name="T33" fmla="*/ 30 h 30"/>
                <a:gd name="T34" fmla="*/ 15 w 182"/>
                <a:gd name="T35" fmla="*/ 30 h 30"/>
                <a:gd name="T36" fmla="*/ 167 w 182"/>
                <a:gd name="T37" fmla="*/ 30 h 30"/>
                <a:gd name="T38" fmla="*/ 171 w 182"/>
                <a:gd name="T39" fmla="*/ 30 h 30"/>
                <a:gd name="T40" fmla="*/ 173 w 182"/>
                <a:gd name="T41" fmla="*/ 29 h 30"/>
                <a:gd name="T42" fmla="*/ 176 w 182"/>
                <a:gd name="T43" fmla="*/ 28 h 30"/>
                <a:gd name="T44" fmla="*/ 178 w 182"/>
                <a:gd name="T45" fmla="*/ 26 h 30"/>
                <a:gd name="T46" fmla="*/ 180 w 182"/>
                <a:gd name="T47" fmla="*/ 24 h 30"/>
                <a:gd name="T48" fmla="*/ 181 w 182"/>
                <a:gd name="T49" fmla="*/ 21 h 30"/>
                <a:gd name="T50" fmla="*/ 182 w 182"/>
                <a:gd name="T51" fmla="*/ 18 h 30"/>
                <a:gd name="T52" fmla="*/ 182 w 182"/>
                <a:gd name="T53" fmla="*/ 15 h 30"/>
                <a:gd name="T54" fmla="*/ 182 w 182"/>
                <a:gd name="T55" fmla="*/ 13 h 30"/>
                <a:gd name="T56" fmla="*/ 181 w 182"/>
                <a:gd name="T57" fmla="*/ 10 h 30"/>
                <a:gd name="T58" fmla="*/ 180 w 182"/>
                <a:gd name="T59" fmla="*/ 7 h 30"/>
                <a:gd name="T60" fmla="*/ 178 w 182"/>
                <a:gd name="T61" fmla="*/ 5 h 30"/>
                <a:gd name="T62" fmla="*/ 176 w 182"/>
                <a:gd name="T63" fmla="*/ 3 h 30"/>
                <a:gd name="T64" fmla="*/ 173 w 182"/>
                <a:gd name="T65" fmla="*/ 1 h 30"/>
                <a:gd name="T66" fmla="*/ 171 w 182"/>
                <a:gd name="T67" fmla="*/ 1 h 30"/>
                <a:gd name="T68" fmla="*/ 167 w 18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0">
                  <a:moveTo>
                    <a:pt x="167" y="0"/>
                  </a:moveTo>
                  <a:lnTo>
                    <a:pt x="15" y="0"/>
                  </a:lnTo>
                  <a:lnTo>
                    <a:pt x="13" y="1"/>
                  </a:lnTo>
                  <a:lnTo>
                    <a:pt x="10" y="1"/>
                  </a:lnTo>
                  <a:lnTo>
                    <a:pt x="8" y="3"/>
                  </a:lnTo>
                  <a:lnTo>
                    <a:pt x="5" y="5"/>
                  </a:lnTo>
                  <a:lnTo>
                    <a:pt x="4" y="7"/>
                  </a:lnTo>
                  <a:lnTo>
                    <a:pt x="1" y="10"/>
                  </a:lnTo>
                  <a:lnTo>
                    <a:pt x="1" y="13"/>
                  </a:lnTo>
                  <a:lnTo>
                    <a:pt x="0" y="15"/>
                  </a:lnTo>
                  <a:lnTo>
                    <a:pt x="1" y="18"/>
                  </a:lnTo>
                  <a:lnTo>
                    <a:pt x="1" y="21"/>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1"/>
                  </a:lnTo>
                  <a:lnTo>
                    <a:pt x="182" y="18"/>
                  </a:lnTo>
                  <a:lnTo>
                    <a:pt x="182" y="15"/>
                  </a:lnTo>
                  <a:lnTo>
                    <a:pt x="182" y="13"/>
                  </a:lnTo>
                  <a:lnTo>
                    <a:pt x="181" y="10"/>
                  </a:lnTo>
                  <a:lnTo>
                    <a:pt x="180" y="7"/>
                  </a:lnTo>
                  <a:lnTo>
                    <a:pt x="178" y="5"/>
                  </a:lnTo>
                  <a:lnTo>
                    <a:pt x="176" y="3"/>
                  </a:lnTo>
                  <a:lnTo>
                    <a:pt x="173" y="1"/>
                  </a:lnTo>
                  <a:lnTo>
                    <a:pt x="171" y="1"/>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84">
              <a:extLst>
                <a:ext uri="{FF2B5EF4-FFF2-40B4-BE49-F238E27FC236}">
                  <a16:creationId xmlns:a16="http://schemas.microsoft.com/office/drawing/2014/main" id="{6E1C2E53-06F1-42EA-835A-E4CADB82733C}"/>
                </a:ext>
              </a:extLst>
            </p:cNvPr>
            <p:cNvSpPr>
              <a:spLocks/>
            </p:cNvSpPr>
            <p:nvPr/>
          </p:nvSpPr>
          <p:spPr bwMode="auto">
            <a:xfrm>
              <a:off x="11109325" y="1450976"/>
              <a:ext cx="57150" cy="39688"/>
            </a:xfrm>
            <a:custGeom>
              <a:avLst/>
              <a:gdLst>
                <a:gd name="T0" fmla="*/ 156 w 181"/>
                <a:gd name="T1" fmla="*/ 4 h 126"/>
                <a:gd name="T2" fmla="*/ 71 w 181"/>
                <a:gd name="T3" fmla="*/ 88 h 126"/>
                <a:gd name="T4" fmla="*/ 25 w 181"/>
                <a:gd name="T5" fmla="*/ 43 h 126"/>
                <a:gd name="T6" fmla="*/ 23 w 181"/>
                <a:gd name="T7" fmla="*/ 41 h 126"/>
                <a:gd name="T8" fmla="*/ 20 w 181"/>
                <a:gd name="T9" fmla="*/ 39 h 126"/>
                <a:gd name="T10" fmla="*/ 18 w 181"/>
                <a:gd name="T11" fmla="*/ 39 h 126"/>
                <a:gd name="T12" fmla="*/ 15 w 181"/>
                <a:gd name="T13" fmla="*/ 38 h 126"/>
                <a:gd name="T14" fmla="*/ 11 w 181"/>
                <a:gd name="T15" fmla="*/ 39 h 126"/>
                <a:gd name="T16" fmla="*/ 9 w 181"/>
                <a:gd name="T17" fmla="*/ 39 h 126"/>
                <a:gd name="T18" fmla="*/ 6 w 181"/>
                <a:gd name="T19" fmla="*/ 41 h 126"/>
                <a:gd name="T20" fmla="*/ 4 w 181"/>
                <a:gd name="T21" fmla="*/ 43 h 126"/>
                <a:gd name="T22" fmla="*/ 2 w 181"/>
                <a:gd name="T23" fmla="*/ 45 h 126"/>
                <a:gd name="T24" fmla="*/ 1 w 181"/>
                <a:gd name="T25" fmla="*/ 47 h 126"/>
                <a:gd name="T26" fmla="*/ 0 w 181"/>
                <a:gd name="T27" fmla="*/ 51 h 126"/>
                <a:gd name="T28" fmla="*/ 0 w 181"/>
                <a:gd name="T29" fmla="*/ 53 h 126"/>
                <a:gd name="T30" fmla="*/ 0 w 181"/>
                <a:gd name="T31" fmla="*/ 56 h 126"/>
                <a:gd name="T32" fmla="*/ 1 w 181"/>
                <a:gd name="T33" fmla="*/ 59 h 126"/>
                <a:gd name="T34" fmla="*/ 2 w 181"/>
                <a:gd name="T35" fmla="*/ 61 h 126"/>
                <a:gd name="T36" fmla="*/ 4 w 181"/>
                <a:gd name="T37" fmla="*/ 63 h 126"/>
                <a:gd name="T38" fmla="*/ 61 w 181"/>
                <a:gd name="T39" fmla="*/ 121 h 126"/>
                <a:gd name="T40" fmla="*/ 63 w 181"/>
                <a:gd name="T41" fmla="*/ 122 h 126"/>
                <a:gd name="T42" fmla="*/ 66 w 181"/>
                <a:gd name="T43" fmla="*/ 124 h 126"/>
                <a:gd name="T44" fmla="*/ 68 w 181"/>
                <a:gd name="T45" fmla="*/ 126 h 126"/>
                <a:gd name="T46" fmla="*/ 71 w 181"/>
                <a:gd name="T47" fmla="*/ 126 h 126"/>
                <a:gd name="T48" fmla="*/ 74 w 181"/>
                <a:gd name="T49" fmla="*/ 126 h 126"/>
                <a:gd name="T50" fmla="*/ 77 w 181"/>
                <a:gd name="T51" fmla="*/ 124 h 126"/>
                <a:gd name="T52" fmla="*/ 80 w 181"/>
                <a:gd name="T53" fmla="*/ 122 h 126"/>
                <a:gd name="T54" fmla="*/ 82 w 181"/>
                <a:gd name="T55" fmla="*/ 121 h 126"/>
                <a:gd name="T56" fmla="*/ 176 w 181"/>
                <a:gd name="T57" fmla="*/ 26 h 126"/>
                <a:gd name="T58" fmla="*/ 178 w 181"/>
                <a:gd name="T59" fmla="*/ 24 h 126"/>
                <a:gd name="T60" fmla="*/ 180 w 181"/>
                <a:gd name="T61" fmla="*/ 21 h 126"/>
                <a:gd name="T62" fmla="*/ 180 w 181"/>
                <a:gd name="T63" fmla="*/ 17 h 126"/>
                <a:gd name="T64" fmla="*/ 181 w 181"/>
                <a:gd name="T65" fmla="*/ 15 h 126"/>
                <a:gd name="T66" fmla="*/ 180 w 181"/>
                <a:gd name="T67" fmla="*/ 12 h 126"/>
                <a:gd name="T68" fmla="*/ 180 w 181"/>
                <a:gd name="T69" fmla="*/ 9 h 126"/>
                <a:gd name="T70" fmla="*/ 178 w 181"/>
                <a:gd name="T71" fmla="*/ 6 h 126"/>
                <a:gd name="T72" fmla="*/ 176 w 181"/>
                <a:gd name="T73" fmla="*/ 4 h 126"/>
                <a:gd name="T74" fmla="*/ 172 w 181"/>
                <a:gd name="T75" fmla="*/ 1 h 126"/>
                <a:gd name="T76" fmla="*/ 166 w 181"/>
                <a:gd name="T77" fmla="*/ 0 h 126"/>
                <a:gd name="T78" fmla="*/ 160 w 181"/>
                <a:gd name="T79" fmla="*/ 1 h 126"/>
                <a:gd name="T80" fmla="*/ 156 w 181"/>
                <a:gd name="T8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1" h="126">
                  <a:moveTo>
                    <a:pt x="156" y="4"/>
                  </a:moveTo>
                  <a:lnTo>
                    <a:pt x="71" y="88"/>
                  </a:lnTo>
                  <a:lnTo>
                    <a:pt x="25" y="43"/>
                  </a:lnTo>
                  <a:lnTo>
                    <a:pt x="23" y="41"/>
                  </a:lnTo>
                  <a:lnTo>
                    <a:pt x="20" y="39"/>
                  </a:lnTo>
                  <a:lnTo>
                    <a:pt x="18" y="39"/>
                  </a:lnTo>
                  <a:lnTo>
                    <a:pt x="15" y="38"/>
                  </a:lnTo>
                  <a:lnTo>
                    <a:pt x="11" y="39"/>
                  </a:lnTo>
                  <a:lnTo>
                    <a:pt x="9" y="39"/>
                  </a:lnTo>
                  <a:lnTo>
                    <a:pt x="6" y="41"/>
                  </a:lnTo>
                  <a:lnTo>
                    <a:pt x="4" y="43"/>
                  </a:lnTo>
                  <a:lnTo>
                    <a:pt x="2" y="45"/>
                  </a:lnTo>
                  <a:lnTo>
                    <a:pt x="1" y="47"/>
                  </a:lnTo>
                  <a:lnTo>
                    <a:pt x="0" y="51"/>
                  </a:lnTo>
                  <a:lnTo>
                    <a:pt x="0" y="53"/>
                  </a:lnTo>
                  <a:lnTo>
                    <a:pt x="0" y="56"/>
                  </a:lnTo>
                  <a:lnTo>
                    <a:pt x="1" y="59"/>
                  </a:lnTo>
                  <a:lnTo>
                    <a:pt x="2" y="61"/>
                  </a:lnTo>
                  <a:lnTo>
                    <a:pt x="4" y="63"/>
                  </a:lnTo>
                  <a:lnTo>
                    <a:pt x="61" y="121"/>
                  </a:lnTo>
                  <a:lnTo>
                    <a:pt x="63" y="122"/>
                  </a:lnTo>
                  <a:lnTo>
                    <a:pt x="66" y="124"/>
                  </a:lnTo>
                  <a:lnTo>
                    <a:pt x="68" y="126"/>
                  </a:lnTo>
                  <a:lnTo>
                    <a:pt x="71" y="126"/>
                  </a:lnTo>
                  <a:lnTo>
                    <a:pt x="74" y="126"/>
                  </a:lnTo>
                  <a:lnTo>
                    <a:pt x="77" y="124"/>
                  </a:lnTo>
                  <a:lnTo>
                    <a:pt x="80" y="122"/>
                  </a:lnTo>
                  <a:lnTo>
                    <a:pt x="82" y="121"/>
                  </a:lnTo>
                  <a:lnTo>
                    <a:pt x="176" y="26"/>
                  </a:lnTo>
                  <a:lnTo>
                    <a:pt x="178" y="24"/>
                  </a:lnTo>
                  <a:lnTo>
                    <a:pt x="180" y="21"/>
                  </a:lnTo>
                  <a:lnTo>
                    <a:pt x="180" y="17"/>
                  </a:lnTo>
                  <a:lnTo>
                    <a:pt x="181" y="15"/>
                  </a:lnTo>
                  <a:lnTo>
                    <a:pt x="180" y="12"/>
                  </a:lnTo>
                  <a:lnTo>
                    <a:pt x="180" y="9"/>
                  </a:lnTo>
                  <a:lnTo>
                    <a:pt x="178" y="6"/>
                  </a:lnTo>
                  <a:lnTo>
                    <a:pt x="176" y="4"/>
                  </a:lnTo>
                  <a:lnTo>
                    <a:pt x="172" y="1"/>
                  </a:lnTo>
                  <a:lnTo>
                    <a:pt x="166" y="0"/>
                  </a:lnTo>
                  <a:lnTo>
                    <a:pt x="160" y="1"/>
                  </a:lnTo>
                  <a:lnTo>
                    <a:pt x="15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85">
              <a:extLst>
                <a:ext uri="{FF2B5EF4-FFF2-40B4-BE49-F238E27FC236}">
                  <a16:creationId xmlns:a16="http://schemas.microsoft.com/office/drawing/2014/main" id="{B11ED9C8-6349-4E68-95B5-298AC6958D51}"/>
                </a:ext>
              </a:extLst>
            </p:cNvPr>
            <p:cNvSpPr>
              <a:spLocks/>
            </p:cNvSpPr>
            <p:nvPr/>
          </p:nvSpPr>
          <p:spPr bwMode="auto">
            <a:xfrm>
              <a:off x="11109325" y="1504951"/>
              <a:ext cx="57150" cy="39688"/>
            </a:xfrm>
            <a:custGeom>
              <a:avLst/>
              <a:gdLst>
                <a:gd name="T0" fmla="*/ 156 w 181"/>
                <a:gd name="T1" fmla="*/ 4 h 124"/>
                <a:gd name="T2" fmla="*/ 71 w 181"/>
                <a:gd name="T3" fmla="*/ 88 h 124"/>
                <a:gd name="T4" fmla="*/ 25 w 181"/>
                <a:gd name="T5" fmla="*/ 41 h 124"/>
                <a:gd name="T6" fmla="*/ 23 w 181"/>
                <a:gd name="T7" fmla="*/ 39 h 124"/>
                <a:gd name="T8" fmla="*/ 20 w 181"/>
                <a:gd name="T9" fmla="*/ 38 h 124"/>
                <a:gd name="T10" fmla="*/ 18 w 181"/>
                <a:gd name="T11" fmla="*/ 37 h 124"/>
                <a:gd name="T12" fmla="*/ 15 w 181"/>
                <a:gd name="T13" fmla="*/ 37 h 124"/>
                <a:gd name="T14" fmla="*/ 11 w 181"/>
                <a:gd name="T15" fmla="*/ 37 h 124"/>
                <a:gd name="T16" fmla="*/ 9 w 181"/>
                <a:gd name="T17" fmla="*/ 38 h 124"/>
                <a:gd name="T18" fmla="*/ 6 w 181"/>
                <a:gd name="T19" fmla="*/ 39 h 124"/>
                <a:gd name="T20" fmla="*/ 4 w 181"/>
                <a:gd name="T21" fmla="*/ 41 h 124"/>
                <a:gd name="T22" fmla="*/ 2 w 181"/>
                <a:gd name="T23" fmla="*/ 43 h 124"/>
                <a:gd name="T24" fmla="*/ 1 w 181"/>
                <a:gd name="T25" fmla="*/ 47 h 124"/>
                <a:gd name="T26" fmla="*/ 0 w 181"/>
                <a:gd name="T27" fmla="*/ 49 h 124"/>
                <a:gd name="T28" fmla="*/ 0 w 181"/>
                <a:gd name="T29" fmla="*/ 52 h 124"/>
                <a:gd name="T30" fmla="*/ 0 w 181"/>
                <a:gd name="T31" fmla="*/ 55 h 124"/>
                <a:gd name="T32" fmla="*/ 1 w 181"/>
                <a:gd name="T33" fmla="*/ 57 h 124"/>
                <a:gd name="T34" fmla="*/ 2 w 181"/>
                <a:gd name="T35" fmla="*/ 61 h 124"/>
                <a:gd name="T36" fmla="*/ 4 w 181"/>
                <a:gd name="T37" fmla="*/ 63 h 124"/>
                <a:gd name="T38" fmla="*/ 61 w 181"/>
                <a:gd name="T39" fmla="*/ 119 h 124"/>
                <a:gd name="T40" fmla="*/ 63 w 181"/>
                <a:gd name="T41" fmla="*/ 122 h 124"/>
                <a:gd name="T42" fmla="*/ 66 w 181"/>
                <a:gd name="T43" fmla="*/ 123 h 124"/>
                <a:gd name="T44" fmla="*/ 68 w 181"/>
                <a:gd name="T45" fmla="*/ 124 h 124"/>
                <a:gd name="T46" fmla="*/ 71 w 181"/>
                <a:gd name="T47" fmla="*/ 124 h 124"/>
                <a:gd name="T48" fmla="*/ 74 w 181"/>
                <a:gd name="T49" fmla="*/ 124 h 124"/>
                <a:gd name="T50" fmla="*/ 77 w 181"/>
                <a:gd name="T51" fmla="*/ 123 h 124"/>
                <a:gd name="T52" fmla="*/ 80 w 181"/>
                <a:gd name="T53" fmla="*/ 122 h 124"/>
                <a:gd name="T54" fmla="*/ 82 w 181"/>
                <a:gd name="T55" fmla="*/ 119 h 124"/>
                <a:gd name="T56" fmla="*/ 176 w 181"/>
                <a:gd name="T57" fmla="*/ 25 h 124"/>
                <a:gd name="T58" fmla="*/ 178 w 181"/>
                <a:gd name="T59" fmla="*/ 23 h 124"/>
                <a:gd name="T60" fmla="*/ 180 w 181"/>
                <a:gd name="T61" fmla="*/ 20 h 124"/>
                <a:gd name="T62" fmla="*/ 180 w 181"/>
                <a:gd name="T63" fmla="*/ 18 h 124"/>
                <a:gd name="T64" fmla="*/ 181 w 181"/>
                <a:gd name="T65" fmla="*/ 14 h 124"/>
                <a:gd name="T66" fmla="*/ 180 w 181"/>
                <a:gd name="T67" fmla="*/ 11 h 124"/>
                <a:gd name="T68" fmla="*/ 180 w 181"/>
                <a:gd name="T69" fmla="*/ 9 h 124"/>
                <a:gd name="T70" fmla="*/ 178 w 181"/>
                <a:gd name="T71" fmla="*/ 6 h 124"/>
                <a:gd name="T72" fmla="*/ 176 w 181"/>
                <a:gd name="T73" fmla="*/ 4 h 124"/>
                <a:gd name="T74" fmla="*/ 174 w 181"/>
                <a:gd name="T75" fmla="*/ 2 h 124"/>
                <a:gd name="T76" fmla="*/ 172 w 181"/>
                <a:gd name="T77" fmla="*/ 1 h 124"/>
                <a:gd name="T78" fmla="*/ 169 w 181"/>
                <a:gd name="T79" fmla="*/ 0 h 124"/>
                <a:gd name="T80" fmla="*/ 166 w 181"/>
                <a:gd name="T81" fmla="*/ 0 h 124"/>
                <a:gd name="T82" fmla="*/ 163 w 181"/>
                <a:gd name="T83" fmla="*/ 0 h 124"/>
                <a:gd name="T84" fmla="*/ 160 w 181"/>
                <a:gd name="T85" fmla="*/ 1 h 124"/>
                <a:gd name="T86" fmla="*/ 158 w 181"/>
                <a:gd name="T87" fmla="*/ 2 h 124"/>
                <a:gd name="T88" fmla="*/ 156 w 181"/>
                <a:gd name="T89"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24">
                  <a:moveTo>
                    <a:pt x="156" y="4"/>
                  </a:moveTo>
                  <a:lnTo>
                    <a:pt x="71" y="88"/>
                  </a:lnTo>
                  <a:lnTo>
                    <a:pt x="25" y="41"/>
                  </a:lnTo>
                  <a:lnTo>
                    <a:pt x="23" y="39"/>
                  </a:lnTo>
                  <a:lnTo>
                    <a:pt x="20" y="38"/>
                  </a:lnTo>
                  <a:lnTo>
                    <a:pt x="18" y="37"/>
                  </a:lnTo>
                  <a:lnTo>
                    <a:pt x="15" y="37"/>
                  </a:lnTo>
                  <a:lnTo>
                    <a:pt x="11" y="37"/>
                  </a:lnTo>
                  <a:lnTo>
                    <a:pt x="9" y="38"/>
                  </a:lnTo>
                  <a:lnTo>
                    <a:pt x="6" y="39"/>
                  </a:lnTo>
                  <a:lnTo>
                    <a:pt x="4" y="41"/>
                  </a:lnTo>
                  <a:lnTo>
                    <a:pt x="2" y="43"/>
                  </a:lnTo>
                  <a:lnTo>
                    <a:pt x="1" y="47"/>
                  </a:lnTo>
                  <a:lnTo>
                    <a:pt x="0" y="49"/>
                  </a:lnTo>
                  <a:lnTo>
                    <a:pt x="0" y="52"/>
                  </a:lnTo>
                  <a:lnTo>
                    <a:pt x="0" y="55"/>
                  </a:lnTo>
                  <a:lnTo>
                    <a:pt x="1" y="57"/>
                  </a:lnTo>
                  <a:lnTo>
                    <a:pt x="2" y="61"/>
                  </a:lnTo>
                  <a:lnTo>
                    <a:pt x="4" y="63"/>
                  </a:lnTo>
                  <a:lnTo>
                    <a:pt x="61" y="119"/>
                  </a:lnTo>
                  <a:lnTo>
                    <a:pt x="63" y="122"/>
                  </a:lnTo>
                  <a:lnTo>
                    <a:pt x="66" y="123"/>
                  </a:lnTo>
                  <a:lnTo>
                    <a:pt x="68" y="124"/>
                  </a:lnTo>
                  <a:lnTo>
                    <a:pt x="71" y="124"/>
                  </a:lnTo>
                  <a:lnTo>
                    <a:pt x="74" y="124"/>
                  </a:lnTo>
                  <a:lnTo>
                    <a:pt x="77" y="123"/>
                  </a:lnTo>
                  <a:lnTo>
                    <a:pt x="80" y="122"/>
                  </a:lnTo>
                  <a:lnTo>
                    <a:pt x="82" y="119"/>
                  </a:lnTo>
                  <a:lnTo>
                    <a:pt x="176" y="25"/>
                  </a:lnTo>
                  <a:lnTo>
                    <a:pt x="178" y="23"/>
                  </a:lnTo>
                  <a:lnTo>
                    <a:pt x="180" y="20"/>
                  </a:lnTo>
                  <a:lnTo>
                    <a:pt x="180" y="18"/>
                  </a:lnTo>
                  <a:lnTo>
                    <a:pt x="181" y="14"/>
                  </a:lnTo>
                  <a:lnTo>
                    <a:pt x="180" y="11"/>
                  </a:lnTo>
                  <a:lnTo>
                    <a:pt x="180" y="9"/>
                  </a:lnTo>
                  <a:lnTo>
                    <a:pt x="178" y="6"/>
                  </a:lnTo>
                  <a:lnTo>
                    <a:pt x="176" y="4"/>
                  </a:lnTo>
                  <a:lnTo>
                    <a:pt x="174" y="2"/>
                  </a:lnTo>
                  <a:lnTo>
                    <a:pt x="172" y="1"/>
                  </a:lnTo>
                  <a:lnTo>
                    <a:pt x="169" y="0"/>
                  </a:lnTo>
                  <a:lnTo>
                    <a:pt x="166" y="0"/>
                  </a:lnTo>
                  <a:lnTo>
                    <a:pt x="163" y="0"/>
                  </a:lnTo>
                  <a:lnTo>
                    <a:pt x="160" y="1"/>
                  </a:lnTo>
                  <a:lnTo>
                    <a:pt x="158" y="2"/>
                  </a:lnTo>
                  <a:lnTo>
                    <a:pt x="15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6">
              <a:extLst>
                <a:ext uri="{FF2B5EF4-FFF2-40B4-BE49-F238E27FC236}">
                  <a16:creationId xmlns:a16="http://schemas.microsoft.com/office/drawing/2014/main" id="{64883325-5362-4B85-B37B-1605729B12FD}"/>
                </a:ext>
              </a:extLst>
            </p:cNvPr>
            <p:cNvSpPr>
              <a:spLocks/>
            </p:cNvSpPr>
            <p:nvPr/>
          </p:nvSpPr>
          <p:spPr bwMode="auto">
            <a:xfrm>
              <a:off x="11109325" y="1558926"/>
              <a:ext cx="57150" cy="39688"/>
            </a:xfrm>
            <a:custGeom>
              <a:avLst/>
              <a:gdLst>
                <a:gd name="T0" fmla="*/ 156 w 181"/>
                <a:gd name="T1" fmla="*/ 5 h 126"/>
                <a:gd name="T2" fmla="*/ 71 w 181"/>
                <a:gd name="T3" fmla="*/ 88 h 126"/>
                <a:gd name="T4" fmla="*/ 25 w 181"/>
                <a:gd name="T5" fmla="*/ 43 h 126"/>
                <a:gd name="T6" fmla="*/ 23 w 181"/>
                <a:gd name="T7" fmla="*/ 41 h 126"/>
                <a:gd name="T8" fmla="*/ 20 w 181"/>
                <a:gd name="T9" fmla="*/ 40 h 126"/>
                <a:gd name="T10" fmla="*/ 18 w 181"/>
                <a:gd name="T11" fmla="*/ 39 h 126"/>
                <a:gd name="T12" fmla="*/ 15 w 181"/>
                <a:gd name="T13" fmla="*/ 39 h 126"/>
                <a:gd name="T14" fmla="*/ 11 w 181"/>
                <a:gd name="T15" fmla="*/ 39 h 126"/>
                <a:gd name="T16" fmla="*/ 9 w 181"/>
                <a:gd name="T17" fmla="*/ 40 h 126"/>
                <a:gd name="T18" fmla="*/ 6 w 181"/>
                <a:gd name="T19" fmla="*/ 41 h 126"/>
                <a:gd name="T20" fmla="*/ 4 w 181"/>
                <a:gd name="T21" fmla="*/ 43 h 126"/>
                <a:gd name="T22" fmla="*/ 2 w 181"/>
                <a:gd name="T23" fmla="*/ 46 h 126"/>
                <a:gd name="T24" fmla="*/ 1 w 181"/>
                <a:gd name="T25" fmla="*/ 49 h 126"/>
                <a:gd name="T26" fmla="*/ 0 w 181"/>
                <a:gd name="T27" fmla="*/ 51 h 126"/>
                <a:gd name="T28" fmla="*/ 0 w 181"/>
                <a:gd name="T29" fmla="*/ 54 h 126"/>
                <a:gd name="T30" fmla="*/ 0 w 181"/>
                <a:gd name="T31" fmla="*/ 57 h 126"/>
                <a:gd name="T32" fmla="*/ 1 w 181"/>
                <a:gd name="T33" fmla="*/ 60 h 126"/>
                <a:gd name="T34" fmla="*/ 2 w 181"/>
                <a:gd name="T35" fmla="*/ 63 h 126"/>
                <a:gd name="T36" fmla="*/ 4 w 181"/>
                <a:gd name="T37" fmla="*/ 65 h 126"/>
                <a:gd name="T38" fmla="*/ 61 w 181"/>
                <a:gd name="T39" fmla="*/ 122 h 126"/>
                <a:gd name="T40" fmla="*/ 63 w 181"/>
                <a:gd name="T41" fmla="*/ 124 h 126"/>
                <a:gd name="T42" fmla="*/ 66 w 181"/>
                <a:gd name="T43" fmla="*/ 125 h 126"/>
                <a:gd name="T44" fmla="*/ 68 w 181"/>
                <a:gd name="T45" fmla="*/ 126 h 126"/>
                <a:gd name="T46" fmla="*/ 71 w 181"/>
                <a:gd name="T47" fmla="*/ 126 h 126"/>
                <a:gd name="T48" fmla="*/ 74 w 181"/>
                <a:gd name="T49" fmla="*/ 126 h 126"/>
                <a:gd name="T50" fmla="*/ 77 w 181"/>
                <a:gd name="T51" fmla="*/ 125 h 126"/>
                <a:gd name="T52" fmla="*/ 80 w 181"/>
                <a:gd name="T53" fmla="*/ 124 h 126"/>
                <a:gd name="T54" fmla="*/ 82 w 181"/>
                <a:gd name="T55" fmla="*/ 122 h 126"/>
                <a:gd name="T56" fmla="*/ 176 w 181"/>
                <a:gd name="T57" fmla="*/ 27 h 126"/>
                <a:gd name="T58" fmla="*/ 178 w 181"/>
                <a:gd name="T59" fmla="*/ 24 h 126"/>
                <a:gd name="T60" fmla="*/ 180 w 181"/>
                <a:gd name="T61" fmla="*/ 22 h 126"/>
                <a:gd name="T62" fmla="*/ 180 w 181"/>
                <a:gd name="T63" fmla="*/ 19 h 126"/>
                <a:gd name="T64" fmla="*/ 181 w 181"/>
                <a:gd name="T65" fmla="*/ 16 h 126"/>
                <a:gd name="T66" fmla="*/ 180 w 181"/>
                <a:gd name="T67" fmla="*/ 12 h 126"/>
                <a:gd name="T68" fmla="*/ 180 w 181"/>
                <a:gd name="T69" fmla="*/ 10 h 126"/>
                <a:gd name="T70" fmla="*/ 178 w 181"/>
                <a:gd name="T71" fmla="*/ 7 h 126"/>
                <a:gd name="T72" fmla="*/ 176 w 181"/>
                <a:gd name="T73" fmla="*/ 5 h 126"/>
                <a:gd name="T74" fmla="*/ 174 w 181"/>
                <a:gd name="T75" fmla="*/ 3 h 126"/>
                <a:gd name="T76" fmla="*/ 172 w 181"/>
                <a:gd name="T77" fmla="*/ 2 h 126"/>
                <a:gd name="T78" fmla="*/ 169 w 181"/>
                <a:gd name="T79" fmla="*/ 1 h 126"/>
                <a:gd name="T80" fmla="*/ 166 w 181"/>
                <a:gd name="T81" fmla="*/ 0 h 126"/>
                <a:gd name="T82" fmla="*/ 163 w 181"/>
                <a:gd name="T83" fmla="*/ 1 h 126"/>
                <a:gd name="T84" fmla="*/ 160 w 181"/>
                <a:gd name="T85" fmla="*/ 2 h 126"/>
                <a:gd name="T86" fmla="*/ 158 w 181"/>
                <a:gd name="T87" fmla="*/ 3 h 126"/>
                <a:gd name="T88" fmla="*/ 156 w 181"/>
                <a:gd name="T89"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26">
                  <a:moveTo>
                    <a:pt x="156" y="5"/>
                  </a:moveTo>
                  <a:lnTo>
                    <a:pt x="71" y="88"/>
                  </a:lnTo>
                  <a:lnTo>
                    <a:pt x="25" y="43"/>
                  </a:lnTo>
                  <a:lnTo>
                    <a:pt x="23" y="41"/>
                  </a:lnTo>
                  <a:lnTo>
                    <a:pt x="20" y="40"/>
                  </a:lnTo>
                  <a:lnTo>
                    <a:pt x="18" y="39"/>
                  </a:lnTo>
                  <a:lnTo>
                    <a:pt x="15" y="39"/>
                  </a:lnTo>
                  <a:lnTo>
                    <a:pt x="11" y="39"/>
                  </a:lnTo>
                  <a:lnTo>
                    <a:pt x="9" y="40"/>
                  </a:lnTo>
                  <a:lnTo>
                    <a:pt x="6" y="41"/>
                  </a:lnTo>
                  <a:lnTo>
                    <a:pt x="4" y="43"/>
                  </a:lnTo>
                  <a:lnTo>
                    <a:pt x="2" y="46"/>
                  </a:lnTo>
                  <a:lnTo>
                    <a:pt x="1" y="49"/>
                  </a:lnTo>
                  <a:lnTo>
                    <a:pt x="0" y="51"/>
                  </a:lnTo>
                  <a:lnTo>
                    <a:pt x="0" y="54"/>
                  </a:lnTo>
                  <a:lnTo>
                    <a:pt x="0" y="57"/>
                  </a:lnTo>
                  <a:lnTo>
                    <a:pt x="1" y="60"/>
                  </a:lnTo>
                  <a:lnTo>
                    <a:pt x="2" y="63"/>
                  </a:lnTo>
                  <a:lnTo>
                    <a:pt x="4" y="65"/>
                  </a:lnTo>
                  <a:lnTo>
                    <a:pt x="61" y="122"/>
                  </a:lnTo>
                  <a:lnTo>
                    <a:pt x="63" y="124"/>
                  </a:lnTo>
                  <a:lnTo>
                    <a:pt x="66" y="125"/>
                  </a:lnTo>
                  <a:lnTo>
                    <a:pt x="68" y="126"/>
                  </a:lnTo>
                  <a:lnTo>
                    <a:pt x="71" y="126"/>
                  </a:lnTo>
                  <a:lnTo>
                    <a:pt x="74" y="126"/>
                  </a:lnTo>
                  <a:lnTo>
                    <a:pt x="77" y="125"/>
                  </a:lnTo>
                  <a:lnTo>
                    <a:pt x="80" y="124"/>
                  </a:lnTo>
                  <a:lnTo>
                    <a:pt x="82" y="122"/>
                  </a:lnTo>
                  <a:lnTo>
                    <a:pt x="176" y="27"/>
                  </a:lnTo>
                  <a:lnTo>
                    <a:pt x="178" y="24"/>
                  </a:lnTo>
                  <a:lnTo>
                    <a:pt x="180" y="22"/>
                  </a:lnTo>
                  <a:lnTo>
                    <a:pt x="180" y="19"/>
                  </a:lnTo>
                  <a:lnTo>
                    <a:pt x="181" y="16"/>
                  </a:lnTo>
                  <a:lnTo>
                    <a:pt x="180" y="12"/>
                  </a:lnTo>
                  <a:lnTo>
                    <a:pt x="180" y="10"/>
                  </a:lnTo>
                  <a:lnTo>
                    <a:pt x="178" y="7"/>
                  </a:lnTo>
                  <a:lnTo>
                    <a:pt x="176" y="5"/>
                  </a:lnTo>
                  <a:lnTo>
                    <a:pt x="174" y="3"/>
                  </a:lnTo>
                  <a:lnTo>
                    <a:pt x="172" y="2"/>
                  </a:lnTo>
                  <a:lnTo>
                    <a:pt x="169" y="1"/>
                  </a:lnTo>
                  <a:lnTo>
                    <a:pt x="166" y="0"/>
                  </a:lnTo>
                  <a:lnTo>
                    <a:pt x="163" y="1"/>
                  </a:lnTo>
                  <a:lnTo>
                    <a:pt x="160" y="2"/>
                  </a:lnTo>
                  <a:lnTo>
                    <a:pt x="158" y="3"/>
                  </a:lnTo>
                  <a:lnTo>
                    <a:pt x="15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Freeform 261">
            <a:extLst>
              <a:ext uri="{FF2B5EF4-FFF2-40B4-BE49-F238E27FC236}">
                <a16:creationId xmlns:a16="http://schemas.microsoft.com/office/drawing/2014/main" id="{280DB774-CADC-4FFC-BB28-32A1189BA318}"/>
              </a:ext>
            </a:extLst>
          </p:cNvPr>
          <p:cNvSpPr>
            <a:spLocks noEditPoints="1"/>
          </p:cNvSpPr>
          <p:nvPr/>
        </p:nvSpPr>
        <p:spPr bwMode="auto">
          <a:xfrm>
            <a:off x="5887535" y="3478078"/>
            <a:ext cx="416930" cy="587646"/>
          </a:xfrm>
          <a:custGeom>
            <a:avLst/>
            <a:gdLst>
              <a:gd name="T0" fmla="*/ 331 w 634"/>
              <a:gd name="T1" fmla="*/ 557 h 897"/>
              <a:gd name="T2" fmla="*/ 331 w 634"/>
              <a:gd name="T3" fmla="*/ 550 h 897"/>
              <a:gd name="T4" fmla="*/ 329 w 634"/>
              <a:gd name="T5" fmla="*/ 544 h 897"/>
              <a:gd name="T6" fmla="*/ 324 w 634"/>
              <a:gd name="T7" fmla="*/ 539 h 897"/>
              <a:gd name="T8" fmla="*/ 317 w 634"/>
              <a:gd name="T9" fmla="*/ 538 h 897"/>
              <a:gd name="T10" fmla="*/ 363 w 634"/>
              <a:gd name="T11" fmla="*/ 84 h 897"/>
              <a:gd name="T12" fmla="*/ 302 w 634"/>
              <a:gd name="T13" fmla="*/ 374 h 897"/>
              <a:gd name="T14" fmla="*/ 303 w 634"/>
              <a:gd name="T15" fmla="*/ 380 h 897"/>
              <a:gd name="T16" fmla="*/ 307 w 634"/>
              <a:gd name="T17" fmla="*/ 385 h 897"/>
              <a:gd name="T18" fmla="*/ 314 w 634"/>
              <a:gd name="T19" fmla="*/ 389 h 897"/>
              <a:gd name="T20" fmla="*/ 589 w 634"/>
              <a:gd name="T21" fmla="*/ 389 h 897"/>
              <a:gd name="T22" fmla="*/ 632 w 634"/>
              <a:gd name="T23" fmla="*/ 367 h 897"/>
              <a:gd name="T24" fmla="*/ 626 w 634"/>
              <a:gd name="T25" fmla="*/ 361 h 897"/>
              <a:gd name="T26" fmla="*/ 619 w 634"/>
              <a:gd name="T27" fmla="*/ 359 h 897"/>
              <a:gd name="T28" fmla="*/ 407 w 634"/>
              <a:gd name="T29" fmla="*/ 19 h 897"/>
              <a:gd name="T30" fmla="*/ 406 w 634"/>
              <a:gd name="T31" fmla="*/ 9 h 897"/>
              <a:gd name="T32" fmla="*/ 398 w 634"/>
              <a:gd name="T33" fmla="*/ 2 h 897"/>
              <a:gd name="T34" fmla="*/ 388 w 634"/>
              <a:gd name="T35" fmla="*/ 0 h 897"/>
              <a:gd name="T36" fmla="*/ 380 w 634"/>
              <a:gd name="T37" fmla="*/ 7 h 897"/>
              <a:gd name="T38" fmla="*/ 2 w 634"/>
              <a:gd name="T39" fmla="*/ 548 h 897"/>
              <a:gd name="T40" fmla="*/ 0 w 634"/>
              <a:gd name="T41" fmla="*/ 557 h 897"/>
              <a:gd name="T42" fmla="*/ 5 w 634"/>
              <a:gd name="T43" fmla="*/ 563 h 897"/>
              <a:gd name="T44" fmla="*/ 11 w 634"/>
              <a:gd name="T45" fmla="*/ 567 h 897"/>
              <a:gd name="T46" fmla="*/ 298 w 634"/>
              <a:gd name="T47" fmla="*/ 568 h 897"/>
              <a:gd name="T48" fmla="*/ 226 w 634"/>
              <a:gd name="T49" fmla="*/ 884 h 897"/>
              <a:gd name="T50" fmla="*/ 232 w 634"/>
              <a:gd name="T51" fmla="*/ 892 h 897"/>
              <a:gd name="T52" fmla="*/ 238 w 634"/>
              <a:gd name="T53" fmla="*/ 897 h 897"/>
              <a:gd name="T54" fmla="*/ 245 w 634"/>
              <a:gd name="T55" fmla="*/ 897 h 897"/>
              <a:gd name="T56" fmla="*/ 251 w 634"/>
              <a:gd name="T57" fmla="*/ 893 h 897"/>
              <a:gd name="T58" fmla="*/ 631 w 634"/>
              <a:gd name="T59" fmla="*/ 383 h 897"/>
              <a:gd name="T60" fmla="*/ 634 w 634"/>
              <a:gd name="T61" fmla="*/ 375 h 897"/>
              <a:gd name="T62" fmla="*/ 632 w 634"/>
              <a:gd name="T63" fmla="*/ 36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897">
                <a:moveTo>
                  <a:pt x="272" y="815"/>
                </a:moveTo>
                <a:lnTo>
                  <a:pt x="331" y="557"/>
                </a:lnTo>
                <a:lnTo>
                  <a:pt x="332" y="553"/>
                </a:lnTo>
                <a:lnTo>
                  <a:pt x="331" y="550"/>
                </a:lnTo>
                <a:lnTo>
                  <a:pt x="330" y="547"/>
                </a:lnTo>
                <a:lnTo>
                  <a:pt x="329" y="544"/>
                </a:lnTo>
                <a:lnTo>
                  <a:pt x="326" y="542"/>
                </a:lnTo>
                <a:lnTo>
                  <a:pt x="324" y="539"/>
                </a:lnTo>
                <a:lnTo>
                  <a:pt x="320" y="538"/>
                </a:lnTo>
                <a:lnTo>
                  <a:pt x="317" y="538"/>
                </a:lnTo>
                <a:lnTo>
                  <a:pt x="44" y="538"/>
                </a:lnTo>
                <a:lnTo>
                  <a:pt x="363" y="84"/>
                </a:lnTo>
                <a:lnTo>
                  <a:pt x="302" y="370"/>
                </a:lnTo>
                <a:lnTo>
                  <a:pt x="302" y="374"/>
                </a:lnTo>
                <a:lnTo>
                  <a:pt x="302" y="378"/>
                </a:lnTo>
                <a:lnTo>
                  <a:pt x="303" y="380"/>
                </a:lnTo>
                <a:lnTo>
                  <a:pt x="305" y="383"/>
                </a:lnTo>
                <a:lnTo>
                  <a:pt x="307" y="385"/>
                </a:lnTo>
                <a:lnTo>
                  <a:pt x="311" y="388"/>
                </a:lnTo>
                <a:lnTo>
                  <a:pt x="314" y="389"/>
                </a:lnTo>
                <a:lnTo>
                  <a:pt x="317" y="389"/>
                </a:lnTo>
                <a:lnTo>
                  <a:pt x="589" y="389"/>
                </a:lnTo>
                <a:lnTo>
                  <a:pt x="272" y="815"/>
                </a:lnTo>
                <a:close/>
                <a:moveTo>
                  <a:pt x="632" y="367"/>
                </a:moveTo>
                <a:lnTo>
                  <a:pt x="629" y="364"/>
                </a:lnTo>
                <a:lnTo>
                  <a:pt x="626" y="361"/>
                </a:lnTo>
                <a:lnTo>
                  <a:pt x="622" y="360"/>
                </a:lnTo>
                <a:lnTo>
                  <a:pt x="619" y="359"/>
                </a:lnTo>
                <a:lnTo>
                  <a:pt x="335" y="359"/>
                </a:lnTo>
                <a:lnTo>
                  <a:pt x="407" y="19"/>
                </a:lnTo>
                <a:lnTo>
                  <a:pt x="407" y="13"/>
                </a:lnTo>
                <a:lnTo>
                  <a:pt x="406" y="9"/>
                </a:lnTo>
                <a:lnTo>
                  <a:pt x="403" y="5"/>
                </a:lnTo>
                <a:lnTo>
                  <a:pt x="398" y="2"/>
                </a:lnTo>
                <a:lnTo>
                  <a:pt x="393" y="0"/>
                </a:lnTo>
                <a:lnTo>
                  <a:pt x="388" y="0"/>
                </a:lnTo>
                <a:lnTo>
                  <a:pt x="383" y="4"/>
                </a:lnTo>
                <a:lnTo>
                  <a:pt x="380" y="7"/>
                </a:lnTo>
                <a:lnTo>
                  <a:pt x="3" y="545"/>
                </a:lnTo>
                <a:lnTo>
                  <a:pt x="2" y="548"/>
                </a:lnTo>
                <a:lnTo>
                  <a:pt x="0" y="552"/>
                </a:lnTo>
                <a:lnTo>
                  <a:pt x="0" y="557"/>
                </a:lnTo>
                <a:lnTo>
                  <a:pt x="3" y="560"/>
                </a:lnTo>
                <a:lnTo>
                  <a:pt x="5" y="563"/>
                </a:lnTo>
                <a:lnTo>
                  <a:pt x="8" y="566"/>
                </a:lnTo>
                <a:lnTo>
                  <a:pt x="11" y="567"/>
                </a:lnTo>
                <a:lnTo>
                  <a:pt x="15" y="568"/>
                </a:lnTo>
                <a:lnTo>
                  <a:pt x="298" y="568"/>
                </a:lnTo>
                <a:lnTo>
                  <a:pt x="227" y="878"/>
                </a:lnTo>
                <a:lnTo>
                  <a:pt x="226" y="884"/>
                </a:lnTo>
                <a:lnTo>
                  <a:pt x="228" y="888"/>
                </a:lnTo>
                <a:lnTo>
                  <a:pt x="232" y="892"/>
                </a:lnTo>
                <a:lnTo>
                  <a:pt x="235" y="895"/>
                </a:lnTo>
                <a:lnTo>
                  <a:pt x="238" y="897"/>
                </a:lnTo>
                <a:lnTo>
                  <a:pt x="241" y="897"/>
                </a:lnTo>
                <a:lnTo>
                  <a:pt x="245" y="897"/>
                </a:lnTo>
                <a:lnTo>
                  <a:pt x="249" y="895"/>
                </a:lnTo>
                <a:lnTo>
                  <a:pt x="251" y="893"/>
                </a:lnTo>
                <a:lnTo>
                  <a:pt x="254" y="891"/>
                </a:lnTo>
                <a:lnTo>
                  <a:pt x="631" y="383"/>
                </a:lnTo>
                <a:lnTo>
                  <a:pt x="633" y="379"/>
                </a:lnTo>
                <a:lnTo>
                  <a:pt x="634" y="375"/>
                </a:lnTo>
                <a:lnTo>
                  <a:pt x="633" y="372"/>
                </a:lnTo>
                <a:lnTo>
                  <a:pt x="632" y="367"/>
                </a:lnTo>
                <a:close/>
              </a:path>
            </a:pathLst>
          </a:custGeom>
          <a:solidFill>
            <a:srgbClr val="33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0" name="Group 119">
            <a:extLst>
              <a:ext uri="{FF2B5EF4-FFF2-40B4-BE49-F238E27FC236}">
                <a16:creationId xmlns:a16="http://schemas.microsoft.com/office/drawing/2014/main" id="{9EEC6F54-C992-43E2-A8CF-97138127201B}"/>
              </a:ext>
            </a:extLst>
          </p:cNvPr>
          <p:cNvGrpSpPr/>
          <p:nvPr/>
        </p:nvGrpSpPr>
        <p:grpSpPr>
          <a:xfrm>
            <a:off x="430243" y="86410"/>
            <a:ext cx="6670323" cy="362417"/>
            <a:chOff x="430243" y="86410"/>
            <a:chExt cx="6670323" cy="362417"/>
          </a:xfrm>
        </p:grpSpPr>
        <p:sp>
          <p:nvSpPr>
            <p:cNvPr id="121" name="箭头: V 形 1">
              <a:extLst>
                <a:ext uri="{FF2B5EF4-FFF2-40B4-BE49-F238E27FC236}">
                  <a16:creationId xmlns:a16="http://schemas.microsoft.com/office/drawing/2014/main" id="{39F6FCA6-7D10-4F23-8462-66934F39A046}"/>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122" name="箭头: V 形 2">
              <a:extLst>
                <a:ext uri="{FF2B5EF4-FFF2-40B4-BE49-F238E27FC236}">
                  <a16:creationId xmlns:a16="http://schemas.microsoft.com/office/drawing/2014/main" id="{26C65F91-C5E1-4098-B425-37A3CEF73284}"/>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123" name="箭头: V 形 3">
              <a:extLst>
                <a:ext uri="{FF2B5EF4-FFF2-40B4-BE49-F238E27FC236}">
                  <a16:creationId xmlns:a16="http://schemas.microsoft.com/office/drawing/2014/main" id="{8037B1BB-47AC-439D-907E-C1F1F3FB070B}"/>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124" name="箭头: V 形 4">
              <a:extLst>
                <a:ext uri="{FF2B5EF4-FFF2-40B4-BE49-F238E27FC236}">
                  <a16:creationId xmlns:a16="http://schemas.microsoft.com/office/drawing/2014/main" id="{652B47D3-DAAF-42F5-BF87-7351EA83691E}"/>
                </a:ext>
              </a:extLst>
            </p:cNvPr>
            <p:cNvSpPr/>
            <p:nvPr/>
          </p:nvSpPr>
          <p:spPr>
            <a:xfrm>
              <a:off x="4323875"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Analysis</a:t>
              </a:r>
              <a:endParaRPr lang="zh-CN" altLang="en-US" b="1">
                <a:solidFill>
                  <a:schemeClr val="bg1"/>
                </a:solidFill>
              </a:endParaRPr>
            </a:p>
          </p:txBody>
        </p:sp>
        <p:sp>
          <p:nvSpPr>
            <p:cNvPr id="125" name="箭头: V 形 6">
              <a:extLst>
                <a:ext uri="{FF2B5EF4-FFF2-40B4-BE49-F238E27FC236}">
                  <a16:creationId xmlns:a16="http://schemas.microsoft.com/office/drawing/2014/main" id="{9018200C-1C2A-4B70-B8A2-C9E5D2A6D538}"/>
                </a:ext>
              </a:extLst>
            </p:cNvPr>
            <p:cNvSpPr/>
            <p:nvPr/>
          </p:nvSpPr>
          <p:spPr>
            <a:xfrm>
              <a:off x="5615557" y="86410"/>
              <a:ext cx="1485009"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126" name="Date Placeholder 10">
            <a:extLst>
              <a:ext uri="{FF2B5EF4-FFF2-40B4-BE49-F238E27FC236}">
                <a16:creationId xmlns:a16="http://schemas.microsoft.com/office/drawing/2014/main" id="{639AF3A0-A5EB-4C08-982E-48F4C036FDBD}"/>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F4935E8-2541-49A4-A8E9-394F200B8B49}" type="datetime1">
              <a:rPr lang="en-US" smtClean="0"/>
              <a:pPr/>
              <a:t>12/10/20</a:t>
            </a:fld>
            <a:endParaRPr lang="en-US" dirty="0"/>
          </a:p>
        </p:txBody>
      </p:sp>
      <p:sp>
        <p:nvSpPr>
          <p:cNvPr id="127" name="Slide Number Placeholder 11">
            <a:extLst>
              <a:ext uri="{FF2B5EF4-FFF2-40B4-BE49-F238E27FC236}">
                <a16:creationId xmlns:a16="http://schemas.microsoft.com/office/drawing/2014/main" id="{E92E7D8E-BA18-48E5-BC57-95DC5F48AC5E}"/>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31</a:t>
            </a:fld>
            <a:endParaRPr lang="en-US"/>
          </a:p>
        </p:txBody>
      </p:sp>
    </p:spTree>
    <p:extLst>
      <p:ext uri="{BB962C8B-B14F-4D97-AF65-F5344CB8AC3E}">
        <p14:creationId xmlns:p14="http://schemas.microsoft.com/office/powerpoint/2010/main" val="34883591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28A6949D-5A6E-4D83-BA5E-0FF9ADA15954}"/>
              </a:ext>
            </a:extLst>
          </p:cNvPr>
          <p:cNvCxnSpPr>
            <a:cxnSpLocks/>
          </p:cNvCxnSpPr>
          <p:nvPr/>
        </p:nvCxnSpPr>
        <p:spPr>
          <a:xfrm>
            <a:off x="0" y="1919240"/>
            <a:ext cx="1219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42FF3DDC-1844-4484-97DE-E89A6D52A0C8}"/>
              </a:ext>
            </a:extLst>
          </p:cNvPr>
          <p:cNvSpPr/>
          <p:nvPr/>
        </p:nvSpPr>
        <p:spPr>
          <a:xfrm>
            <a:off x="1837193" y="1452143"/>
            <a:ext cx="904588" cy="904588"/>
          </a:xfrm>
          <a:prstGeom prst="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Rectangle 89">
            <a:extLst>
              <a:ext uri="{FF2B5EF4-FFF2-40B4-BE49-F238E27FC236}">
                <a16:creationId xmlns:a16="http://schemas.microsoft.com/office/drawing/2014/main" id="{0BD91C7E-A48C-4CC6-8E32-B245A597F73F}"/>
              </a:ext>
            </a:extLst>
          </p:cNvPr>
          <p:cNvSpPr/>
          <p:nvPr/>
        </p:nvSpPr>
        <p:spPr>
          <a:xfrm>
            <a:off x="5562042" y="1443861"/>
            <a:ext cx="904588" cy="904588"/>
          </a:xfrm>
          <a:prstGeom prst="rect">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Rectangle 70">
            <a:extLst>
              <a:ext uri="{FF2B5EF4-FFF2-40B4-BE49-F238E27FC236}">
                <a16:creationId xmlns:a16="http://schemas.microsoft.com/office/drawing/2014/main" id="{C07DDBAB-72C8-445D-BD1D-C0CD0D9D4E11}"/>
              </a:ext>
            </a:extLst>
          </p:cNvPr>
          <p:cNvSpPr/>
          <p:nvPr/>
        </p:nvSpPr>
        <p:spPr>
          <a:xfrm>
            <a:off x="9137804" y="1435578"/>
            <a:ext cx="904588" cy="904588"/>
          </a:xfrm>
          <a:prstGeom prst="rect">
            <a:avLst/>
          </a:prstGeom>
          <a:solidFill>
            <a:srgbClr val="4454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a:extLst>
              <a:ext uri="{FF2B5EF4-FFF2-40B4-BE49-F238E27FC236}">
                <a16:creationId xmlns:a16="http://schemas.microsoft.com/office/drawing/2014/main" id="{A979655A-4D0C-49F4-A212-8BFD0EBF578F}"/>
              </a:ext>
            </a:extLst>
          </p:cNvPr>
          <p:cNvSpPr txBox="1"/>
          <p:nvPr/>
        </p:nvSpPr>
        <p:spPr>
          <a:xfrm>
            <a:off x="381000" y="539496"/>
            <a:ext cx="11430000" cy="492443"/>
          </a:xfrm>
          <a:prstGeom prst="rect">
            <a:avLst/>
          </a:prstGeom>
          <a:noFill/>
        </p:spPr>
        <p:txBody>
          <a:bodyPr wrap="square" lIns="0" tIns="0" rIns="0" bIns="0" rtlCol="0" anchor="t">
            <a:spAutoFit/>
          </a:bodyPr>
          <a:lstStyle/>
          <a:p>
            <a:r>
              <a:rPr lang="en-US" altLang="zh-CN" sz="3200" b="1" dirty="0">
                <a:solidFill>
                  <a:schemeClr val="tx1">
                    <a:lumMod val="85000"/>
                    <a:lumOff val="15000"/>
                  </a:schemeClr>
                </a:solidFill>
                <a:latin typeface="Century Gothic"/>
              </a:rPr>
              <a:t>Next Steps</a:t>
            </a:r>
          </a:p>
        </p:txBody>
      </p:sp>
      <p:sp>
        <p:nvSpPr>
          <p:cNvPr id="11" name="Date Placeholder 10">
            <a:extLst>
              <a:ext uri="{FF2B5EF4-FFF2-40B4-BE49-F238E27FC236}">
                <a16:creationId xmlns:a16="http://schemas.microsoft.com/office/drawing/2014/main" id="{D2442BEB-67D8-4144-BDB9-C5ABFB09EA07}"/>
              </a:ext>
            </a:extLst>
          </p:cNvPr>
          <p:cNvSpPr>
            <a:spLocks noGrp="1"/>
          </p:cNvSpPr>
          <p:nvPr>
            <p:ph type="dt" sz="half" idx="10"/>
          </p:nvPr>
        </p:nvSpPr>
        <p:spPr/>
        <p:txBody>
          <a:bodyPr/>
          <a:lstStyle/>
          <a:p>
            <a:fld id="{5F4935E8-2541-49A4-A8E9-394F200B8B49}" type="datetime1">
              <a:rPr lang="en-US" smtClean="0"/>
              <a:t>12/10/20</a:t>
            </a:fld>
            <a:endParaRPr lang="en-US"/>
          </a:p>
        </p:txBody>
      </p:sp>
      <p:sp>
        <p:nvSpPr>
          <p:cNvPr id="102" name="Rectangle 101">
            <a:extLst>
              <a:ext uri="{FF2B5EF4-FFF2-40B4-BE49-F238E27FC236}">
                <a16:creationId xmlns:a16="http://schemas.microsoft.com/office/drawing/2014/main" id="{6F1A6173-3DC5-439F-B510-C22F8EDE0637}"/>
              </a:ext>
            </a:extLst>
          </p:cNvPr>
          <p:cNvSpPr/>
          <p:nvPr/>
        </p:nvSpPr>
        <p:spPr>
          <a:xfrm>
            <a:off x="964510" y="3371204"/>
            <a:ext cx="2649955" cy="281171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3" name="Rectangle 102">
            <a:extLst>
              <a:ext uri="{FF2B5EF4-FFF2-40B4-BE49-F238E27FC236}">
                <a16:creationId xmlns:a16="http://schemas.microsoft.com/office/drawing/2014/main" id="{3142795E-D4BB-4576-822D-E5351A1E0C13}"/>
              </a:ext>
            </a:extLst>
          </p:cNvPr>
          <p:cNvSpPr/>
          <p:nvPr/>
        </p:nvSpPr>
        <p:spPr>
          <a:xfrm>
            <a:off x="964510" y="2563847"/>
            <a:ext cx="2649955" cy="8605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000" dirty="0">
                <a:latin typeface="Calibri"/>
                <a:cs typeface="Calibri Light"/>
              </a:rPr>
              <a:t>Collect Precise Weather Data</a:t>
            </a:r>
          </a:p>
        </p:txBody>
      </p:sp>
      <p:sp>
        <p:nvSpPr>
          <p:cNvPr id="105" name="Rectangle 104">
            <a:extLst>
              <a:ext uri="{FF2B5EF4-FFF2-40B4-BE49-F238E27FC236}">
                <a16:creationId xmlns:a16="http://schemas.microsoft.com/office/drawing/2014/main" id="{620F876D-D1AF-43F4-A9CE-C88D6EF4A349}"/>
              </a:ext>
            </a:extLst>
          </p:cNvPr>
          <p:cNvSpPr/>
          <p:nvPr/>
        </p:nvSpPr>
        <p:spPr>
          <a:xfrm>
            <a:off x="1070809" y="3741709"/>
            <a:ext cx="2431888" cy="307777"/>
          </a:xfrm>
          <a:prstGeom prst="rect">
            <a:avLst/>
          </a:prstGeom>
        </p:spPr>
        <p:txBody>
          <a:bodyPr wrap="square" lIns="91440" tIns="45720" rIns="91440" bIns="45720" anchor="ctr">
            <a:spAutoFit/>
          </a:bodyPr>
          <a:lstStyle/>
          <a:p>
            <a:pPr algn="ctr"/>
            <a:endParaRPr lang="en-US" sz="1400">
              <a:solidFill>
                <a:schemeClr val="bg1"/>
              </a:solidFill>
              <a:cs typeface="Calibri Light"/>
            </a:endParaRPr>
          </a:p>
        </p:txBody>
      </p:sp>
      <p:sp>
        <p:nvSpPr>
          <p:cNvPr id="106" name="Rectangle 105">
            <a:extLst>
              <a:ext uri="{FF2B5EF4-FFF2-40B4-BE49-F238E27FC236}">
                <a16:creationId xmlns:a16="http://schemas.microsoft.com/office/drawing/2014/main" id="{ADEF4C2B-345A-4F3C-80D1-52DAF951F5BB}"/>
              </a:ext>
            </a:extLst>
          </p:cNvPr>
          <p:cNvSpPr/>
          <p:nvPr/>
        </p:nvSpPr>
        <p:spPr>
          <a:xfrm>
            <a:off x="1070809" y="4679165"/>
            <a:ext cx="2431888" cy="307777"/>
          </a:xfrm>
          <a:prstGeom prst="rect">
            <a:avLst/>
          </a:prstGeom>
        </p:spPr>
        <p:txBody>
          <a:bodyPr wrap="square" lIns="91440" tIns="45720" rIns="91440" bIns="45720" anchor="ctr">
            <a:spAutoFit/>
          </a:bodyPr>
          <a:lstStyle/>
          <a:p>
            <a:pPr algn="ctr"/>
            <a:endParaRPr lang="en-US" sz="1400">
              <a:solidFill>
                <a:schemeClr val="bg1"/>
              </a:solidFill>
              <a:cs typeface="Calibri Light"/>
            </a:endParaRPr>
          </a:p>
        </p:txBody>
      </p:sp>
      <p:sp>
        <p:nvSpPr>
          <p:cNvPr id="107" name="Rectangle 106">
            <a:extLst>
              <a:ext uri="{FF2B5EF4-FFF2-40B4-BE49-F238E27FC236}">
                <a16:creationId xmlns:a16="http://schemas.microsoft.com/office/drawing/2014/main" id="{06F9F1B0-FCF3-403D-AF86-7B544B542227}"/>
              </a:ext>
            </a:extLst>
          </p:cNvPr>
          <p:cNvSpPr/>
          <p:nvPr/>
        </p:nvSpPr>
        <p:spPr>
          <a:xfrm>
            <a:off x="1070809" y="5616620"/>
            <a:ext cx="2431888" cy="307777"/>
          </a:xfrm>
          <a:prstGeom prst="rect">
            <a:avLst/>
          </a:prstGeom>
        </p:spPr>
        <p:txBody>
          <a:bodyPr wrap="square" lIns="91440" tIns="45720" rIns="91440" bIns="45720" anchor="ctr">
            <a:spAutoFit/>
          </a:bodyPr>
          <a:lstStyle/>
          <a:p>
            <a:pPr algn="ctr"/>
            <a:endParaRPr lang="en-US" sz="1400">
              <a:solidFill>
                <a:schemeClr val="bg1"/>
              </a:solidFill>
              <a:cs typeface="Calibri Light"/>
            </a:endParaRPr>
          </a:p>
        </p:txBody>
      </p:sp>
      <p:cxnSp>
        <p:nvCxnSpPr>
          <p:cNvPr id="108" name="Straight Connector 107">
            <a:extLst>
              <a:ext uri="{FF2B5EF4-FFF2-40B4-BE49-F238E27FC236}">
                <a16:creationId xmlns:a16="http://schemas.microsoft.com/office/drawing/2014/main" id="{1A9263F1-1F47-40AB-B8B9-495DB43A7F5D}"/>
              </a:ext>
            </a:extLst>
          </p:cNvPr>
          <p:cNvCxnSpPr/>
          <p:nvPr/>
        </p:nvCxnSpPr>
        <p:spPr>
          <a:xfrm>
            <a:off x="1136691" y="4364326"/>
            <a:ext cx="2305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839566-3D9B-4249-A148-EEE5C479BBC5}"/>
              </a:ext>
            </a:extLst>
          </p:cNvPr>
          <p:cNvCxnSpPr/>
          <p:nvPr/>
        </p:nvCxnSpPr>
        <p:spPr>
          <a:xfrm>
            <a:off x="1136691" y="5301782"/>
            <a:ext cx="2305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5F7805-5306-4823-B816-F21F06905CE9}"/>
              </a:ext>
            </a:extLst>
          </p:cNvPr>
          <p:cNvCxnSpPr>
            <a:cxnSpLocks/>
          </p:cNvCxnSpPr>
          <p:nvPr/>
        </p:nvCxnSpPr>
        <p:spPr>
          <a:xfrm>
            <a:off x="964510" y="3410305"/>
            <a:ext cx="26499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5D6B1F4D-FC12-456E-A122-C074D58DD184}"/>
              </a:ext>
            </a:extLst>
          </p:cNvPr>
          <p:cNvSpPr/>
          <p:nvPr/>
        </p:nvSpPr>
        <p:spPr>
          <a:xfrm>
            <a:off x="4689359" y="3362922"/>
            <a:ext cx="2649955" cy="28117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0" name="Rectangle 79">
            <a:extLst>
              <a:ext uri="{FF2B5EF4-FFF2-40B4-BE49-F238E27FC236}">
                <a16:creationId xmlns:a16="http://schemas.microsoft.com/office/drawing/2014/main" id="{C6666A46-B4E7-47A9-9E98-029A189E3682}"/>
              </a:ext>
            </a:extLst>
          </p:cNvPr>
          <p:cNvSpPr/>
          <p:nvPr/>
        </p:nvSpPr>
        <p:spPr>
          <a:xfrm>
            <a:off x="4689359" y="2555565"/>
            <a:ext cx="2649955" cy="8605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000" dirty="0">
                <a:latin typeface="Calibri"/>
                <a:cs typeface="Calibri Light"/>
              </a:rPr>
              <a:t>Build Predictive Models</a:t>
            </a:r>
          </a:p>
        </p:txBody>
      </p:sp>
      <p:sp>
        <p:nvSpPr>
          <p:cNvPr id="82" name="Rectangle 81">
            <a:extLst>
              <a:ext uri="{FF2B5EF4-FFF2-40B4-BE49-F238E27FC236}">
                <a16:creationId xmlns:a16="http://schemas.microsoft.com/office/drawing/2014/main" id="{E221DA50-6743-4A0D-A6C6-96E471B18EF2}"/>
              </a:ext>
            </a:extLst>
          </p:cNvPr>
          <p:cNvSpPr/>
          <p:nvPr/>
        </p:nvSpPr>
        <p:spPr>
          <a:xfrm>
            <a:off x="4795658" y="3517984"/>
            <a:ext cx="2431888" cy="738664"/>
          </a:xfrm>
          <a:prstGeom prst="rect">
            <a:avLst/>
          </a:prstGeom>
        </p:spPr>
        <p:txBody>
          <a:bodyPr wrap="square" lIns="91440" tIns="45720" rIns="91440" bIns="45720" anchor="ctr">
            <a:spAutoFit/>
          </a:bodyPr>
          <a:lstStyle/>
          <a:p>
            <a:pPr algn="ctr"/>
            <a:r>
              <a:rPr lang="en-US" sz="1400">
                <a:solidFill>
                  <a:schemeClr val="bg1"/>
                </a:solidFill>
              </a:rPr>
              <a:t>Crime, </a:t>
            </a:r>
            <a:r>
              <a:rPr lang="en-US" sz="1400">
                <a:solidFill>
                  <a:schemeClr val="bg1"/>
                </a:solidFill>
                <a:latin typeface="Calibri Light"/>
                <a:cs typeface="Calibri"/>
              </a:rPr>
              <a:t>violations</a:t>
            </a:r>
            <a:r>
              <a:rPr lang="en-US" sz="1400">
                <a:solidFill>
                  <a:schemeClr val="bg1"/>
                </a:solidFill>
              </a:rPr>
              <a:t> and complaints can be forecast using the data collected</a:t>
            </a:r>
            <a:endParaRPr lang="en-US" altLang="zh-CN" sz="1400">
              <a:solidFill>
                <a:schemeClr val="bg1"/>
              </a:solidFill>
              <a:cs typeface="Calibri Light"/>
            </a:endParaRPr>
          </a:p>
        </p:txBody>
      </p:sp>
      <p:sp>
        <p:nvSpPr>
          <p:cNvPr id="83" name="Rectangle 82">
            <a:extLst>
              <a:ext uri="{FF2B5EF4-FFF2-40B4-BE49-F238E27FC236}">
                <a16:creationId xmlns:a16="http://schemas.microsoft.com/office/drawing/2014/main" id="{67D353AC-463F-46B5-86E9-AE535B56C434}"/>
              </a:ext>
            </a:extLst>
          </p:cNvPr>
          <p:cNvSpPr/>
          <p:nvPr/>
        </p:nvSpPr>
        <p:spPr>
          <a:xfrm>
            <a:off x="4795658" y="4347719"/>
            <a:ext cx="2431888" cy="954107"/>
          </a:xfrm>
          <a:prstGeom prst="rect">
            <a:avLst/>
          </a:prstGeom>
        </p:spPr>
        <p:txBody>
          <a:bodyPr wrap="square" lIns="91440" tIns="45720" rIns="91440" bIns="45720" anchor="ctr">
            <a:spAutoFit/>
          </a:bodyPr>
          <a:lstStyle/>
          <a:p>
            <a:pPr algn="ctr"/>
            <a:r>
              <a:rPr lang="en-US" sz="1400" dirty="0">
                <a:solidFill>
                  <a:schemeClr val="bg1"/>
                </a:solidFill>
                <a:cs typeface="Calibri Light"/>
              </a:rPr>
              <a:t>Linear models for crime with temperature as predictor or </a:t>
            </a:r>
            <a:r>
              <a:rPr lang="en-US" sz="1400">
                <a:solidFill>
                  <a:schemeClr val="bg1"/>
                </a:solidFill>
                <a:cs typeface="Calibri Light"/>
              </a:rPr>
              <a:t>Holt-Winters' to forecast </a:t>
            </a:r>
            <a:r>
              <a:rPr lang="en-US" sz="1400" dirty="0">
                <a:solidFill>
                  <a:schemeClr val="bg1"/>
                </a:solidFill>
                <a:cs typeface="Calibri Light"/>
              </a:rPr>
              <a:t>other metrics can be explored</a:t>
            </a:r>
            <a:endParaRPr lang="en-US" dirty="0">
              <a:solidFill>
                <a:schemeClr val="bg1"/>
              </a:solidFill>
            </a:endParaRPr>
          </a:p>
        </p:txBody>
      </p:sp>
      <p:sp>
        <p:nvSpPr>
          <p:cNvPr id="84" name="Rectangle 83">
            <a:extLst>
              <a:ext uri="{FF2B5EF4-FFF2-40B4-BE49-F238E27FC236}">
                <a16:creationId xmlns:a16="http://schemas.microsoft.com/office/drawing/2014/main" id="{4F456E32-21DF-4757-A237-4894BF7741A5}"/>
              </a:ext>
            </a:extLst>
          </p:cNvPr>
          <p:cNvSpPr/>
          <p:nvPr/>
        </p:nvSpPr>
        <p:spPr>
          <a:xfrm>
            <a:off x="4795658" y="5285174"/>
            <a:ext cx="2431888" cy="954107"/>
          </a:xfrm>
          <a:prstGeom prst="rect">
            <a:avLst/>
          </a:prstGeom>
        </p:spPr>
        <p:txBody>
          <a:bodyPr wrap="square" lIns="91440" tIns="45720" rIns="91440" bIns="45720" anchor="ctr">
            <a:spAutoFit/>
          </a:bodyPr>
          <a:lstStyle/>
          <a:p>
            <a:pPr algn="ctr"/>
            <a:r>
              <a:rPr lang="en-US" sz="1400" dirty="0">
                <a:solidFill>
                  <a:schemeClr val="bg1"/>
                </a:solidFill>
                <a:cs typeface="Calibri Light"/>
              </a:rPr>
              <a:t>Machine learning classifiers for predictive maintenance using violations data can provide a lot of value</a:t>
            </a:r>
          </a:p>
        </p:txBody>
      </p:sp>
      <p:cxnSp>
        <p:nvCxnSpPr>
          <p:cNvPr id="85" name="Straight Connector 84">
            <a:extLst>
              <a:ext uri="{FF2B5EF4-FFF2-40B4-BE49-F238E27FC236}">
                <a16:creationId xmlns:a16="http://schemas.microsoft.com/office/drawing/2014/main" id="{C5AFE52D-FD8E-4D07-983E-EFC7BEC7ECC5}"/>
              </a:ext>
            </a:extLst>
          </p:cNvPr>
          <p:cNvCxnSpPr/>
          <p:nvPr/>
        </p:nvCxnSpPr>
        <p:spPr>
          <a:xfrm>
            <a:off x="4861540" y="4356044"/>
            <a:ext cx="2305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71174D-62F3-4362-AA67-3F8E2F8FC9F5}"/>
              </a:ext>
            </a:extLst>
          </p:cNvPr>
          <p:cNvCxnSpPr/>
          <p:nvPr/>
        </p:nvCxnSpPr>
        <p:spPr>
          <a:xfrm>
            <a:off x="4861540" y="5293500"/>
            <a:ext cx="2305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2C3074-2419-4764-B7C5-1585ADFFE838}"/>
              </a:ext>
            </a:extLst>
          </p:cNvPr>
          <p:cNvCxnSpPr>
            <a:cxnSpLocks/>
          </p:cNvCxnSpPr>
          <p:nvPr/>
        </p:nvCxnSpPr>
        <p:spPr>
          <a:xfrm>
            <a:off x="4689359" y="3418588"/>
            <a:ext cx="26499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3B93FB8-6298-4EA7-AAD4-0E486AA34B89}"/>
              </a:ext>
            </a:extLst>
          </p:cNvPr>
          <p:cNvSpPr/>
          <p:nvPr/>
        </p:nvSpPr>
        <p:spPr>
          <a:xfrm>
            <a:off x="8265121" y="3354639"/>
            <a:ext cx="2649955" cy="2811715"/>
          </a:xfrm>
          <a:prstGeom prst="rect">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ectangle 48">
            <a:extLst>
              <a:ext uri="{FF2B5EF4-FFF2-40B4-BE49-F238E27FC236}">
                <a16:creationId xmlns:a16="http://schemas.microsoft.com/office/drawing/2014/main" id="{4EA4CEB5-EA69-4D0A-8F0C-AB28F729E0BC}"/>
              </a:ext>
            </a:extLst>
          </p:cNvPr>
          <p:cNvSpPr/>
          <p:nvPr/>
        </p:nvSpPr>
        <p:spPr>
          <a:xfrm>
            <a:off x="8265121" y="2547282"/>
            <a:ext cx="2649955" cy="86056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latin typeface="Calibri"/>
                <a:ea typeface="+mn-lt"/>
                <a:cs typeface="+mn-lt"/>
              </a:rPr>
              <a:t>Add Additional Dimensions</a:t>
            </a:r>
          </a:p>
        </p:txBody>
      </p:sp>
      <p:sp>
        <p:nvSpPr>
          <p:cNvPr id="51" name="Rectangle 50">
            <a:extLst>
              <a:ext uri="{FF2B5EF4-FFF2-40B4-BE49-F238E27FC236}">
                <a16:creationId xmlns:a16="http://schemas.microsoft.com/office/drawing/2014/main" id="{98CD4B10-A8BB-44AA-9979-C3CAB5378991}"/>
              </a:ext>
            </a:extLst>
          </p:cNvPr>
          <p:cNvSpPr/>
          <p:nvPr/>
        </p:nvSpPr>
        <p:spPr>
          <a:xfrm>
            <a:off x="8371420" y="3401980"/>
            <a:ext cx="2431888" cy="954107"/>
          </a:xfrm>
          <a:prstGeom prst="rect">
            <a:avLst/>
          </a:prstGeom>
        </p:spPr>
        <p:txBody>
          <a:bodyPr wrap="square" lIns="91440" tIns="45720" rIns="91440" bIns="45720" anchor="ctr">
            <a:spAutoFit/>
          </a:bodyPr>
          <a:lstStyle/>
          <a:p>
            <a:pPr algn="ctr"/>
            <a:r>
              <a:rPr lang="en-US" sz="1400">
                <a:solidFill>
                  <a:schemeClr val="bg1"/>
                </a:solidFill>
              </a:rPr>
              <a:t>Data around unemployment, income, education and mental health can be added to the model for better insights</a:t>
            </a:r>
          </a:p>
        </p:txBody>
      </p:sp>
      <p:sp>
        <p:nvSpPr>
          <p:cNvPr id="52" name="Rectangle 51">
            <a:extLst>
              <a:ext uri="{FF2B5EF4-FFF2-40B4-BE49-F238E27FC236}">
                <a16:creationId xmlns:a16="http://schemas.microsoft.com/office/drawing/2014/main" id="{0D0AE1F9-DE44-4556-8BB6-620142287079}"/>
              </a:ext>
            </a:extLst>
          </p:cNvPr>
          <p:cNvSpPr/>
          <p:nvPr/>
        </p:nvSpPr>
        <p:spPr>
          <a:xfrm>
            <a:off x="8371420" y="4339436"/>
            <a:ext cx="2431888" cy="954107"/>
          </a:xfrm>
          <a:prstGeom prst="rect">
            <a:avLst/>
          </a:prstGeom>
        </p:spPr>
        <p:txBody>
          <a:bodyPr wrap="square" lIns="91440" tIns="45720" rIns="91440" bIns="45720" anchor="ctr">
            <a:spAutoFit/>
          </a:bodyPr>
          <a:lstStyle/>
          <a:p>
            <a:pPr algn="ctr"/>
            <a:r>
              <a:rPr lang="en-US" sz="1400" dirty="0">
                <a:solidFill>
                  <a:schemeClr val="bg1"/>
                </a:solidFill>
              </a:rPr>
              <a:t>More variables can act as proxy for </a:t>
            </a:r>
            <a:r>
              <a:rPr lang="en-US" sz="1400">
                <a:solidFill>
                  <a:schemeClr val="bg1"/>
                </a:solidFill>
                <a:latin typeface="Calibri Light"/>
                <a:cs typeface="Calibri"/>
              </a:rPr>
              <a:t>standard</a:t>
            </a:r>
            <a:r>
              <a:rPr lang="en-US" sz="1400" dirty="0">
                <a:solidFill>
                  <a:schemeClr val="bg1"/>
                </a:solidFill>
              </a:rPr>
              <a:t> of living and can provide more visibility on crime </a:t>
            </a:r>
            <a:r>
              <a:rPr lang="en-US" sz="1400">
                <a:solidFill>
                  <a:schemeClr val="bg1"/>
                </a:solidFill>
              </a:rPr>
              <a:t>and other KPIs</a:t>
            </a:r>
            <a:endParaRPr lang="en-US" sz="1400">
              <a:solidFill>
                <a:schemeClr val="bg1"/>
              </a:solidFill>
              <a:cs typeface="Calibri Light"/>
            </a:endParaRPr>
          </a:p>
        </p:txBody>
      </p:sp>
      <p:sp>
        <p:nvSpPr>
          <p:cNvPr id="53" name="Rectangle 52">
            <a:extLst>
              <a:ext uri="{FF2B5EF4-FFF2-40B4-BE49-F238E27FC236}">
                <a16:creationId xmlns:a16="http://schemas.microsoft.com/office/drawing/2014/main" id="{70856792-6611-40FB-A18A-D01D7AC581D1}"/>
              </a:ext>
            </a:extLst>
          </p:cNvPr>
          <p:cNvSpPr/>
          <p:nvPr/>
        </p:nvSpPr>
        <p:spPr>
          <a:xfrm>
            <a:off x="8371420" y="5276891"/>
            <a:ext cx="2431888" cy="954107"/>
          </a:xfrm>
          <a:prstGeom prst="rect">
            <a:avLst/>
          </a:prstGeom>
        </p:spPr>
        <p:txBody>
          <a:bodyPr wrap="square" lIns="91440" tIns="45720" rIns="91440" bIns="45720" anchor="ctr">
            <a:spAutoFit/>
          </a:bodyPr>
          <a:lstStyle/>
          <a:p>
            <a:pPr algn="ctr"/>
            <a:r>
              <a:rPr lang="en-US" sz="1400" dirty="0">
                <a:solidFill>
                  <a:srgbClr val="FFFFFF"/>
                </a:solidFill>
                <a:latin typeface="Calibri Light"/>
                <a:cs typeface="Calibri Light"/>
              </a:rPr>
              <a:t>Community areas can be geocoded and added to the DB to make the analyses and reporting more relatable </a:t>
            </a:r>
          </a:p>
        </p:txBody>
      </p:sp>
      <p:cxnSp>
        <p:nvCxnSpPr>
          <p:cNvPr id="54" name="Straight Connector 53">
            <a:extLst>
              <a:ext uri="{FF2B5EF4-FFF2-40B4-BE49-F238E27FC236}">
                <a16:creationId xmlns:a16="http://schemas.microsoft.com/office/drawing/2014/main" id="{F638D8AC-5E52-419D-8F33-514751F84A44}"/>
              </a:ext>
            </a:extLst>
          </p:cNvPr>
          <p:cNvCxnSpPr/>
          <p:nvPr/>
        </p:nvCxnSpPr>
        <p:spPr>
          <a:xfrm>
            <a:off x="8437302" y="4347761"/>
            <a:ext cx="2305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A1D4CBF-4FB8-498F-AC4D-F618947A43D9}"/>
              </a:ext>
            </a:extLst>
          </p:cNvPr>
          <p:cNvCxnSpPr/>
          <p:nvPr/>
        </p:nvCxnSpPr>
        <p:spPr>
          <a:xfrm>
            <a:off x="8437302" y="5285217"/>
            <a:ext cx="2305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B735E0D-3F8A-4F33-8E0C-9652FCCC176A}"/>
              </a:ext>
            </a:extLst>
          </p:cNvPr>
          <p:cNvCxnSpPr>
            <a:cxnSpLocks/>
          </p:cNvCxnSpPr>
          <p:nvPr/>
        </p:nvCxnSpPr>
        <p:spPr>
          <a:xfrm>
            <a:off x="8265121" y="3410305"/>
            <a:ext cx="26499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F4747B-390F-4DE4-8211-7403663120A0}"/>
              </a:ext>
            </a:extLst>
          </p:cNvPr>
          <p:cNvCxnSpPr/>
          <p:nvPr/>
        </p:nvCxnSpPr>
        <p:spPr>
          <a:xfrm>
            <a:off x="9114151" y="4347761"/>
            <a:ext cx="2305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ADF8B6-46BA-40B9-88A5-2C9C16EE22B0}"/>
              </a:ext>
            </a:extLst>
          </p:cNvPr>
          <p:cNvCxnSpPr/>
          <p:nvPr/>
        </p:nvCxnSpPr>
        <p:spPr>
          <a:xfrm>
            <a:off x="9114151" y="5285217"/>
            <a:ext cx="2305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6DF36C9-F942-4205-9170-7D6B22048C4A}"/>
              </a:ext>
            </a:extLst>
          </p:cNvPr>
          <p:cNvCxnSpPr>
            <a:cxnSpLocks/>
          </p:cNvCxnSpPr>
          <p:nvPr/>
        </p:nvCxnSpPr>
        <p:spPr>
          <a:xfrm>
            <a:off x="8941970" y="3410305"/>
            <a:ext cx="26499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8A1369CD-189A-4F8C-863A-AB1BE98FA346}"/>
              </a:ext>
            </a:extLst>
          </p:cNvPr>
          <p:cNvGrpSpPr/>
          <p:nvPr/>
        </p:nvGrpSpPr>
        <p:grpSpPr>
          <a:xfrm>
            <a:off x="5871461" y="1753280"/>
            <a:ext cx="285750" cy="285751"/>
            <a:chOff x="3748088" y="3074988"/>
            <a:chExt cx="285750" cy="285751"/>
          </a:xfrm>
          <a:solidFill>
            <a:schemeClr val="bg1"/>
          </a:solidFill>
        </p:grpSpPr>
        <p:sp>
          <p:nvSpPr>
            <p:cNvPr id="122" name="Freeform 101">
              <a:extLst>
                <a:ext uri="{FF2B5EF4-FFF2-40B4-BE49-F238E27FC236}">
                  <a16:creationId xmlns:a16="http://schemas.microsoft.com/office/drawing/2014/main" id="{110DABD4-BE40-4E21-BFD8-45EC13D6A657}"/>
                </a:ext>
              </a:extLst>
            </p:cNvPr>
            <p:cNvSpPr>
              <a:spLocks/>
            </p:cNvSpPr>
            <p:nvPr/>
          </p:nvSpPr>
          <p:spPr bwMode="auto">
            <a:xfrm>
              <a:off x="3748088" y="3074988"/>
              <a:ext cx="261938" cy="238125"/>
            </a:xfrm>
            <a:custGeom>
              <a:avLst/>
              <a:gdLst>
                <a:gd name="T0" fmla="*/ 464 w 825"/>
                <a:gd name="T1" fmla="*/ 33 h 750"/>
                <a:gd name="T2" fmla="*/ 538 w 825"/>
                <a:gd name="T3" fmla="*/ 48 h 750"/>
                <a:gd name="T4" fmla="*/ 606 w 825"/>
                <a:gd name="T5" fmla="*/ 75 h 750"/>
                <a:gd name="T6" fmla="*/ 666 w 825"/>
                <a:gd name="T7" fmla="*/ 110 h 750"/>
                <a:gd name="T8" fmla="*/ 716 w 825"/>
                <a:gd name="T9" fmla="*/ 154 h 750"/>
                <a:gd name="T10" fmla="*/ 756 w 825"/>
                <a:gd name="T11" fmla="*/ 204 h 750"/>
                <a:gd name="T12" fmla="*/ 783 w 825"/>
                <a:gd name="T13" fmla="*/ 261 h 750"/>
                <a:gd name="T14" fmla="*/ 794 w 825"/>
                <a:gd name="T15" fmla="*/ 321 h 750"/>
                <a:gd name="T16" fmla="*/ 792 w 825"/>
                <a:gd name="T17" fmla="*/ 378 h 750"/>
                <a:gd name="T18" fmla="*/ 823 w 825"/>
                <a:gd name="T19" fmla="*/ 367 h 750"/>
                <a:gd name="T20" fmla="*/ 823 w 825"/>
                <a:gd name="T21" fmla="*/ 303 h 750"/>
                <a:gd name="T22" fmla="*/ 806 w 825"/>
                <a:gd name="T23" fmla="*/ 237 h 750"/>
                <a:gd name="T24" fmla="*/ 774 w 825"/>
                <a:gd name="T25" fmla="*/ 177 h 750"/>
                <a:gd name="T26" fmla="*/ 728 w 825"/>
                <a:gd name="T27" fmla="*/ 124 h 750"/>
                <a:gd name="T28" fmla="*/ 670 w 825"/>
                <a:gd name="T29" fmla="*/ 78 h 750"/>
                <a:gd name="T30" fmla="*/ 604 w 825"/>
                <a:gd name="T31" fmla="*/ 40 h 750"/>
                <a:gd name="T32" fmla="*/ 529 w 825"/>
                <a:gd name="T33" fmla="*/ 15 h 750"/>
                <a:gd name="T34" fmla="*/ 448 w 825"/>
                <a:gd name="T35" fmla="*/ 1 h 750"/>
                <a:gd name="T36" fmla="*/ 364 w 825"/>
                <a:gd name="T37" fmla="*/ 1 h 750"/>
                <a:gd name="T38" fmla="*/ 285 w 825"/>
                <a:gd name="T39" fmla="*/ 15 h 750"/>
                <a:gd name="T40" fmla="*/ 212 w 825"/>
                <a:gd name="T41" fmla="*/ 40 h 750"/>
                <a:gd name="T42" fmla="*/ 148 w 825"/>
                <a:gd name="T43" fmla="*/ 77 h 750"/>
                <a:gd name="T44" fmla="*/ 92 w 825"/>
                <a:gd name="T45" fmla="*/ 122 h 750"/>
                <a:gd name="T46" fmla="*/ 49 w 825"/>
                <a:gd name="T47" fmla="*/ 176 h 750"/>
                <a:gd name="T48" fmla="*/ 19 w 825"/>
                <a:gd name="T49" fmla="*/ 236 h 750"/>
                <a:gd name="T50" fmla="*/ 1 w 825"/>
                <a:gd name="T51" fmla="*/ 302 h 750"/>
                <a:gd name="T52" fmla="*/ 1 w 825"/>
                <a:gd name="T53" fmla="*/ 370 h 750"/>
                <a:gd name="T54" fmla="*/ 15 w 825"/>
                <a:gd name="T55" fmla="*/ 433 h 750"/>
                <a:gd name="T56" fmla="*/ 43 w 825"/>
                <a:gd name="T57" fmla="*/ 491 h 750"/>
                <a:gd name="T58" fmla="*/ 85 w 825"/>
                <a:gd name="T59" fmla="*/ 543 h 750"/>
                <a:gd name="T60" fmla="*/ 30 w 825"/>
                <a:gd name="T61" fmla="*/ 733 h 750"/>
                <a:gd name="T62" fmla="*/ 37 w 825"/>
                <a:gd name="T63" fmla="*/ 748 h 750"/>
                <a:gd name="T64" fmla="*/ 48 w 825"/>
                <a:gd name="T65" fmla="*/ 750 h 750"/>
                <a:gd name="T66" fmla="*/ 319 w 825"/>
                <a:gd name="T67" fmla="*/ 669 h 750"/>
                <a:gd name="T68" fmla="*/ 349 w 825"/>
                <a:gd name="T69" fmla="*/ 643 h 750"/>
                <a:gd name="T70" fmla="*/ 260 w 825"/>
                <a:gd name="T71" fmla="*/ 625 h 750"/>
                <a:gd name="T72" fmla="*/ 144 w 825"/>
                <a:gd name="T73" fmla="*/ 565 h 750"/>
                <a:gd name="T74" fmla="*/ 125 w 825"/>
                <a:gd name="T75" fmla="*/ 541 h 750"/>
                <a:gd name="T76" fmla="*/ 82 w 825"/>
                <a:gd name="T77" fmla="*/ 494 h 750"/>
                <a:gd name="T78" fmla="*/ 51 w 825"/>
                <a:gd name="T79" fmla="*/ 441 h 750"/>
                <a:gd name="T80" fmla="*/ 34 w 825"/>
                <a:gd name="T81" fmla="*/ 383 h 750"/>
                <a:gd name="T82" fmla="*/ 30 w 825"/>
                <a:gd name="T83" fmla="*/ 321 h 750"/>
                <a:gd name="T84" fmla="*/ 42 w 825"/>
                <a:gd name="T85" fmla="*/ 260 h 750"/>
                <a:gd name="T86" fmla="*/ 67 w 825"/>
                <a:gd name="T87" fmla="*/ 203 h 750"/>
                <a:gd name="T88" fmla="*/ 104 w 825"/>
                <a:gd name="T89" fmla="*/ 153 h 750"/>
                <a:gd name="T90" fmla="*/ 153 w 825"/>
                <a:gd name="T91" fmla="*/ 109 h 750"/>
                <a:gd name="T92" fmla="*/ 211 w 825"/>
                <a:gd name="T93" fmla="*/ 74 h 750"/>
                <a:gd name="T94" fmla="*/ 276 w 825"/>
                <a:gd name="T95" fmla="*/ 48 h 750"/>
                <a:gd name="T96" fmla="*/ 348 w 825"/>
                <a:gd name="T97" fmla="*/ 33 h 750"/>
                <a:gd name="T98" fmla="*/ 405 w 825"/>
                <a:gd name="T99" fmla="*/ 30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5" h="750">
                  <a:moveTo>
                    <a:pt x="405" y="30"/>
                  </a:moveTo>
                  <a:lnTo>
                    <a:pt x="425" y="30"/>
                  </a:lnTo>
                  <a:lnTo>
                    <a:pt x="444" y="31"/>
                  </a:lnTo>
                  <a:lnTo>
                    <a:pt x="464" y="33"/>
                  </a:lnTo>
                  <a:lnTo>
                    <a:pt x="483" y="36"/>
                  </a:lnTo>
                  <a:lnTo>
                    <a:pt x="501" y="39"/>
                  </a:lnTo>
                  <a:lnTo>
                    <a:pt x="519" y="44"/>
                  </a:lnTo>
                  <a:lnTo>
                    <a:pt x="538" y="48"/>
                  </a:lnTo>
                  <a:lnTo>
                    <a:pt x="556" y="54"/>
                  </a:lnTo>
                  <a:lnTo>
                    <a:pt x="573" y="61"/>
                  </a:lnTo>
                  <a:lnTo>
                    <a:pt x="589" y="67"/>
                  </a:lnTo>
                  <a:lnTo>
                    <a:pt x="606" y="75"/>
                  </a:lnTo>
                  <a:lnTo>
                    <a:pt x="621" y="82"/>
                  </a:lnTo>
                  <a:lnTo>
                    <a:pt x="637" y="92"/>
                  </a:lnTo>
                  <a:lnTo>
                    <a:pt x="652" y="100"/>
                  </a:lnTo>
                  <a:lnTo>
                    <a:pt x="666" y="110"/>
                  </a:lnTo>
                  <a:lnTo>
                    <a:pt x="680" y="121"/>
                  </a:lnTo>
                  <a:lnTo>
                    <a:pt x="693" y="131"/>
                  </a:lnTo>
                  <a:lnTo>
                    <a:pt x="704" y="142"/>
                  </a:lnTo>
                  <a:lnTo>
                    <a:pt x="716" y="154"/>
                  </a:lnTo>
                  <a:lnTo>
                    <a:pt x="728" y="166"/>
                  </a:lnTo>
                  <a:lnTo>
                    <a:pt x="738" y="179"/>
                  </a:lnTo>
                  <a:lnTo>
                    <a:pt x="747" y="191"/>
                  </a:lnTo>
                  <a:lnTo>
                    <a:pt x="756" y="204"/>
                  </a:lnTo>
                  <a:lnTo>
                    <a:pt x="764" y="218"/>
                  </a:lnTo>
                  <a:lnTo>
                    <a:pt x="771" y="232"/>
                  </a:lnTo>
                  <a:lnTo>
                    <a:pt x="777" y="246"/>
                  </a:lnTo>
                  <a:lnTo>
                    <a:pt x="783" y="261"/>
                  </a:lnTo>
                  <a:lnTo>
                    <a:pt x="787" y="276"/>
                  </a:lnTo>
                  <a:lnTo>
                    <a:pt x="790" y="291"/>
                  </a:lnTo>
                  <a:lnTo>
                    <a:pt x="793" y="306"/>
                  </a:lnTo>
                  <a:lnTo>
                    <a:pt x="794" y="321"/>
                  </a:lnTo>
                  <a:lnTo>
                    <a:pt x="795" y="337"/>
                  </a:lnTo>
                  <a:lnTo>
                    <a:pt x="794" y="350"/>
                  </a:lnTo>
                  <a:lnTo>
                    <a:pt x="793" y="364"/>
                  </a:lnTo>
                  <a:lnTo>
                    <a:pt x="792" y="378"/>
                  </a:lnTo>
                  <a:lnTo>
                    <a:pt x="789" y="391"/>
                  </a:lnTo>
                  <a:lnTo>
                    <a:pt x="818" y="398"/>
                  </a:lnTo>
                  <a:lnTo>
                    <a:pt x="821" y="383"/>
                  </a:lnTo>
                  <a:lnTo>
                    <a:pt x="823" y="367"/>
                  </a:lnTo>
                  <a:lnTo>
                    <a:pt x="824" y="352"/>
                  </a:lnTo>
                  <a:lnTo>
                    <a:pt x="825" y="337"/>
                  </a:lnTo>
                  <a:lnTo>
                    <a:pt x="824" y="320"/>
                  </a:lnTo>
                  <a:lnTo>
                    <a:pt x="823" y="303"/>
                  </a:lnTo>
                  <a:lnTo>
                    <a:pt x="820" y="286"/>
                  </a:lnTo>
                  <a:lnTo>
                    <a:pt x="817" y="269"/>
                  </a:lnTo>
                  <a:lnTo>
                    <a:pt x="811" y="253"/>
                  </a:lnTo>
                  <a:lnTo>
                    <a:pt x="806" y="237"/>
                  </a:lnTo>
                  <a:lnTo>
                    <a:pt x="800" y="222"/>
                  </a:lnTo>
                  <a:lnTo>
                    <a:pt x="791" y="206"/>
                  </a:lnTo>
                  <a:lnTo>
                    <a:pt x="783" y="191"/>
                  </a:lnTo>
                  <a:lnTo>
                    <a:pt x="774" y="177"/>
                  </a:lnTo>
                  <a:lnTo>
                    <a:pt x="763" y="164"/>
                  </a:lnTo>
                  <a:lnTo>
                    <a:pt x="753" y="150"/>
                  </a:lnTo>
                  <a:lnTo>
                    <a:pt x="741" y="137"/>
                  </a:lnTo>
                  <a:lnTo>
                    <a:pt x="728" y="124"/>
                  </a:lnTo>
                  <a:lnTo>
                    <a:pt x="714" y="111"/>
                  </a:lnTo>
                  <a:lnTo>
                    <a:pt x="700" y="99"/>
                  </a:lnTo>
                  <a:lnTo>
                    <a:pt x="686" y="89"/>
                  </a:lnTo>
                  <a:lnTo>
                    <a:pt x="670" y="78"/>
                  </a:lnTo>
                  <a:lnTo>
                    <a:pt x="654" y="67"/>
                  </a:lnTo>
                  <a:lnTo>
                    <a:pt x="638" y="58"/>
                  </a:lnTo>
                  <a:lnTo>
                    <a:pt x="621" y="49"/>
                  </a:lnTo>
                  <a:lnTo>
                    <a:pt x="604" y="40"/>
                  </a:lnTo>
                  <a:lnTo>
                    <a:pt x="586" y="33"/>
                  </a:lnTo>
                  <a:lnTo>
                    <a:pt x="566" y="27"/>
                  </a:lnTo>
                  <a:lnTo>
                    <a:pt x="548" y="20"/>
                  </a:lnTo>
                  <a:lnTo>
                    <a:pt x="529" y="15"/>
                  </a:lnTo>
                  <a:lnTo>
                    <a:pt x="509" y="11"/>
                  </a:lnTo>
                  <a:lnTo>
                    <a:pt x="488" y="6"/>
                  </a:lnTo>
                  <a:lnTo>
                    <a:pt x="468" y="3"/>
                  </a:lnTo>
                  <a:lnTo>
                    <a:pt x="448" y="1"/>
                  </a:lnTo>
                  <a:lnTo>
                    <a:pt x="426" y="0"/>
                  </a:lnTo>
                  <a:lnTo>
                    <a:pt x="405" y="0"/>
                  </a:lnTo>
                  <a:lnTo>
                    <a:pt x="385" y="0"/>
                  </a:lnTo>
                  <a:lnTo>
                    <a:pt x="364" y="1"/>
                  </a:lnTo>
                  <a:lnTo>
                    <a:pt x="344" y="3"/>
                  </a:lnTo>
                  <a:lnTo>
                    <a:pt x="324" y="6"/>
                  </a:lnTo>
                  <a:lnTo>
                    <a:pt x="304" y="11"/>
                  </a:lnTo>
                  <a:lnTo>
                    <a:pt x="285" y="15"/>
                  </a:lnTo>
                  <a:lnTo>
                    <a:pt x="266" y="20"/>
                  </a:lnTo>
                  <a:lnTo>
                    <a:pt x="248" y="25"/>
                  </a:lnTo>
                  <a:lnTo>
                    <a:pt x="229" y="33"/>
                  </a:lnTo>
                  <a:lnTo>
                    <a:pt x="212" y="40"/>
                  </a:lnTo>
                  <a:lnTo>
                    <a:pt x="195" y="48"/>
                  </a:lnTo>
                  <a:lnTo>
                    <a:pt x="179" y="58"/>
                  </a:lnTo>
                  <a:lnTo>
                    <a:pt x="163" y="66"/>
                  </a:lnTo>
                  <a:lnTo>
                    <a:pt x="148" y="77"/>
                  </a:lnTo>
                  <a:lnTo>
                    <a:pt x="133" y="88"/>
                  </a:lnTo>
                  <a:lnTo>
                    <a:pt x="119" y="98"/>
                  </a:lnTo>
                  <a:lnTo>
                    <a:pt x="105" y="110"/>
                  </a:lnTo>
                  <a:lnTo>
                    <a:pt x="92" y="122"/>
                  </a:lnTo>
                  <a:lnTo>
                    <a:pt x="81" y="135"/>
                  </a:lnTo>
                  <a:lnTo>
                    <a:pt x="69" y="149"/>
                  </a:lnTo>
                  <a:lnTo>
                    <a:pt x="58" y="161"/>
                  </a:lnTo>
                  <a:lnTo>
                    <a:pt x="49" y="176"/>
                  </a:lnTo>
                  <a:lnTo>
                    <a:pt x="40" y="190"/>
                  </a:lnTo>
                  <a:lnTo>
                    <a:pt x="31" y="205"/>
                  </a:lnTo>
                  <a:lnTo>
                    <a:pt x="25" y="220"/>
                  </a:lnTo>
                  <a:lnTo>
                    <a:pt x="19" y="236"/>
                  </a:lnTo>
                  <a:lnTo>
                    <a:pt x="12" y="252"/>
                  </a:lnTo>
                  <a:lnTo>
                    <a:pt x="8" y="268"/>
                  </a:lnTo>
                  <a:lnTo>
                    <a:pt x="5" y="286"/>
                  </a:lnTo>
                  <a:lnTo>
                    <a:pt x="1" y="302"/>
                  </a:lnTo>
                  <a:lnTo>
                    <a:pt x="0" y="319"/>
                  </a:lnTo>
                  <a:lnTo>
                    <a:pt x="0" y="337"/>
                  </a:lnTo>
                  <a:lnTo>
                    <a:pt x="0" y="353"/>
                  </a:lnTo>
                  <a:lnTo>
                    <a:pt x="1" y="370"/>
                  </a:lnTo>
                  <a:lnTo>
                    <a:pt x="4" y="386"/>
                  </a:lnTo>
                  <a:lnTo>
                    <a:pt x="7" y="402"/>
                  </a:lnTo>
                  <a:lnTo>
                    <a:pt x="11" y="417"/>
                  </a:lnTo>
                  <a:lnTo>
                    <a:pt x="15" y="433"/>
                  </a:lnTo>
                  <a:lnTo>
                    <a:pt x="22" y="448"/>
                  </a:lnTo>
                  <a:lnTo>
                    <a:pt x="28" y="463"/>
                  </a:lnTo>
                  <a:lnTo>
                    <a:pt x="36" y="477"/>
                  </a:lnTo>
                  <a:lnTo>
                    <a:pt x="43" y="491"/>
                  </a:lnTo>
                  <a:lnTo>
                    <a:pt x="53" y="505"/>
                  </a:lnTo>
                  <a:lnTo>
                    <a:pt x="62" y="518"/>
                  </a:lnTo>
                  <a:lnTo>
                    <a:pt x="73" y="532"/>
                  </a:lnTo>
                  <a:lnTo>
                    <a:pt x="85" y="543"/>
                  </a:lnTo>
                  <a:lnTo>
                    <a:pt x="97" y="556"/>
                  </a:lnTo>
                  <a:lnTo>
                    <a:pt x="110" y="568"/>
                  </a:lnTo>
                  <a:lnTo>
                    <a:pt x="31" y="729"/>
                  </a:lnTo>
                  <a:lnTo>
                    <a:pt x="30" y="733"/>
                  </a:lnTo>
                  <a:lnTo>
                    <a:pt x="30" y="738"/>
                  </a:lnTo>
                  <a:lnTo>
                    <a:pt x="31" y="742"/>
                  </a:lnTo>
                  <a:lnTo>
                    <a:pt x="35" y="746"/>
                  </a:lnTo>
                  <a:lnTo>
                    <a:pt x="37" y="748"/>
                  </a:lnTo>
                  <a:lnTo>
                    <a:pt x="39" y="749"/>
                  </a:lnTo>
                  <a:lnTo>
                    <a:pt x="42" y="750"/>
                  </a:lnTo>
                  <a:lnTo>
                    <a:pt x="45" y="750"/>
                  </a:lnTo>
                  <a:lnTo>
                    <a:pt x="48" y="750"/>
                  </a:lnTo>
                  <a:lnTo>
                    <a:pt x="51" y="749"/>
                  </a:lnTo>
                  <a:lnTo>
                    <a:pt x="263" y="656"/>
                  </a:lnTo>
                  <a:lnTo>
                    <a:pt x="290" y="662"/>
                  </a:lnTo>
                  <a:lnTo>
                    <a:pt x="319" y="669"/>
                  </a:lnTo>
                  <a:lnTo>
                    <a:pt x="347" y="673"/>
                  </a:lnTo>
                  <a:lnTo>
                    <a:pt x="375" y="675"/>
                  </a:lnTo>
                  <a:lnTo>
                    <a:pt x="376" y="645"/>
                  </a:lnTo>
                  <a:lnTo>
                    <a:pt x="349" y="643"/>
                  </a:lnTo>
                  <a:lnTo>
                    <a:pt x="321" y="639"/>
                  </a:lnTo>
                  <a:lnTo>
                    <a:pt x="293" y="632"/>
                  </a:lnTo>
                  <a:lnTo>
                    <a:pt x="266" y="625"/>
                  </a:lnTo>
                  <a:lnTo>
                    <a:pt x="260" y="625"/>
                  </a:lnTo>
                  <a:lnTo>
                    <a:pt x="255" y="626"/>
                  </a:lnTo>
                  <a:lnTo>
                    <a:pt x="76" y="705"/>
                  </a:lnTo>
                  <a:lnTo>
                    <a:pt x="142" y="570"/>
                  </a:lnTo>
                  <a:lnTo>
                    <a:pt x="144" y="565"/>
                  </a:lnTo>
                  <a:lnTo>
                    <a:pt x="143" y="561"/>
                  </a:lnTo>
                  <a:lnTo>
                    <a:pt x="142" y="555"/>
                  </a:lnTo>
                  <a:lnTo>
                    <a:pt x="137" y="552"/>
                  </a:lnTo>
                  <a:lnTo>
                    <a:pt x="125" y="541"/>
                  </a:lnTo>
                  <a:lnTo>
                    <a:pt x="113" y="530"/>
                  </a:lnTo>
                  <a:lnTo>
                    <a:pt x="102" y="518"/>
                  </a:lnTo>
                  <a:lnTo>
                    <a:pt x="91" y="506"/>
                  </a:lnTo>
                  <a:lnTo>
                    <a:pt x="82" y="494"/>
                  </a:lnTo>
                  <a:lnTo>
                    <a:pt x="73" y="481"/>
                  </a:lnTo>
                  <a:lnTo>
                    <a:pt x="65" y="469"/>
                  </a:lnTo>
                  <a:lnTo>
                    <a:pt x="57" y="455"/>
                  </a:lnTo>
                  <a:lnTo>
                    <a:pt x="51" y="441"/>
                  </a:lnTo>
                  <a:lnTo>
                    <a:pt x="45" y="427"/>
                  </a:lnTo>
                  <a:lnTo>
                    <a:pt x="41" y="413"/>
                  </a:lnTo>
                  <a:lnTo>
                    <a:pt x="37" y="398"/>
                  </a:lnTo>
                  <a:lnTo>
                    <a:pt x="34" y="383"/>
                  </a:lnTo>
                  <a:lnTo>
                    <a:pt x="31" y="368"/>
                  </a:lnTo>
                  <a:lnTo>
                    <a:pt x="30" y="352"/>
                  </a:lnTo>
                  <a:lnTo>
                    <a:pt x="30" y="337"/>
                  </a:lnTo>
                  <a:lnTo>
                    <a:pt x="30" y="321"/>
                  </a:lnTo>
                  <a:lnTo>
                    <a:pt x="31" y="305"/>
                  </a:lnTo>
                  <a:lnTo>
                    <a:pt x="35" y="290"/>
                  </a:lnTo>
                  <a:lnTo>
                    <a:pt x="38" y="275"/>
                  </a:lnTo>
                  <a:lnTo>
                    <a:pt x="42" y="260"/>
                  </a:lnTo>
                  <a:lnTo>
                    <a:pt x="46" y="245"/>
                  </a:lnTo>
                  <a:lnTo>
                    <a:pt x="53" y="231"/>
                  </a:lnTo>
                  <a:lnTo>
                    <a:pt x="59" y="217"/>
                  </a:lnTo>
                  <a:lnTo>
                    <a:pt x="67" y="203"/>
                  </a:lnTo>
                  <a:lnTo>
                    <a:pt x="75" y="190"/>
                  </a:lnTo>
                  <a:lnTo>
                    <a:pt x="84" y="177"/>
                  </a:lnTo>
                  <a:lnTo>
                    <a:pt x="95" y="165"/>
                  </a:lnTo>
                  <a:lnTo>
                    <a:pt x="104" y="153"/>
                  </a:lnTo>
                  <a:lnTo>
                    <a:pt x="116" y="141"/>
                  </a:lnTo>
                  <a:lnTo>
                    <a:pt x="128" y="130"/>
                  </a:lnTo>
                  <a:lnTo>
                    <a:pt x="140" y="120"/>
                  </a:lnTo>
                  <a:lnTo>
                    <a:pt x="153" y="109"/>
                  </a:lnTo>
                  <a:lnTo>
                    <a:pt x="166" y="99"/>
                  </a:lnTo>
                  <a:lnTo>
                    <a:pt x="181" y="91"/>
                  </a:lnTo>
                  <a:lnTo>
                    <a:pt x="195" y="82"/>
                  </a:lnTo>
                  <a:lnTo>
                    <a:pt x="211" y="74"/>
                  </a:lnTo>
                  <a:lnTo>
                    <a:pt x="226" y="66"/>
                  </a:lnTo>
                  <a:lnTo>
                    <a:pt x="242" y="60"/>
                  </a:lnTo>
                  <a:lnTo>
                    <a:pt x="259" y="53"/>
                  </a:lnTo>
                  <a:lnTo>
                    <a:pt x="276" y="48"/>
                  </a:lnTo>
                  <a:lnTo>
                    <a:pt x="294" y="44"/>
                  </a:lnTo>
                  <a:lnTo>
                    <a:pt x="312" y="39"/>
                  </a:lnTo>
                  <a:lnTo>
                    <a:pt x="330" y="36"/>
                  </a:lnTo>
                  <a:lnTo>
                    <a:pt x="348" y="33"/>
                  </a:lnTo>
                  <a:lnTo>
                    <a:pt x="367" y="31"/>
                  </a:lnTo>
                  <a:lnTo>
                    <a:pt x="386" y="30"/>
                  </a:lnTo>
                  <a:lnTo>
                    <a:pt x="405" y="30"/>
                  </a:lnTo>
                  <a:lnTo>
                    <a:pt x="40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2">
              <a:extLst>
                <a:ext uri="{FF2B5EF4-FFF2-40B4-BE49-F238E27FC236}">
                  <a16:creationId xmlns:a16="http://schemas.microsoft.com/office/drawing/2014/main" id="{9ADEE3D4-090D-48F3-8F71-0FC6AAC31A50}"/>
                </a:ext>
              </a:extLst>
            </p:cNvPr>
            <p:cNvSpPr>
              <a:spLocks noEditPoints="1"/>
            </p:cNvSpPr>
            <p:nvPr/>
          </p:nvSpPr>
          <p:spPr bwMode="auto">
            <a:xfrm>
              <a:off x="3890963" y="3219451"/>
              <a:ext cx="142875" cy="141288"/>
            </a:xfrm>
            <a:custGeom>
              <a:avLst/>
              <a:gdLst>
                <a:gd name="T0" fmla="*/ 359 w 450"/>
                <a:gd name="T1" fmla="*/ 164 h 447"/>
                <a:gd name="T2" fmla="*/ 287 w 450"/>
                <a:gd name="T3" fmla="*/ 90 h 447"/>
                <a:gd name="T4" fmla="*/ 340 w 450"/>
                <a:gd name="T5" fmla="*/ 36 h 447"/>
                <a:gd name="T6" fmla="*/ 414 w 450"/>
                <a:gd name="T7" fmla="*/ 110 h 447"/>
                <a:gd name="T8" fmla="*/ 359 w 450"/>
                <a:gd name="T9" fmla="*/ 164 h 447"/>
                <a:gd name="T10" fmla="*/ 63 w 450"/>
                <a:gd name="T11" fmla="*/ 327 h 447"/>
                <a:gd name="T12" fmla="*/ 123 w 450"/>
                <a:gd name="T13" fmla="*/ 386 h 447"/>
                <a:gd name="T14" fmla="*/ 37 w 450"/>
                <a:gd name="T15" fmla="*/ 409 h 447"/>
                <a:gd name="T16" fmla="*/ 63 w 450"/>
                <a:gd name="T17" fmla="*/ 327 h 447"/>
                <a:gd name="T18" fmla="*/ 151 w 450"/>
                <a:gd name="T19" fmla="*/ 373 h 447"/>
                <a:gd name="T20" fmla="*/ 78 w 450"/>
                <a:gd name="T21" fmla="*/ 299 h 447"/>
                <a:gd name="T22" fmla="*/ 265 w 450"/>
                <a:gd name="T23" fmla="*/ 112 h 447"/>
                <a:gd name="T24" fmla="*/ 338 w 450"/>
                <a:gd name="T25" fmla="*/ 186 h 447"/>
                <a:gd name="T26" fmla="*/ 151 w 450"/>
                <a:gd name="T27" fmla="*/ 373 h 447"/>
                <a:gd name="T28" fmla="*/ 446 w 450"/>
                <a:gd name="T29" fmla="*/ 99 h 447"/>
                <a:gd name="T30" fmla="*/ 351 w 450"/>
                <a:gd name="T31" fmla="*/ 4 h 447"/>
                <a:gd name="T32" fmla="*/ 349 w 450"/>
                <a:gd name="T33" fmla="*/ 3 h 447"/>
                <a:gd name="T34" fmla="*/ 347 w 450"/>
                <a:gd name="T35" fmla="*/ 1 h 447"/>
                <a:gd name="T36" fmla="*/ 343 w 450"/>
                <a:gd name="T37" fmla="*/ 1 h 447"/>
                <a:gd name="T38" fmla="*/ 340 w 450"/>
                <a:gd name="T39" fmla="*/ 0 h 447"/>
                <a:gd name="T40" fmla="*/ 338 w 450"/>
                <a:gd name="T41" fmla="*/ 1 h 447"/>
                <a:gd name="T42" fmla="*/ 335 w 450"/>
                <a:gd name="T43" fmla="*/ 1 h 447"/>
                <a:gd name="T44" fmla="*/ 333 w 450"/>
                <a:gd name="T45" fmla="*/ 3 h 447"/>
                <a:gd name="T46" fmla="*/ 330 w 450"/>
                <a:gd name="T47" fmla="*/ 4 h 447"/>
                <a:gd name="T48" fmla="*/ 46 w 450"/>
                <a:gd name="T49" fmla="*/ 288 h 447"/>
                <a:gd name="T50" fmla="*/ 44 w 450"/>
                <a:gd name="T51" fmla="*/ 291 h 447"/>
                <a:gd name="T52" fmla="*/ 43 w 450"/>
                <a:gd name="T53" fmla="*/ 294 h 447"/>
                <a:gd name="T54" fmla="*/ 43 w 450"/>
                <a:gd name="T55" fmla="*/ 294 h 447"/>
                <a:gd name="T56" fmla="*/ 43 w 450"/>
                <a:gd name="T57" fmla="*/ 295 h 447"/>
                <a:gd name="T58" fmla="*/ 1 w 450"/>
                <a:gd name="T59" fmla="*/ 427 h 447"/>
                <a:gd name="T60" fmla="*/ 0 w 450"/>
                <a:gd name="T61" fmla="*/ 431 h 447"/>
                <a:gd name="T62" fmla="*/ 0 w 450"/>
                <a:gd name="T63" fmla="*/ 435 h 447"/>
                <a:gd name="T64" fmla="*/ 2 w 450"/>
                <a:gd name="T65" fmla="*/ 438 h 447"/>
                <a:gd name="T66" fmla="*/ 4 w 450"/>
                <a:gd name="T67" fmla="*/ 441 h 447"/>
                <a:gd name="T68" fmla="*/ 6 w 450"/>
                <a:gd name="T69" fmla="*/ 444 h 447"/>
                <a:gd name="T70" fmla="*/ 9 w 450"/>
                <a:gd name="T71" fmla="*/ 446 h 447"/>
                <a:gd name="T72" fmla="*/ 12 w 450"/>
                <a:gd name="T73" fmla="*/ 446 h 447"/>
                <a:gd name="T74" fmla="*/ 15 w 450"/>
                <a:gd name="T75" fmla="*/ 447 h 447"/>
                <a:gd name="T76" fmla="*/ 17 w 450"/>
                <a:gd name="T77" fmla="*/ 447 h 447"/>
                <a:gd name="T78" fmla="*/ 19 w 450"/>
                <a:gd name="T79" fmla="*/ 446 h 447"/>
                <a:gd name="T80" fmla="*/ 155 w 450"/>
                <a:gd name="T81" fmla="*/ 408 h 447"/>
                <a:gd name="T82" fmla="*/ 156 w 450"/>
                <a:gd name="T83" fmla="*/ 408 h 447"/>
                <a:gd name="T84" fmla="*/ 156 w 450"/>
                <a:gd name="T85" fmla="*/ 407 h 447"/>
                <a:gd name="T86" fmla="*/ 157 w 450"/>
                <a:gd name="T87" fmla="*/ 407 h 447"/>
                <a:gd name="T88" fmla="*/ 157 w 450"/>
                <a:gd name="T89" fmla="*/ 407 h 447"/>
                <a:gd name="T90" fmla="*/ 159 w 450"/>
                <a:gd name="T91" fmla="*/ 406 h 447"/>
                <a:gd name="T92" fmla="*/ 161 w 450"/>
                <a:gd name="T93" fmla="*/ 404 h 447"/>
                <a:gd name="T94" fmla="*/ 446 w 450"/>
                <a:gd name="T95" fmla="*/ 120 h 447"/>
                <a:gd name="T96" fmla="*/ 448 w 450"/>
                <a:gd name="T97" fmla="*/ 118 h 447"/>
                <a:gd name="T98" fmla="*/ 449 w 450"/>
                <a:gd name="T99" fmla="*/ 115 h 447"/>
                <a:gd name="T100" fmla="*/ 450 w 450"/>
                <a:gd name="T101" fmla="*/ 113 h 447"/>
                <a:gd name="T102" fmla="*/ 450 w 450"/>
                <a:gd name="T103" fmla="*/ 110 h 447"/>
                <a:gd name="T104" fmla="*/ 450 w 450"/>
                <a:gd name="T105" fmla="*/ 107 h 447"/>
                <a:gd name="T106" fmla="*/ 449 w 450"/>
                <a:gd name="T107" fmla="*/ 104 h 447"/>
                <a:gd name="T108" fmla="*/ 448 w 450"/>
                <a:gd name="T109" fmla="*/ 101 h 447"/>
                <a:gd name="T110" fmla="*/ 446 w 450"/>
                <a:gd name="T111" fmla="*/ 9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0" h="447">
                  <a:moveTo>
                    <a:pt x="359" y="164"/>
                  </a:moveTo>
                  <a:lnTo>
                    <a:pt x="287" y="90"/>
                  </a:lnTo>
                  <a:lnTo>
                    <a:pt x="340" y="36"/>
                  </a:lnTo>
                  <a:lnTo>
                    <a:pt x="414" y="110"/>
                  </a:lnTo>
                  <a:lnTo>
                    <a:pt x="359" y="164"/>
                  </a:lnTo>
                  <a:close/>
                  <a:moveTo>
                    <a:pt x="63" y="327"/>
                  </a:moveTo>
                  <a:lnTo>
                    <a:pt x="123" y="386"/>
                  </a:lnTo>
                  <a:lnTo>
                    <a:pt x="37" y="409"/>
                  </a:lnTo>
                  <a:lnTo>
                    <a:pt x="63" y="327"/>
                  </a:lnTo>
                  <a:close/>
                  <a:moveTo>
                    <a:pt x="151" y="373"/>
                  </a:moveTo>
                  <a:lnTo>
                    <a:pt x="78" y="299"/>
                  </a:lnTo>
                  <a:lnTo>
                    <a:pt x="265" y="112"/>
                  </a:lnTo>
                  <a:lnTo>
                    <a:pt x="338" y="186"/>
                  </a:lnTo>
                  <a:lnTo>
                    <a:pt x="151" y="373"/>
                  </a:lnTo>
                  <a:close/>
                  <a:moveTo>
                    <a:pt x="446" y="99"/>
                  </a:moveTo>
                  <a:lnTo>
                    <a:pt x="351" y="4"/>
                  </a:lnTo>
                  <a:lnTo>
                    <a:pt x="349" y="3"/>
                  </a:lnTo>
                  <a:lnTo>
                    <a:pt x="347" y="1"/>
                  </a:lnTo>
                  <a:lnTo>
                    <a:pt x="343" y="1"/>
                  </a:lnTo>
                  <a:lnTo>
                    <a:pt x="340" y="0"/>
                  </a:lnTo>
                  <a:lnTo>
                    <a:pt x="338" y="1"/>
                  </a:lnTo>
                  <a:lnTo>
                    <a:pt x="335" y="1"/>
                  </a:lnTo>
                  <a:lnTo>
                    <a:pt x="333" y="3"/>
                  </a:lnTo>
                  <a:lnTo>
                    <a:pt x="330" y="4"/>
                  </a:lnTo>
                  <a:lnTo>
                    <a:pt x="46" y="288"/>
                  </a:lnTo>
                  <a:lnTo>
                    <a:pt x="44" y="291"/>
                  </a:lnTo>
                  <a:lnTo>
                    <a:pt x="43" y="294"/>
                  </a:lnTo>
                  <a:lnTo>
                    <a:pt x="43" y="294"/>
                  </a:lnTo>
                  <a:lnTo>
                    <a:pt x="43" y="295"/>
                  </a:lnTo>
                  <a:lnTo>
                    <a:pt x="1" y="427"/>
                  </a:lnTo>
                  <a:lnTo>
                    <a:pt x="0" y="431"/>
                  </a:lnTo>
                  <a:lnTo>
                    <a:pt x="0" y="435"/>
                  </a:lnTo>
                  <a:lnTo>
                    <a:pt x="2" y="438"/>
                  </a:lnTo>
                  <a:lnTo>
                    <a:pt x="4" y="441"/>
                  </a:lnTo>
                  <a:lnTo>
                    <a:pt x="6" y="444"/>
                  </a:lnTo>
                  <a:lnTo>
                    <a:pt x="9" y="446"/>
                  </a:lnTo>
                  <a:lnTo>
                    <a:pt x="12" y="446"/>
                  </a:lnTo>
                  <a:lnTo>
                    <a:pt x="15" y="447"/>
                  </a:lnTo>
                  <a:lnTo>
                    <a:pt x="17" y="447"/>
                  </a:lnTo>
                  <a:lnTo>
                    <a:pt x="19" y="446"/>
                  </a:lnTo>
                  <a:lnTo>
                    <a:pt x="155" y="408"/>
                  </a:lnTo>
                  <a:lnTo>
                    <a:pt x="156" y="408"/>
                  </a:lnTo>
                  <a:lnTo>
                    <a:pt x="156" y="407"/>
                  </a:lnTo>
                  <a:lnTo>
                    <a:pt x="157" y="407"/>
                  </a:lnTo>
                  <a:lnTo>
                    <a:pt x="157" y="407"/>
                  </a:lnTo>
                  <a:lnTo>
                    <a:pt x="159" y="406"/>
                  </a:lnTo>
                  <a:lnTo>
                    <a:pt x="161" y="404"/>
                  </a:lnTo>
                  <a:lnTo>
                    <a:pt x="446" y="120"/>
                  </a:lnTo>
                  <a:lnTo>
                    <a:pt x="448" y="118"/>
                  </a:lnTo>
                  <a:lnTo>
                    <a:pt x="449" y="115"/>
                  </a:lnTo>
                  <a:lnTo>
                    <a:pt x="450" y="113"/>
                  </a:lnTo>
                  <a:lnTo>
                    <a:pt x="450" y="110"/>
                  </a:lnTo>
                  <a:lnTo>
                    <a:pt x="450" y="107"/>
                  </a:lnTo>
                  <a:lnTo>
                    <a:pt x="449" y="104"/>
                  </a:lnTo>
                  <a:lnTo>
                    <a:pt x="448" y="101"/>
                  </a:lnTo>
                  <a:lnTo>
                    <a:pt x="44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4" name="Group 123">
            <a:extLst>
              <a:ext uri="{FF2B5EF4-FFF2-40B4-BE49-F238E27FC236}">
                <a16:creationId xmlns:a16="http://schemas.microsoft.com/office/drawing/2014/main" id="{FC398881-F798-470C-A124-92210B54B4F7}"/>
              </a:ext>
            </a:extLst>
          </p:cNvPr>
          <p:cNvGrpSpPr/>
          <p:nvPr/>
        </p:nvGrpSpPr>
        <p:grpSpPr>
          <a:xfrm>
            <a:off x="2145818" y="1766325"/>
            <a:ext cx="287338" cy="276225"/>
            <a:chOff x="3746500" y="1939926"/>
            <a:chExt cx="287338" cy="276225"/>
          </a:xfrm>
          <a:solidFill>
            <a:schemeClr val="bg1"/>
          </a:solidFill>
        </p:grpSpPr>
        <p:sp>
          <p:nvSpPr>
            <p:cNvPr id="125" name="Freeform 154">
              <a:extLst>
                <a:ext uri="{FF2B5EF4-FFF2-40B4-BE49-F238E27FC236}">
                  <a16:creationId xmlns:a16="http://schemas.microsoft.com/office/drawing/2014/main" id="{9744E8BD-3412-42D6-9D21-048548DA6EA0}"/>
                </a:ext>
              </a:extLst>
            </p:cNvPr>
            <p:cNvSpPr>
              <a:spLocks noEditPoints="1"/>
            </p:cNvSpPr>
            <p:nvPr/>
          </p:nvSpPr>
          <p:spPr bwMode="auto">
            <a:xfrm>
              <a:off x="3746500" y="1939926"/>
              <a:ext cx="287338" cy="147638"/>
            </a:xfrm>
            <a:custGeom>
              <a:avLst/>
              <a:gdLst>
                <a:gd name="T0" fmla="*/ 376 w 901"/>
                <a:gd name="T1" fmla="*/ 299 h 465"/>
                <a:gd name="T2" fmla="*/ 366 w 901"/>
                <a:gd name="T3" fmla="*/ 302 h 465"/>
                <a:gd name="T4" fmla="*/ 210 w 901"/>
                <a:gd name="T5" fmla="*/ 314 h 465"/>
                <a:gd name="T6" fmla="*/ 209 w 901"/>
                <a:gd name="T7" fmla="*/ 309 h 465"/>
                <a:gd name="T8" fmla="*/ 206 w 901"/>
                <a:gd name="T9" fmla="*/ 304 h 465"/>
                <a:gd name="T10" fmla="*/ 202 w 901"/>
                <a:gd name="T11" fmla="*/ 300 h 465"/>
                <a:gd name="T12" fmla="*/ 195 w 901"/>
                <a:gd name="T13" fmla="*/ 299 h 465"/>
                <a:gd name="T14" fmla="*/ 30 w 901"/>
                <a:gd name="T15" fmla="*/ 30 h 465"/>
                <a:gd name="T16" fmla="*/ 871 w 901"/>
                <a:gd name="T17" fmla="*/ 299 h 465"/>
                <a:gd name="T18" fmla="*/ 15 w 901"/>
                <a:gd name="T19" fmla="*/ 0 h 465"/>
                <a:gd name="T20" fmla="*/ 9 w 901"/>
                <a:gd name="T21" fmla="*/ 1 h 465"/>
                <a:gd name="T22" fmla="*/ 5 w 901"/>
                <a:gd name="T23" fmla="*/ 4 h 465"/>
                <a:gd name="T24" fmla="*/ 1 w 901"/>
                <a:gd name="T25" fmla="*/ 8 h 465"/>
                <a:gd name="T26" fmla="*/ 0 w 901"/>
                <a:gd name="T27" fmla="*/ 15 h 465"/>
                <a:gd name="T28" fmla="*/ 0 w 901"/>
                <a:gd name="T29" fmla="*/ 317 h 465"/>
                <a:gd name="T30" fmla="*/ 2 w 901"/>
                <a:gd name="T31" fmla="*/ 323 h 465"/>
                <a:gd name="T32" fmla="*/ 7 w 901"/>
                <a:gd name="T33" fmla="*/ 327 h 465"/>
                <a:gd name="T34" fmla="*/ 12 w 901"/>
                <a:gd name="T35" fmla="*/ 329 h 465"/>
                <a:gd name="T36" fmla="*/ 180 w 901"/>
                <a:gd name="T37" fmla="*/ 329 h 465"/>
                <a:gd name="T38" fmla="*/ 181 w 901"/>
                <a:gd name="T39" fmla="*/ 453 h 465"/>
                <a:gd name="T40" fmla="*/ 185 w 901"/>
                <a:gd name="T41" fmla="*/ 461 h 465"/>
                <a:gd name="T42" fmla="*/ 192 w 901"/>
                <a:gd name="T43" fmla="*/ 464 h 465"/>
                <a:gd name="T44" fmla="*/ 200 w 901"/>
                <a:gd name="T45" fmla="*/ 464 h 465"/>
                <a:gd name="T46" fmla="*/ 380 w 901"/>
                <a:gd name="T47" fmla="*/ 329 h 465"/>
                <a:gd name="T48" fmla="*/ 890 w 901"/>
                <a:gd name="T49" fmla="*/ 329 h 465"/>
                <a:gd name="T50" fmla="*/ 895 w 901"/>
                <a:gd name="T51" fmla="*/ 327 h 465"/>
                <a:gd name="T52" fmla="*/ 899 w 901"/>
                <a:gd name="T53" fmla="*/ 323 h 465"/>
                <a:gd name="T54" fmla="*/ 901 w 901"/>
                <a:gd name="T55" fmla="*/ 317 h 465"/>
                <a:gd name="T56" fmla="*/ 901 w 901"/>
                <a:gd name="T57" fmla="*/ 15 h 465"/>
                <a:gd name="T58" fmla="*/ 900 w 901"/>
                <a:gd name="T59" fmla="*/ 8 h 465"/>
                <a:gd name="T60" fmla="*/ 897 w 901"/>
                <a:gd name="T61" fmla="*/ 4 h 465"/>
                <a:gd name="T62" fmla="*/ 892 w 901"/>
                <a:gd name="T63" fmla="*/ 1 h 465"/>
                <a:gd name="T64" fmla="*/ 886 w 901"/>
                <a:gd name="T65"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1" h="465">
                  <a:moveTo>
                    <a:pt x="871" y="299"/>
                  </a:moveTo>
                  <a:lnTo>
                    <a:pt x="376" y="299"/>
                  </a:lnTo>
                  <a:lnTo>
                    <a:pt x="371" y="300"/>
                  </a:lnTo>
                  <a:lnTo>
                    <a:pt x="366" y="302"/>
                  </a:lnTo>
                  <a:lnTo>
                    <a:pt x="210" y="420"/>
                  </a:lnTo>
                  <a:lnTo>
                    <a:pt x="210" y="314"/>
                  </a:lnTo>
                  <a:lnTo>
                    <a:pt x="210" y="311"/>
                  </a:lnTo>
                  <a:lnTo>
                    <a:pt x="209" y="309"/>
                  </a:lnTo>
                  <a:lnTo>
                    <a:pt x="208" y="306"/>
                  </a:lnTo>
                  <a:lnTo>
                    <a:pt x="206" y="304"/>
                  </a:lnTo>
                  <a:lnTo>
                    <a:pt x="204" y="302"/>
                  </a:lnTo>
                  <a:lnTo>
                    <a:pt x="202" y="300"/>
                  </a:lnTo>
                  <a:lnTo>
                    <a:pt x="198" y="300"/>
                  </a:lnTo>
                  <a:lnTo>
                    <a:pt x="195" y="299"/>
                  </a:lnTo>
                  <a:lnTo>
                    <a:pt x="30" y="299"/>
                  </a:lnTo>
                  <a:lnTo>
                    <a:pt x="30" y="30"/>
                  </a:lnTo>
                  <a:lnTo>
                    <a:pt x="871" y="30"/>
                  </a:lnTo>
                  <a:lnTo>
                    <a:pt x="871" y="299"/>
                  </a:lnTo>
                  <a:close/>
                  <a:moveTo>
                    <a:pt x="886" y="0"/>
                  </a:moveTo>
                  <a:lnTo>
                    <a:pt x="15" y="0"/>
                  </a:lnTo>
                  <a:lnTo>
                    <a:pt x="12" y="0"/>
                  </a:lnTo>
                  <a:lnTo>
                    <a:pt x="9" y="1"/>
                  </a:lnTo>
                  <a:lnTo>
                    <a:pt x="7" y="2"/>
                  </a:lnTo>
                  <a:lnTo>
                    <a:pt x="5" y="4"/>
                  </a:lnTo>
                  <a:lnTo>
                    <a:pt x="2" y="6"/>
                  </a:lnTo>
                  <a:lnTo>
                    <a:pt x="1" y="8"/>
                  </a:lnTo>
                  <a:lnTo>
                    <a:pt x="0" y="11"/>
                  </a:lnTo>
                  <a:lnTo>
                    <a:pt x="0" y="15"/>
                  </a:lnTo>
                  <a:lnTo>
                    <a:pt x="0" y="314"/>
                  </a:lnTo>
                  <a:lnTo>
                    <a:pt x="0" y="317"/>
                  </a:lnTo>
                  <a:lnTo>
                    <a:pt x="1" y="321"/>
                  </a:lnTo>
                  <a:lnTo>
                    <a:pt x="2" y="323"/>
                  </a:lnTo>
                  <a:lnTo>
                    <a:pt x="5" y="325"/>
                  </a:lnTo>
                  <a:lnTo>
                    <a:pt x="7" y="327"/>
                  </a:lnTo>
                  <a:lnTo>
                    <a:pt x="9" y="328"/>
                  </a:lnTo>
                  <a:lnTo>
                    <a:pt x="12" y="329"/>
                  </a:lnTo>
                  <a:lnTo>
                    <a:pt x="15" y="329"/>
                  </a:lnTo>
                  <a:lnTo>
                    <a:pt x="180" y="329"/>
                  </a:lnTo>
                  <a:lnTo>
                    <a:pt x="180" y="450"/>
                  </a:lnTo>
                  <a:lnTo>
                    <a:pt x="181" y="453"/>
                  </a:lnTo>
                  <a:lnTo>
                    <a:pt x="182" y="458"/>
                  </a:lnTo>
                  <a:lnTo>
                    <a:pt x="185" y="461"/>
                  </a:lnTo>
                  <a:lnTo>
                    <a:pt x="189" y="463"/>
                  </a:lnTo>
                  <a:lnTo>
                    <a:pt x="192" y="464"/>
                  </a:lnTo>
                  <a:lnTo>
                    <a:pt x="195" y="465"/>
                  </a:lnTo>
                  <a:lnTo>
                    <a:pt x="200" y="464"/>
                  </a:lnTo>
                  <a:lnTo>
                    <a:pt x="205" y="462"/>
                  </a:lnTo>
                  <a:lnTo>
                    <a:pt x="380" y="329"/>
                  </a:lnTo>
                  <a:lnTo>
                    <a:pt x="886" y="329"/>
                  </a:lnTo>
                  <a:lnTo>
                    <a:pt x="890" y="329"/>
                  </a:lnTo>
                  <a:lnTo>
                    <a:pt x="892" y="328"/>
                  </a:lnTo>
                  <a:lnTo>
                    <a:pt x="895" y="327"/>
                  </a:lnTo>
                  <a:lnTo>
                    <a:pt x="897" y="325"/>
                  </a:lnTo>
                  <a:lnTo>
                    <a:pt x="899" y="323"/>
                  </a:lnTo>
                  <a:lnTo>
                    <a:pt x="900" y="321"/>
                  </a:lnTo>
                  <a:lnTo>
                    <a:pt x="901" y="317"/>
                  </a:lnTo>
                  <a:lnTo>
                    <a:pt x="901" y="314"/>
                  </a:lnTo>
                  <a:lnTo>
                    <a:pt x="901" y="15"/>
                  </a:lnTo>
                  <a:lnTo>
                    <a:pt x="901" y="11"/>
                  </a:lnTo>
                  <a:lnTo>
                    <a:pt x="900" y="8"/>
                  </a:lnTo>
                  <a:lnTo>
                    <a:pt x="899" y="6"/>
                  </a:lnTo>
                  <a:lnTo>
                    <a:pt x="897" y="4"/>
                  </a:lnTo>
                  <a:lnTo>
                    <a:pt x="895" y="2"/>
                  </a:lnTo>
                  <a:lnTo>
                    <a:pt x="892" y="1"/>
                  </a:lnTo>
                  <a:lnTo>
                    <a:pt x="890" y="0"/>
                  </a:lnTo>
                  <a:lnTo>
                    <a:pt x="8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55">
              <a:extLst>
                <a:ext uri="{FF2B5EF4-FFF2-40B4-BE49-F238E27FC236}">
                  <a16:creationId xmlns:a16="http://schemas.microsoft.com/office/drawing/2014/main" id="{CB740DA8-EB3D-4461-9B3F-F2A85910330A}"/>
                </a:ext>
              </a:extLst>
            </p:cNvPr>
            <p:cNvSpPr>
              <a:spLocks/>
            </p:cNvSpPr>
            <p:nvPr/>
          </p:nvSpPr>
          <p:spPr bwMode="auto">
            <a:xfrm>
              <a:off x="3746500" y="2073276"/>
              <a:ext cx="287338" cy="142875"/>
            </a:xfrm>
            <a:custGeom>
              <a:avLst/>
              <a:gdLst>
                <a:gd name="T0" fmla="*/ 394 w 901"/>
                <a:gd name="T1" fmla="*/ 0 h 451"/>
                <a:gd name="T2" fmla="*/ 388 w 901"/>
                <a:gd name="T3" fmla="*/ 1 h 451"/>
                <a:gd name="T4" fmla="*/ 383 w 901"/>
                <a:gd name="T5" fmla="*/ 4 h 451"/>
                <a:gd name="T6" fmla="*/ 380 w 901"/>
                <a:gd name="T7" fmla="*/ 9 h 451"/>
                <a:gd name="T8" fmla="*/ 379 w 901"/>
                <a:gd name="T9" fmla="*/ 15 h 451"/>
                <a:gd name="T10" fmla="*/ 380 w 901"/>
                <a:gd name="T11" fmla="*/ 21 h 451"/>
                <a:gd name="T12" fmla="*/ 383 w 901"/>
                <a:gd name="T13" fmla="*/ 25 h 451"/>
                <a:gd name="T14" fmla="*/ 388 w 901"/>
                <a:gd name="T15" fmla="*/ 28 h 451"/>
                <a:gd name="T16" fmla="*/ 394 w 901"/>
                <a:gd name="T17" fmla="*/ 30 h 451"/>
                <a:gd name="T18" fmla="*/ 871 w 901"/>
                <a:gd name="T19" fmla="*/ 270 h 451"/>
                <a:gd name="T20" fmla="*/ 703 w 901"/>
                <a:gd name="T21" fmla="*/ 270 h 451"/>
                <a:gd name="T22" fmla="*/ 698 w 901"/>
                <a:gd name="T23" fmla="*/ 273 h 451"/>
                <a:gd name="T24" fmla="*/ 694 w 901"/>
                <a:gd name="T25" fmla="*/ 276 h 451"/>
                <a:gd name="T26" fmla="*/ 692 w 901"/>
                <a:gd name="T27" fmla="*/ 282 h 451"/>
                <a:gd name="T28" fmla="*/ 691 w 901"/>
                <a:gd name="T29" fmla="*/ 401 h 451"/>
                <a:gd name="T30" fmla="*/ 546 w 901"/>
                <a:gd name="T31" fmla="*/ 271 h 451"/>
                <a:gd name="T32" fmla="*/ 30 w 901"/>
                <a:gd name="T33" fmla="*/ 270 h 451"/>
                <a:gd name="T34" fmla="*/ 109 w 901"/>
                <a:gd name="T35" fmla="*/ 30 h 451"/>
                <a:gd name="T36" fmla="*/ 116 w 901"/>
                <a:gd name="T37" fmla="*/ 28 h 451"/>
                <a:gd name="T38" fmla="*/ 120 w 901"/>
                <a:gd name="T39" fmla="*/ 25 h 451"/>
                <a:gd name="T40" fmla="*/ 123 w 901"/>
                <a:gd name="T41" fmla="*/ 21 h 451"/>
                <a:gd name="T42" fmla="*/ 124 w 901"/>
                <a:gd name="T43" fmla="*/ 15 h 451"/>
                <a:gd name="T44" fmla="*/ 123 w 901"/>
                <a:gd name="T45" fmla="*/ 9 h 451"/>
                <a:gd name="T46" fmla="*/ 120 w 901"/>
                <a:gd name="T47" fmla="*/ 4 h 451"/>
                <a:gd name="T48" fmla="*/ 116 w 901"/>
                <a:gd name="T49" fmla="*/ 1 h 451"/>
                <a:gd name="T50" fmla="*/ 109 w 901"/>
                <a:gd name="T51" fmla="*/ 0 h 451"/>
                <a:gd name="T52" fmla="*/ 12 w 901"/>
                <a:gd name="T53" fmla="*/ 0 h 451"/>
                <a:gd name="T54" fmla="*/ 7 w 901"/>
                <a:gd name="T55" fmla="*/ 2 h 451"/>
                <a:gd name="T56" fmla="*/ 2 w 901"/>
                <a:gd name="T57" fmla="*/ 7 h 451"/>
                <a:gd name="T58" fmla="*/ 0 w 901"/>
                <a:gd name="T59" fmla="*/ 12 h 451"/>
                <a:gd name="T60" fmla="*/ 0 w 901"/>
                <a:gd name="T61" fmla="*/ 285 h 451"/>
                <a:gd name="T62" fmla="*/ 1 w 901"/>
                <a:gd name="T63" fmla="*/ 291 h 451"/>
                <a:gd name="T64" fmla="*/ 5 w 901"/>
                <a:gd name="T65" fmla="*/ 296 h 451"/>
                <a:gd name="T66" fmla="*/ 9 w 901"/>
                <a:gd name="T67" fmla="*/ 299 h 451"/>
                <a:gd name="T68" fmla="*/ 15 w 901"/>
                <a:gd name="T69" fmla="*/ 300 h 451"/>
                <a:gd name="T70" fmla="*/ 696 w 901"/>
                <a:gd name="T71" fmla="*/ 446 h 451"/>
                <a:gd name="T72" fmla="*/ 707 w 901"/>
                <a:gd name="T73" fmla="*/ 451 h 451"/>
                <a:gd name="T74" fmla="*/ 712 w 901"/>
                <a:gd name="T75" fmla="*/ 449 h 451"/>
                <a:gd name="T76" fmla="*/ 718 w 901"/>
                <a:gd name="T77" fmla="*/ 443 h 451"/>
                <a:gd name="T78" fmla="*/ 722 w 901"/>
                <a:gd name="T79" fmla="*/ 436 h 451"/>
                <a:gd name="T80" fmla="*/ 886 w 901"/>
                <a:gd name="T81" fmla="*/ 300 h 451"/>
                <a:gd name="T82" fmla="*/ 892 w 901"/>
                <a:gd name="T83" fmla="*/ 299 h 451"/>
                <a:gd name="T84" fmla="*/ 897 w 901"/>
                <a:gd name="T85" fmla="*/ 296 h 451"/>
                <a:gd name="T86" fmla="*/ 900 w 901"/>
                <a:gd name="T87" fmla="*/ 291 h 451"/>
                <a:gd name="T88" fmla="*/ 901 w 901"/>
                <a:gd name="T89" fmla="*/ 285 h 451"/>
                <a:gd name="T90" fmla="*/ 901 w 901"/>
                <a:gd name="T91" fmla="*/ 12 h 451"/>
                <a:gd name="T92" fmla="*/ 899 w 901"/>
                <a:gd name="T93" fmla="*/ 7 h 451"/>
                <a:gd name="T94" fmla="*/ 895 w 901"/>
                <a:gd name="T95" fmla="*/ 2 h 451"/>
                <a:gd name="T96" fmla="*/ 890 w 901"/>
                <a:gd name="T9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1" h="451">
                  <a:moveTo>
                    <a:pt x="886" y="0"/>
                  </a:moveTo>
                  <a:lnTo>
                    <a:pt x="394" y="0"/>
                  </a:lnTo>
                  <a:lnTo>
                    <a:pt x="391" y="0"/>
                  </a:lnTo>
                  <a:lnTo>
                    <a:pt x="388" y="1"/>
                  </a:lnTo>
                  <a:lnTo>
                    <a:pt x="386" y="2"/>
                  </a:lnTo>
                  <a:lnTo>
                    <a:pt x="383" y="4"/>
                  </a:lnTo>
                  <a:lnTo>
                    <a:pt x="381" y="7"/>
                  </a:lnTo>
                  <a:lnTo>
                    <a:pt x="380" y="9"/>
                  </a:lnTo>
                  <a:lnTo>
                    <a:pt x="379" y="12"/>
                  </a:lnTo>
                  <a:lnTo>
                    <a:pt x="379" y="15"/>
                  </a:lnTo>
                  <a:lnTo>
                    <a:pt x="379" y="17"/>
                  </a:lnTo>
                  <a:lnTo>
                    <a:pt x="380" y="21"/>
                  </a:lnTo>
                  <a:lnTo>
                    <a:pt x="381" y="23"/>
                  </a:lnTo>
                  <a:lnTo>
                    <a:pt x="383" y="25"/>
                  </a:lnTo>
                  <a:lnTo>
                    <a:pt x="386" y="27"/>
                  </a:lnTo>
                  <a:lnTo>
                    <a:pt x="388" y="28"/>
                  </a:lnTo>
                  <a:lnTo>
                    <a:pt x="391" y="29"/>
                  </a:lnTo>
                  <a:lnTo>
                    <a:pt x="394" y="30"/>
                  </a:lnTo>
                  <a:lnTo>
                    <a:pt x="871" y="30"/>
                  </a:lnTo>
                  <a:lnTo>
                    <a:pt x="871" y="270"/>
                  </a:lnTo>
                  <a:lnTo>
                    <a:pt x="707" y="270"/>
                  </a:lnTo>
                  <a:lnTo>
                    <a:pt x="703" y="270"/>
                  </a:lnTo>
                  <a:lnTo>
                    <a:pt x="700" y="271"/>
                  </a:lnTo>
                  <a:lnTo>
                    <a:pt x="698" y="273"/>
                  </a:lnTo>
                  <a:lnTo>
                    <a:pt x="696" y="274"/>
                  </a:lnTo>
                  <a:lnTo>
                    <a:pt x="694" y="276"/>
                  </a:lnTo>
                  <a:lnTo>
                    <a:pt x="693" y="279"/>
                  </a:lnTo>
                  <a:lnTo>
                    <a:pt x="692" y="282"/>
                  </a:lnTo>
                  <a:lnTo>
                    <a:pt x="691" y="285"/>
                  </a:lnTo>
                  <a:lnTo>
                    <a:pt x="691" y="401"/>
                  </a:lnTo>
                  <a:lnTo>
                    <a:pt x="551" y="274"/>
                  </a:lnTo>
                  <a:lnTo>
                    <a:pt x="546" y="271"/>
                  </a:lnTo>
                  <a:lnTo>
                    <a:pt x="541" y="270"/>
                  </a:lnTo>
                  <a:lnTo>
                    <a:pt x="30" y="270"/>
                  </a:lnTo>
                  <a:lnTo>
                    <a:pt x="30" y="30"/>
                  </a:lnTo>
                  <a:lnTo>
                    <a:pt x="109" y="30"/>
                  </a:lnTo>
                  <a:lnTo>
                    <a:pt x="113" y="29"/>
                  </a:lnTo>
                  <a:lnTo>
                    <a:pt x="116" y="28"/>
                  </a:lnTo>
                  <a:lnTo>
                    <a:pt x="118" y="27"/>
                  </a:lnTo>
                  <a:lnTo>
                    <a:pt x="120" y="25"/>
                  </a:lnTo>
                  <a:lnTo>
                    <a:pt x="122" y="23"/>
                  </a:lnTo>
                  <a:lnTo>
                    <a:pt x="123" y="21"/>
                  </a:lnTo>
                  <a:lnTo>
                    <a:pt x="124" y="17"/>
                  </a:lnTo>
                  <a:lnTo>
                    <a:pt x="124" y="15"/>
                  </a:lnTo>
                  <a:lnTo>
                    <a:pt x="124" y="12"/>
                  </a:lnTo>
                  <a:lnTo>
                    <a:pt x="123" y="9"/>
                  </a:lnTo>
                  <a:lnTo>
                    <a:pt x="122" y="7"/>
                  </a:lnTo>
                  <a:lnTo>
                    <a:pt x="120" y="4"/>
                  </a:lnTo>
                  <a:lnTo>
                    <a:pt x="118" y="2"/>
                  </a:lnTo>
                  <a:lnTo>
                    <a:pt x="116" y="1"/>
                  </a:lnTo>
                  <a:lnTo>
                    <a:pt x="113" y="0"/>
                  </a:lnTo>
                  <a:lnTo>
                    <a:pt x="109" y="0"/>
                  </a:lnTo>
                  <a:lnTo>
                    <a:pt x="15" y="0"/>
                  </a:lnTo>
                  <a:lnTo>
                    <a:pt x="12" y="0"/>
                  </a:lnTo>
                  <a:lnTo>
                    <a:pt x="9" y="1"/>
                  </a:lnTo>
                  <a:lnTo>
                    <a:pt x="7" y="2"/>
                  </a:lnTo>
                  <a:lnTo>
                    <a:pt x="5" y="4"/>
                  </a:lnTo>
                  <a:lnTo>
                    <a:pt x="2" y="7"/>
                  </a:lnTo>
                  <a:lnTo>
                    <a:pt x="1" y="9"/>
                  </a:lnTo>
                  <a:lnTo>
                    <a:pt x="0" y="12"/>
                  </a:lnTo>
                  <a:lnTo>
                    <a:pt x="0" y="15"/>
                  </a:lnTo>
                  <a:lnTo>
                    <a:pt x="0" y="285"/>
                  </a:lnTo>
                  <a:lnTo>
                    <a:pt x="0" y="288"/>
                  </a:lnTo>
                  <a:lnTo>
                    <a:pt x="1" y="291"/>
                  </a:lnTo>
                  <a:lnTo>
                    <a:pt x="2" y="293"/>
                  </a:lnTo>
                  <a:lnTo>
                    <a:pt x="5" y="296"/>
                  </a:lnTo>
                  <a:lnTo>
                    <a:pt x="7" y="298"/>
                  </a:lnTo>
                  <a:lnTo>
                    <a:pt x="9" y="299"/>
                  </a:lnTo>
                  <a:lnTo>
                    <a:pt x="12" y="300"/>
                  </a:lnTo>
                  <a:lnTo>
                    <a:pt x="15" y="300"/>
                  </a:lnTo>
                  <a:lnTo>
                    <a:pt x="535" y="300"/>
                  </a:lnTo>
                  <a:lnTo>
                    <a:pt x="696" y="446"/>
                  </a:lnTo>
                  <a:lnTo>
                    <a:pt x="701" y="450"/>
                  </a:lnTo>
                  <a:lnTo>
                    <a:pt x="707" y="451"/>
                  </a:lnTo>
                  <a:lnTo>
                    <a:pt x="709" y="450"/>
                  </a:lnTo>
                  <a:lnTo>
                    <a:pt x="712" y="449"/>
                  </a:lnTo>
                  <a:lnTo>
                    <a:pt x="716" y="446"/>
                  </a:lnTo>
                  <a:lnTo>
                    <a:pt x="718" y="443"/>
                  </a:lnTo>
                  <a:lnTo>
                    <a:pt x="720" y="440"/>
                  </a:lnTo>
                  <a:lnTo>
                    <a:pt x="722" y="436"/>
                  </a:lnTo>
                  <a:lnTo>
                    <a:pt x="722" y="300"/>
                  </a:lnTo>
                  <a:lnTo>
                    <a:pt x="886" y="300"/>
                  </a:lnTo>
                  <a:lnTo>
                    <a:pt x="890" y="300"/>
                  </a:lnTo>
                  <a:lnTo>
                    <a:pt x="892" y="299"/>
                  </a:lnTo>
                  <a:lnTo>
                    <a:pt x="895" y="298"/>
                  </a:lnTo>
                  <a:lnTo>
                    <a:pt x="897" y="296"/>
                  </a:lnTo>
                  <a:lnTo>
                    <a:pt x="899" y="293"/>
                  </a:lnTo>
                  <a:lnTo>
                    <a:pt x="900" y="291"/>
                  </a:lnTo>
                  <a:lnTo>
                    <a:pt x="901" y="288"/>
                  </a:lnTo>
                  <a:lnTo>
                    <a:pt x="901" y="285"/>
                  </a:lnTo>
                  <a:lnTo>
                    <a:pt x="901" y="15"/>
                  </a:lnTo>
                  <a:lnTo>
                    <a:pt x="901" y="12"/>
                  </a:lnTo>
                  <a:lnTo>
                    <a:pt x="900" y="9"/>
                  </a:lnTo>
                  <a:lnTo>
                    <a:pt x="899" y="7"/>
                  </a:lnTo>
                  <a:lnTo>
                    <a:pt x="897" y="4"/>
                  </a:lnTo>
                  <a:lnTo>
                    <a:pt x="895" y="2"/>
                  </a:lnTo>
                  <a:lnTo>
                    <a:pt x="892" y="1"/>
                  </a:lnTo>
                  <a:lnTo>
                    <a:pt x="890" y="0"/>
                  </a:lnTo>
                  <a:lnTo>
                    <a:pt x="8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7" name="Group 126">
            <a:extLst>
              <a:ext uri="{FF2B5EF4-FFF2-40B4-BE49-F238E27FC236}">
                <a16:creationId xmlns:a16="http://schemas.microsoft.com/office/drawing/2014/main" id="{9CBC3516-0AEB-4BB9-A329-333D314B1D26}"/>
              </a:ext>
            </a:extLst>
          </p:cNvPr>
          <p:cNvGrpSpPr/>
          <p:nvPr/>
        </p:nvGrpSpPr>
        <p:grpSpPr>
          <a:xfrm>
            <a:off x="9447223" y="1787860"/>
            <a:ext cx="285750" cy="200025"/>
            <a:chOff x="8166100" y="2581275"/>
            <a:chExt cx="285750" cy="200025"/>
          </a:xfrm>
          <a:solidFill>
            <a:schemeClr val="bg1"/>
          </a:solidFill>
        </p:grpSpPr>
        <p:sp>
          <p:nvSpPr>
            <p:cNvPr id="128" name="Freeform 255">
              <a:extLst>
                <a:ext uri="{FF2B5EF4-FFF2-40B4-BE49-F238E27FC236}">
                  <a16:creationId xmlns:a16="http://schemas.microsoft.com/office/drawing/2014/main" id="{E7023BE2-C6F9-4343-845F-E55BC368C9E1}"/>
                </a:ext>
              </a:extLst>
            </p:cNvPr>
            <p:cNvSpPr>
              <a:spLocks/>
            </p:cNvSpPr>
            <p:nvPr/>
          </p:nvSpPr>
          <p:spPr bwMode="auto">
            <a:xfrm>
              <a:off x="8270875" y="2676525"/>
              <a:ext cx="76200" cy="9525"/>
            </a:xfrm>
            <a:custGeom>
              <a:avLst/>
              <a:gdLst>
                <a:gd name="T0" fmla="*/ 15 w 240"/>
                <a:gd name="T1" fmla="*/ 0 h 29"/>
                <a:gd name="T2" fmla="*/ 13 w 240"/>
                <a:gd name="T3" fmla="*/ 0 h 29"/>
                <a:gd name="T4" fmla="*/ 10 w 240"/>
                <a:gd name="T5" fmla="*/ 1 h 29"/>
                <a:gd name="T6" fmla="*/ 7 w 240"/>
                <a:gd name="T7" fmla="*/ 2 h 29"/>
                <a:gd name="T8" fmla="*/ 5 w 240"/>
                <a:gd name="T9" fmla="*/ 4 h 29"/>
                <a:gd name="T10" fmla="*/ 3 w 240"/>
                <a:gd name="T11" fmla="*/ 6 h 29"/>
                <a:gd name="T12" fmla="*/ 2 w 240"/>
                <a:gd name="T13" fmla="*/ 8 h 29"/>
                <a:gd name="T14" fmla="*/ 1 w 240"/>
                <a:gd name="T15" fmla="*/ 11 h 29"/>
                <a:gd name="T16" fmla="*/ 0 w 240"/>
                <a:gd name="T17" fmla="*/ 15 h 29"/>
                <a:gd name="T18" fmla="*/ 1 w 240"/>
                <a:gd name="T19" fmla="*/ 17 h 29"/>
                <a:gd name="T20" fmla="*/ 2 w 240"/>
                <a:gd name="T21" fmla="*/ 20 h 29"/>
                <a:gd name="T22" fmla="*/ 3 w 240"/>
                <a:gd name="T23" fmla="*/ 23 h 29"/>
                <a:gd name="T24" fmla="*/ 5 w 240"/>
                <a:gd name="T25" fmla="*/ 25 h 29"/>
                <a:gd name="T26" fmla="*/ 7 w 240"/>
                <a:gd name="T27" fmla="*/ 26 h 29"/>
                <a:gd name="T28" fmla="*/ 10 w 240"/>
                <a:gd name="T29" fmla="*/ 28 h 29"/>
                <a:gd name="T30" fmla="*/ 13 w 240"/>
                <a:gd name="T31" fmla="*/ 28 h 29"/>
                <a:gd name="T32" fmla="*/ 15 w 240"/>
                <a:gd name="T33" fmla="*/ 29 h 29"/>
                <a:gd name="T34" fmla="*/ 225 w 240"/>
                <a:gd name="T35" fmla="*/ 29 h 29"/>
                <a:gd name="T36" fmla="*/ 229 w 240"/>
                <a:gd name="T37" fmla="*/ 28 h 29"/>
                <a:gd name="T38" fmla="*/ 231 w 240"/>
                <a:gd name="T39" fmla="*/ 28 h 29"/>
                <a:gd name="T40" fmla="*/ 234 w 240"/>
                <a:gd name="T41" fmla="*/ 26 h 29"/>
                <a:gd name="T42" fmla="*/ 236 w 240"/>
                <a:gd name="T43" fmla="*/ 25 h 29"/>
                <a:gd name="T44" fmla="*/ 238 w 240"/>
                <a:gd name="T45" fmla="*/ 23 h 29"/>
                <a:gd name="T46" fmla="*/ 239 w 240"/>
                <a:gd name="T47" fmla="*/ 20 h 29"/>
                <a:gd name="T48" fmla="*/ 240 w 240"/>
                <a:gd name="T49" fmla="*/ 17 h 29"/>
                <a:gd name="T50" fmla="*/ 240 w 240"/>
                <a:gd name="T51" fmla="*/ 15 h 29"/>
                <a:gd name="T52" fmla="*/ 240 w 240"/>
                <a:gd name="T53" fmla="*/ 11 h 29"/>
                <a:gd name="T54" fmla="*/ 239 w 240"/>
                <a:gd name="T55" fmla="*/ 8 h 29"/>
                <a:gd name="T56" fmla="*/ 238 w 240"/>
                <a:gd name="T57" fmla="*/ 6 h 29"/>
                <a:gd name="T58" fmla="*/ 236 w 240"/>
                <a:gd name="T59" fmla="*/ 4 h 29"/>
                <a:gd name="T60" fmla="*/ 234 w 240"/>
                <a:gd name="T61" fmla="*/ 2 h 29"/>
                <a:gd name="T62" fmla="*/ 231 w 240"/>
                <a:gd name="T63" fmla="*/ 1 h 29"/>
                <a:gd name="T64" fmla="*/ 229 w 240"/>
                <a:gd name="T65" fmla="*/ 0 h 29"/>
                <a:gd name="T66" fmla="*/ 225 w 240"/>
                <a:gd name="T67" fmla="*/ 0 h 29"/>
                <a:gd name="T68" fmla="*/ 15 w 240"/>
                <a:gd name="T6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0" h="29">
                  <a:moveTo>
                    <a:pt x="15" y="0"/>
                  </a:moveTo>
                  <a:lnTo>
                    <a:pt x="13" y="0"/>
                  </a:lnTo>
                  <a:lnTo>
                    <a:pt x="10" y="1"/>
                  </a:lnTo>
                  <a:lnTo>
                    <a:pt x="7" y="2"/>
                  </a:lnTo>
                  <a:lnTo>
                    <a:pt x="5" y="4"/>
                  </a:lnTo>
                  <a:lnTo>
                    <a:pt x="3" y="6"/>
                  </a:lnTo>
                  <a:lnTo>
                    <a:pt x="2" y="8"/>
                  </a:lnTo>
                  <a:lnTo>
                    <a:pt x="1" y="11"/>
                  </a:lnTo>
                  <a:lnTo>
                    <a:pt x="0" y="15"/>
                  </a:lnTo>
                  <a:lnTo>
                    <a:pt x="1" y="17"/>
                  </a:lnTo>
                  <a:lnTo>
                    <a:pt x="2" y="20"/>
                  </a:lnTo>
                  <a:lnTo>
                    <a:pt x="3" y="23"/>
                  </a:lnTo>
                  <a:lnTo>
                    <a:pt x="5" y="25"/>
                  </a:lnTo>
                  <a:lnTo>
                    <a:pt x="7" y="26"/>
                  </a:lnTo>
                  <a:lnTo>
                    <a:pt x="10" y="28"/>
                  </a:lnTo>
                  <a:lnTo>
                    <a:pt x="13" y="28"/>
                  </a:lnTo>
                  <a:lnTo>
                    <a:pt x="15" y="29"/>
                  </a:lnTo>
                  <a:lnTo>
                    <a:pt x="225" y="29"/>
                  </a:lnTo>
                  <a:lnTo>
                    <a:pt x="229" y="28"/>
                  </a:lnTo>
                  <a:lnTo>
                    <a:pt x="231" y="28"/>
                  </a:lnTo>
                  <a:lnTo>
                    <a:pt x="234" y="26"/>
                  </a:lnTo>
                  <a:lnTo>
                    <a:pt x="236" y="25"/>
                  </a:lnTo>
                  <a:lnTo>
                    <a:pt x="238" y="23"/>
                  </a:lnTo>
                  <a:lnTo>
                    <a:pt x="239" y="20"/>
                  </a:lnTo>
                  <a:lnTo>
                    <a:pt x="240" y="17"/>
                  </a:lnTo>
                  <a:lnTo>
                    <a:pt x="240" y="15"/>
                  </a:lnTo>
                  <a:lnTo>
                    <a:pt x="240" y="11"/>
                  </a:lnTo>
                  <a:lnTo>
                    <a:pt x="239" y="8"/>
                  </a:lnTo>
                  <a:lnTo>
                    <a:pt x="238" y="6"/>
                  </a:lnTo>
                  <a:lnTo>
                    <a:pt x="236" y="4"/>
                  </a:lnTo>
                  <a:lnTo>
                    <a:pt x="234" y="2"/>
                  </a:lnTo>
                  <a:lnTo>
                    <a:pt x="231" y="1"/>
                  </a:lnTo>
                  <a:lnTo>
                    <a:pt x="229" y="0"/>
                  </a:lnTo>
                  <a:lnTo>
                    <a:pt x="22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56">
              <a:extLst>
                <a:ext uri="{FF2B5EF4-FFF2-40B4-BE49-F238E27FC236}">
                  <a16:creationId xmlns:a16="http://schemas.microsoft.com/office/drawing/2014/main" id="{F7C054EF-E655-4336-9674-8768B940289A}"/>
                </a:ext>
              </a:extLst>
            </p:cNvPr>
            <p:cNvSpPr>
              <a:spLocks/>
            </p:cNvSpPr>
            <p:nvPr/>
          </p:nvSpPr>
          <p:spPr bwMode="auto">
            <a:xfrm>
              <a:off x="8194675" y="2657475"/>
              <a:ext cx="228600" cy="9525"/>
            </a:xfrm>
            <a:custGeom>
              <a:avLst/>
              <a:gdLst>
                <a:gd name="T0" fmla="*/ 15 w 720"/>
                <a:gd name="T1" fmla="*/ 30 h 30"/>
                <a:gd name="T2" fmla="*/ 704 w 720"/>
                <a:gd name="T3" fmla="*/ 30 h 30"/>
                <a:gd name="T4" fmla="*/ 707 w 720"/>
                <a:gd name="T5" fmla="*/ 29 h 30"/>
                <a:gd name="T6" fmla="*/ 710 w 720"/>
                <a:gd name="T7" fmla="*/ 28 h 30"/>
                <a:gd name="T8" fmla="*/ 712 w 720"/>
                <a:gd name="T9" fmla="*/ 26 h 30"/>
                <a:gd name="T10" fmla="*/ 714 w 720"/>
                <a:gd name="T11" fmla="*/ 24 h 30"/>
                <a:gd name="T12" fmla="*/ 716 w 720"/>
                <a:gd name="T13" fmla="*/ 22 h 30"/>
                <a:gd name="T14" fmla="*/ 718 w 720"/>
                <a:gd name="T15" fmla="*/ 20 h 30"/>
                <a:gd name="T16" fmla="*/ 719 w 720"/>
                <a:gd name="T17" fmla="*/ 17 h 30"/>
                <a:gd name="T18" fmla="*/ 720 w 720"/>
                <a:gd name="T19" fmla="*/ 15 h 30"/>
                <a:gd name="T20" fmla="*/ 719 w 720"/>
                <a:gd name="T21" fmla="*/ 12 h 30"/>
                <a:gd name="T22" fmla="*/ 718 w 720"/>
                <a:gd name="T23" fmla="*/ 8 h 30"/>
                <a:gd name="T24" fmla="*/ 716 w 720"/>
                <a:gd name="T25" fmla="*/ 6 h 30"/>
                <a:gd name="T26" fmla="*/ 714 w 720"/>
                <a:gd name="T27" fmla="*/ 4 h 30"/>
                <a:gd name="T28" fmla="*/ 712 w 720"/>
                <a:gd name="T29" fmla="*/ 2 h 30"/>
                <a:gd name="T30" fmla="*/ 710 w 720"/>
                <a:gd name="T31" fmla="*/ 1 h 30"/>
                <a:gd name="T32" fmla="*/ 707 w 720"/>
                <a:gd name="T33" fmla="*/ 0 h 30"/>
                <a:gd name="T34" fmla="*/ 704 w 720"/>
                <a:gd name="T35" fmla="*/ 0 h 30"/>
                <a:gd name="T36" fmla="*/ 15 w 720"/>
                <a:gd name="T37" fmla="*/ 0 h 30"/>
                <a:gd name="T38" fmla="*/ 11 w 720"/>
                <a:gd name="T39" fmla="*/ 0 h 30"/>
                <a:gd name="T40" fmla="*/ 8 w 720"/>
                <a:gd name="T41" fmla="*/ 1 h 30"/>
                <a:gd name="T42" fmla="*/ 6 w 720"/>
                <a:gd name="T43" fmla="*/ 2 h 30"/>
                <a:gd name="T44" fmla="*/ 4 w 720"/>
                <a:gd name="T45" fmla="*/ 4 h 30"/>
                <a:gd name="T46" fmla="*/ 2 w 720"/>
                <a:gd name="T47" fmla="*/ 6 h 30"/>
                <a:gd name="T48" fmla="*/ 1 w 720"/>
                <a:gd name="T49" fmla="*/ 8 h 30"/>
                <a:gd name="T50" fmla="*/ 0 w 720"/>
                <a:gd name="T51" fmla="*/ 12 h 30"/>
                <a:gd name="T52" fmla="*/ 0 w 720"/>
                <a:gd name="T53" fmla="*/ 15 h 30"/>
                <a:gd name="T54" fmla="*/ 0 w 720"/>
                <a:gd name="T55" fmla="*/ 17 h 30"/>
                <a:gd name="T56" fmla="*/ 1 w 720"/>
                <a:gd name="T57" fmla="*/ 20 h 30"/>
                <a:gd name="T58" fmla="*/ 2 w 720"/>
                <a:gd name="T59" fmla="*/ 22 h 30"/>
                <a:gd name="T60" fmla="*/ 4 w 720"/>
                <a:gd name="T61" fmla="*/ 24 h 30"/>
                <a:gd name="T62" fmla="*/ 6 w 720"/>
                <a:gd name="T63" fmla="*/ 26 h 30"/>
                <a:gd name="T64" fmla="*/ 8 w 720"/>
                <a:gd name="T65" fmla="*/ 28 h 30"/>
                <a:gd name="T66" fmla="*/ 11 w 720"/>
                <a:gd name="T67" fmla="*/ 29 h 30"/>
                <a:gd name="T68" fmla="*/ 15 w 7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30">
                  <a:moveTo>
                    <a:pt x="15" y="30"/>
                  </a:moveTo>
                  <a:lnTo>
                    <a:pt x="704" y="30"/>
                  </a:lnTo>
                  <a:lnTo>
                    <a:pt x="707" y="29"/>
                  </a:lnTo>
                  <a:lnTo>
                    <a:pt x="710" y="28"/>
                  </a:lnTo>
                  <a:lnTo>
                    <a:pt x="712" y="26"/>
                  </a:lnTo>
                  <a:lnTo>
                    <a:pt x="714" y="24"/>
                  </a:lnTo>
                  <a:lnTo>
                    <a:pt x="716" y="22"/>
                  </a:lnTo>
                  <a:lnTo>
                    <a:pt x="718" y="20"/>
                  </a:lnTo>
                  <a:lnTo>
                    <a:pt x="719" y="17"/>
                  </a:lnTo>
                  <a:lnTo>
                    <a:pt x="720" y="15"/>
                  </a:lnTo>
                  <a:lnTo>
                    <a:pt x="719" y="12"/>
                  </a:lnTo>
                  <a:lnTo>
                    <a:pt x="718" y="8"/>
                  </a:lnTo>
                  <a:lnTo>
                    <a:pt x="716" y="6"/>
                  </a:lnTo>
                  <a:lnTo>
                    <a:pt x="714" y="4"/>
                  </a:lnTo>
                  <a:lnTo>
                    <a:pt x="712" y="2"/>
                  </a:lnTo>
                  <a:lnTo>
                    <a:pt x="710" y="1"/>
                  </a:lnTo>
                  <a:lnTo>
                    <a:pt x="707" y="0"/>
                  </a:lnTo>
                  <a:lnTo>
                    <a:pt x="704" y="0"/>
                  </a:lnTo>
                  <a:lnTo>
                    <a:pt x="15" y="0"/>
                  </a:lnTo>
                  <a:lnTo>
                    <a:pt x="11" y="0"/>
                  </a:lnTo>
                  <a:lnTo>
                    <a:pt x="8" y="1"/>
                  </a:lnTo>
                  <a:lnTo>
                    <a:pt x="6" y="2"/>
                  </a:lnTo>
                  <a:lnTo>
                    <a:pt x="4" y="4"/>
                  </a:lnTo>
                  <a:lnTo>
                    <a:pt x="2" y="6"/>
                  </a:lnTo>
                  <a:lnTo>
                    <a:pt x="1" y="8"/>
                  </a:lnTo>
                  <a:lnTo>
                    <a:pt x="0" y="12"/>
                  </a:lnTo>
                  <a:lnTo>
                    <a:pt x="0" y="15"/>
                  </a:lnTo>
                  <a:lnTo>
                    <a:pt x="0" y="17"/>
                  </a:lnTo>
                  <a:lnTo>
                    <a:pt x="1" y="20"/>
                  </a:lnTo>
                  <a:lnTo>
                    <a:pt x="2" y="22"/>
                  </a:lnTo>
                  <a:lnTo>
                    <a:pt x="4" y="24"/>
                  </a:lnTo>
                  <a:lnTo>
                    <a:pt x="6" y="26"/>
                  </a:lnTo>
                  <a:lnTo>
                    <a:pt x="8" y="28"/>
                  </a:lnTo>
                  <a:lnTo>
                    <a:pt x="11" y="29"/>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257">
              <a:extLst>
                <a:ext uri="{FF2B5EF4-FFF2-40B4-BE49-F238E27FC236}">
                  <a16:creationId xmlns:a16="http://schemas.microsoft.com/office/drawing/2014/main" id="{DE27CCFA-1D3F-4527-9C79-FEC1BC38883F}"/>
                </a:ext>
              </a:extLst>
            </p:cNvPr>
            <p:cNvSpPr>
              <a:spLocks/>
            </p:cNvSpPr>
            <p:nvPr/>
          </p:nvSpPr>
          <p:spPr bwMode="auto">
            <a:xfrm>
              <a:off x="8194675" y="2638425"/>
              <a:ext cx="228600" cy="9525"/>
            </a:xfrm>
            <a:custGeom>
              <a:avLst/>
              <a:gdLst>
                <a:gd name="T0" fmla="*/ 15 w 720"/>
                <a:gd name="T1" fmla="*/ 30 h 30"/>
                <a:gd name="T2" fmla="*/ 704 w 720"/>
                <a:gd name="T3" fmla="*/ 30 h 30"/>
                <a:gd name="T4" fmla="*/ 707 w 720"/>
                <a:gd name="T5" fmla="*/ 30 h 30"/>
                <a:gd name="T6" fmla="*/ 710 w 720"/>
                <a:gd name="T7" fmla="*/ 29 h 30"/>
                <a:gd name="T8" fmla="*/ 712 w 720"/>
                <a:gd name="T9" fmla="*/ 28 h 30"/>
                <a:gd name="T10" fmla="*/ 714 w 720"/>
                <a:gd name="T11" fmla="*/ 25 h 30"/>
                <a:gd name="T12" fmla="*/ 716 w 720"/>
                <a:gd name="T13" fmla="*/ 23 h 30"/>
                <a:gd name="T14" fmla="*/ 718 w 720"/>
                <a:gd name="T15" fmla="*/ 21 h 30"/>
                <a:gd name="T16" fmla="*/ 719 w 720"/>
                <a:gd name="T17" fmla="*/ 18 h 30"/>
                <a:gd name="T18" fmla="*/ 720 w 720"/>
                <a:gd name="T19" fmla="*/ 15 h 30"/>
                <a:gd name="T20" fmla="*/ 719 w 720"/>
                <a:gd name="T21" fmla="*/ 13 h 30"/>
                <a:gd name="T22" fmla="*/ 718 w 720"/>
                <a:gd name="T23" fmla="*/ 9 h 30"/>
                <a:gd name="T24" fmla="*/ 716 w 720"/>
                <a:gd name="T25" fmla="*/ 7 h 30"/>
                <a:gd name="T26" fmla="*/ 714 w 720"/>
                <a:gd name="T27" fmla="*/ 4 h 30"/>
                <a:gd name="T28" fmla="*/ 712 w 720"/>
                <a:gd name="T29" fmla="*/ 3 h 30"/>
                <a:gd name="T30" fmla="*/ 710 w 720"/>
                <a:gd name="T31" fmla="*/ 1 h 30"/>
                <a:gd name="T32" fmla="*/ 707 w 720"/>
                <a:gd name="T33" fmla="*/ 1 h 30"/>
                <a:gd name="T34" fmla="*/ 704 w 720"/>
                <a:gd name="T35" fmla="*/ 0 h 30"/>
                <a:gd name="T36" fmla="*/ 15 w 720"/>
                <a:gd name="T37" fmla="*/ 0 h 30"/>
                <a:gd name="T38" fmla="*/ 11 w 720"/>
                <a:gd name="T39" fmla="*/ 1 h 30"/>
                <a:gd name="T40" fmla="*/ 8 w 720"/>
                <a:gd name="T41" fmla="*/ 1 h 30"/>
                <a:gd name="T42" fmla="*/ 6 w 720"/>
                <a:gd name="T43" fmla="*/ 3 h 30"/>
                <a:gd name="T44" fmla="*/ 4 w 720"/>
                <a:gd name="T45" fmla="*/ 4 h 30"/>
                <a:gd name="T46" fmla="*/ 2 w 720"/>
                <a:gd name="T47" fmla="*/ 7 h 30"/>
                <a:gd name="T48" fmla="*/ 1 w 720"/>
                <a:gd name="T49" fmla="*/ 9 h 30"/>
                <a:gd name="T50" fmla="*/ 0 w 720"/>
                <a:gd name="T51" fmla="*/ 13 h 30"/>
                <a:gd name="T52" fmla="*/ 0 w 720"/>
                <a:gd name="T53" fmla="*/ 15 h 30"/>
                <a:gd name="T54" fmla="*/ 0 w 720"/>
                <a:gd name="T55" fmla="*/ 18 h 30"/>
                <a:gd name="T56" fmla="*/ 1 w 720"/>
                <a:gd name="T57" fmla="*/ 21 h 30"/>
                <a:gd name="T58" fmla="*/ 2 w 720"/>
                <a:gd name="T59" fmla="*/ 23 h 30"/>
                <a:gd name="T60" fmla="*/ 4 w 720"/>
                <a:gd name="T61" fmla="*/ 25 h 30"/>
                <a:gd name="T62" fmla="*/ 6 w 720"/>
                <a:gd name="T63" fmla="*/ 28 h 30"/>
                <a:gd name="T64" fmla="*/ 8 w 720"/>
                <a:gd name="T65" fmla="*/ 29 h 30"/>
                <a:gd name="T66" fmla="*/ 11 w 720"/>
                <a:gd name="T67" fmla="*/ 30 h 30"/>
                <a:gd name="T68" fmla="*/ 15 w 7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30">
                  <a:moveTo>
                    <a:pt x="15" y="30"/>
                  </a:moveTo>
                  <a:lnTo>
                    <a:pt x="704" y="30"/>
                  </a:lnTo>
                  <a:lnTo>
                    <a:pt x="707" y="30"/>
                  </a:lnTo>
                  <a:lnTo>
                    <a:pt x="710" y="29"/>
                  </a:lnTo>
                  <a:lnTo>
                    <a:pt x="712" y="28"/>
                  </a:lnTo>
                  <a:lnTo>
                    <a:pt x="714" y="25"/>
                  </a:lnTo>
                  <a:lnTo>
                    <a:pt x="716" y="23"/>
                  </a:lnTo>
                  <a:lnTo>
                    <a:pt x="718" y="21"/>
                  </a:lnTo>
                  <a:lnTo>
                    <a:pt x="719" y="18"/>
                  </a:lnTo>
                  <a:lnTo>
                    <a:pt x="720" y="15"/>
                  </a:lnTo>
                  <a:lnTo>
                    <a:pt x="719" y="13"/>
                  </a:lnTo>
                  <a:lnTo>
                    <a:pt x="718" y="9"/>
                  </a:lnTo>
                  <a:lnTo>
                    <a:pt x="716" y="7"/>
                  </a:lnTo>
                  <a:lnTo>
                    <a:pt x="714" y="4"/>
                  </a:lnTo>
                  <a:lnTo>
                    <a:pt x="712" y="3"/>
                  </a:lnTo>
                  <a:lnTo>
                    <a:pt x="710" y="1"/>
                  </a:lnTo>
                  <a:lnTo>
                    <a:pt x="707" y="1"/>
                  </a:lnTo>
                  <a:lnTo>
                    <a:pt x="704" y="0"/>
                  </a:lnTo>
                  <a:lnTo>
                    <a:pt x="15" y="0"/>
                  </a:lnTo>
                  <a:lnTo>
                    <a:pt x="11" y="1"/>
                  </a:lnTo>
                  <a:lnTo>
                    <a:pt x="8" y="1"/>
                  </a:lnTo>
                  <a:lnTo>
                    <a:pt x="6" y="3"/>
                  </a:lnTo>
                  <a:lnTo>
                    <a:pt x="4" y="4"/>
                  </a:lnTo>
                  <a:lnTo>
                    <a:pt x="2" y="7"/>
                  </a:lnTo>
                  <a:lnTo>
                    <a:pt x="1" y="9"/>
                  </a:lnTo>
                  <a:lnTo>
                    <a:pt x="0" y="13"/>
                  </a:lnTo>
                  <a:lnTo>
                    <a:pt x="0" y="15"/>
                  </a:lnTo>
                  <a:lnTo>
                    <a:pt x="0" y="18"/>
                  </a:lnTo>
                  <a:lnTo>
                    <a:pt x="1" y="21"/>
                  </a:lnTo>
                  <a:lnTo>
                    <a:pt x="2" y="23"/>
                  </a:lnTo>
                  <a:lnTo>
                    <a:pt x="4" y="25"/>
                  </a:lnTo>
                  <a:lnTo>
                    <a:pt x="6" y="28"/>
                  </a:lnTo>
                  <a:lnTo>
                    <a:pt x="8" y="29"/>
                  </a:lnTo>
                  <a:lnTo>
                    <a:pt x="11"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58">
              <a:extLst>
                <a:ext uri="{FF2B5EF4-FFF2-40B4-BE49-F238E27FC236}">
                  <a16:creationId xmlns:a16="http://schemas.microsoft.com/office/drawing/2014/main" id="{6900A87E-5C69-4F5A-8DD3-ECA271A8E3BE}"/>
                </a:ext>
              </a:extLst>
            </p:cNvPr>
            <p:cNvSpPr>
              <a:spLocks/>
            </p:cNvSpPr>
            <p:nvPr/>
          </p:nvSpPr>
          <p:spPr bwMode="auto">
            <a:xfrm>
              <a:off x="8194675" y="2619375"/>
              <a:ext cx="228600" cy="9525"/>
            </a:xfrm>
            <a:custGeom>
              <a:avLst/>
              <a:gdLst>
                <a:gd name="T0" fmla="*/ 15 w 720"/>
                <a:gd name="T1" fmla="*/ 30 h 30"/>
                <a:gd name="T2" fmla="*/ 704 w 720"/>
                <a:gd name="T3" fmla="*/ 30 h 30"/>
                <a:gd name="T4" fmla="*/ 707 w 720"/>
                <a:gd name="T5" fmla="*/ 30 h 30"/>
                <a:gd name="T6" fmla="*/ 710 w 720"/>
                <a:gd name="T7" fmla="*/ 29 h 30"/>
                <a:gd name="T8" fmla="*/ 712 w 720"/>
                <a:gd name="T9" fmla="*/ 28 h 30"/>
                <a:gd name="T10" fmla="*/ 714 w 720"/>
                <a:gd name="T11" fmla="*/ 26 h 30"/>
                <a:gd name="T12" fmla="*/ 716 w 720"/>
                <a:gd name="T13" fmla="*/ 24 h 30"/>
                <a:gd name="T14" fmla="*/ 718 w 720"/>
                <a:gd name="T15" fmla="*/ 21 h 30"/>
                <a:gd name="T16" fmla="*/ 719 w 720"/>
                <a:gd name="T17" fmla="*/ 18 h 30"/>
                <a:gd name="T18" fmla="*/ 720 w 720"/>
                <a:gd name="T19" fmla="*/ 15 h 30"/>
                <a:gd name="T20" fmla="*/ 719 w 720"/>
                <a:gd name="T21" fmla="*/ 12 h 30"/>
                <a:gd name="T22" fmla="*/ 718 w 720"/>
                <a:gd name="T23" fmla="*/ 10 h 30"/>
                <a:gd name="T24" fmla="*/ 716 w 720"/>
                <a:gd name="T25" fmla="*/ 6 h 30"/>
                <a:gd name="T26" fmla="*/ 714 w 720"/>
                <a:gd name="T27" fmla="*/ 4 h 30"/>
                <a:gd name="T28" fmla="*/ 712 w 720"/>
                <a:gd name="T29" fmla="*/ 3 h 30"/>
                <a:gd name="T30" fmla="*/ 710 w 720"/>
                <a:gd name="T31" fmla="*/ 1 h 30"/>
                <a:gd name="T32" fmla="*/ 707 w 720"/>
                <a:gd name="T33" fmla="*/ 1 h 30"/>
                <a:gd name="T34" fmla="*/ 704 w 720"/>
                <a:gd name="T35" fmla="*/ 0 h 30"/>
                <a:gd name="T36" fmla="*/ 15 w 720"/>
                <a:gd name="T37" fmla="*/ 0 h 30"/>
                <a:gd name="T38" fmla="*/ 11 w 720"/>
                <a:gd name="T39" fmla="*/ 0 h 30"/>
                <a:gd name="T40" fmla="*/ 8 w 720"/>
                <a:gd name="T41" fmla="*/ 1 h 30"/>
                <a:gd name="T42" fmla="*/ 6 w 720"/>
                <a:gd name="T43" fmla="*/ 3 h 30"/>
                <a:gd name="T44" fmla="*/ 4 w 720"/>
                <a:gd name="T45" fmla="*/ 4 h 30"/>
                <a:gd name="T46" fmla="*/ 2 w 720"/>
                <a:gd name="T47" fmla="*/ 6 h 30"/>
                <a:gd name="T48" fmla="*/ 1 w 720"/>
                <a:gd name="T49" fmla="*/ 10 h 30"/>
                <a:gd name="T50" fmla="*/ 0 w 720"/>
                <a:gd name="T51" fmla="*/ 12 h 30"/>
                <a:gd name="T52" fmla="*/ 0 w 720"/>
                <a:gd name="T53" fmla="*/ 15 h 30"/>
                <a:gd name="T54" fmla="*/ 0 w 720"/>
                <a:gd name="T55" fmla="*/ 18 h 30"/>
                <a:gd name="T56" fmla="*/ 1 w 720"/>
                <a:gd name="T57" fmla="*/ 21 h 30"/>
                <a:gd name="T58" fmla="*/ 2 w 720"/>
                <a:gd name="T59" fmla="*/ 24 h 30"/>
                <a:gd name="T60" fmla="*/ 4 w 720"/>
                <a:gd name="T61" fmla="*/ 26 h 30"/>
                <a:gd name="T62" fmla="*/ 6 w 720"/>
                <a:gd name="T63" fmla="*/ 28 h 30"/>
                <a:gd name="T64" fmla="*/ 8 w 720"/>
                <a:gd name="T65" fmla="*/ 29 h 30"/>
                <a:gd name="T66" fmla="*/ 11 w 720"/>
                <a:gd name="T67" fmla="*/ 30 h 30"/>
                <a:gd name="T68" fmla="*/ 15 w 7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30">
                  <a:moveTo>
                    <a:pt x="15" y="30"/>
                  </a:moveTo>
                  <a:lnTo>
                    <a:pt x="704" y="30"/>
                  </a:lnTo>
                  <a:lnTo>
                    <a:pt x="707" y="30"/>
                  </a:lnTo>
                  <a:lnTo>
                    <a:pt x="710" y="29"/>
                  </a:lnTo>
                  <a:lnTo>
                    <a:pt x="712" y="28"/>
                  </a:lnTo>
                  <a:lnTo>
                    <a:pt x="714" y="26"/>
                  </a:lnTo>
                  <a:lnTo>
                    <a:pt x="716" y="24"/>
                  </a:lnTo>
                  <a:lnTo>
                    <a:pt x="718" y="21"/>
                  </a:lnTo>
                  <a:lnTo>
                    <a:pt x="719" y="18"/>
                  </a:lnTo>
                  <a:lnTo>
                    <a:pt x="720" y="15"/>
                  </a:lnTo>
                  <a:lnTo>
                    <a:pt x="719" y="12"/>
                  </a:lnTo>
                  <a:lnTo>
                    <a:pt x="718" y="10"/>
                  </a:lnTo>
                  <a:lnTo>
                    <a:pt x="716" y="6"/>
                  </a:lnTo>
                  <a:lnTo>
                    <a:pt x="714" y="4"/>
                  </a:lnTo>
                  <a:lnTo>
                    <a:pt x="712" y="3"/>
                  </a:lnTo>
                  <a:lnTo>
                    <a:pt x="710" y="1"/>
                  </a:lnTo>
                  <a:lnTo>
                    <a:pt x="707" y="1"/>
                  </a:lnTo>
                  <a:lnTo>
                    <a:pt x="704" y="0"/>
                  </a:lnTo>
                  <a:lnTo>
                    <a:pt x="15" y="0"/>
                  </a:lnTo>
                  <a:lnTo>
                    <a:pt x="11" y="0"/>
                  </a:lnTo>
                  <a:lnTo>
                    <a:pt x="8" y="1"/>
                  </a:lnTo>
                  <a:lnTo>
                    <a:pt x="6" y="3"/>
                  </a:lnTo>
                  <a:lnTo>
                    <a:pt x="4" y="4"/>
                  </a:lnTo>
                  <a:lnTo>
                    <a:pt x="2" y="6"/>
                  </a:lnTo>
                  <a:lnTo>
                    <a:pt x="1" y="10"/>
                  </a:lnTo>
                  <a:lnTo>
                    <a:pt x="0" y="12"/>
                  </a:lnTo>
                  <a:lnTo>
                    <a:pt x="0" y="15"/>
                  </a:lnTo>
                  <a:lnTo>
                    <a:pt x="0" y="18"/>
                  </a:lnTo>
                  <a:lnTo>
                    <a:pt x="1" y="21"/>
                  </a:lnTo>
                  <a:lnTo>
                    <a:pt x="2" y="24"/>
                  </a:lnTo>
                  <a:lnTo>
                    <a:pt x="4" y="26"/>
                  </a:lnTo>
                  <a:lnTo>
                    <a:pt x="6" y="28"/>
                  </a:lnTo>
                  <a:lnTo>
                    <a:pt x="8" y="29"/>
                  </a:lnTo>
                  <a:lnTo>
                    <a:pt x="11"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259">
              <a:extLst>
                <a:ext uri="{FF2B5EF4-FFF2-40B4-BE49-F238E27FC236}">
                  <a16:creationId xmlns:a16="http://schemas.microsoft.com/office/drawing/2014/main" id="{1CCFFB13-A6F4-49BE-AF17-A2CAD107939A}"/>
                </a:ext>
              </a:extLst>
            </p:cNvPr>
            <p:cNvSpPr>
              <a:spLocks/>
            </p:cNvSpPr>
            <p:nvPr/>
          </p:nvSpPr>
          <p:spPr bwMode="auto">
            <a:xfrm>
              <a:off x="8194675" y="2600325"/>
              <a:ext cx="228600" cy="9525"/>
            </a:xfrm>
            <a:custGeom>
              <a:avLst/>
              <a:gdLst>
                <a:gd name="T0" fmla="*/ 15 w 720"/>
                <a:gd name="T1" fmla="*/ 30 h 30"/>
                <a:gd name="T2" fmla="*/ 704 w 720"/>
                <a:gd name="T3" fmla="*/ 30 h 30"/>
                <a:gd name="T4" fmla="*/ 707 w 720"/>
                <a:gd name="T5" fmla="*/ 30 h 30"/>
                <a:gd name="T6" fmla="*/ 710 w 720"/>
                <a:gd name="T7" fmla="*/ 29 h 30"/>
                <a:gd name="T8" fmla="*/ 712 w 720"/>
                <a:gd name="T9" fmla="*/ 28 h 30"/>
                <a:gd name="T10" fmla="*/ 714 w 720"/>
                <a:gd name="T11" fmla="*/ 26 h 30"/>
                <a:gd name="T12" fmla="*/ 716 w 720"/>
                <a:gd name="T13" fmla="*/ 24 h 30"/>
                <a:gd name="T14" fmla="*/ 718 w 720"/>
                <a:gd name="T15" fmla="*/ 22 h 30"/>
                <a:gd name="T16" fmla="*/ 719 w 720"/>
                <a:gd name="T17" fmla="*/ 18 h 30"/>
                <a:gd name="T18" fmla="*/ 720 w 720"/>
                <a:gd name="T19" fmla="*/ 15 h 30"/>
                <a:gd name="T20" fmla="*/ 719 w 720"/>
                <a:gd name="T21" fmla="*/ 12 h 30"/>
                <a:gd name="T22" fmla="*/ 718 w 720"/>
                <a:gd name="T23" fmla="*/ 10 h 30"/>
                <a:gd name="T24" fmla="*/ 716 w 720"/>
                <a:gd name="T25" fmla="*/ 7 h 30"/>
                <a:gd name="T26" fmla="*/ 714 w 720"/>
                <a:gd name="T27" fmla="*/ 4 h 30"/>
                <a:gd name="T28" fmla="*/ 712 w 720"/>
                <a:gd name="T29" fmla="*/ 2 h 30"/>
                <a:gd name="T30" fmla="*/ 710 w 720"/>
                <a:gd name="T31" fmla="*/ 1 h 30"/>
                <a:gd name="T32" fmla="*/ 707 w 720"/>
                <a:gd name="T33" fmla="*/ 0 h 30"/>
                <a:gd name="T34" fmla="*/ 704 w 720"/>
                <a:gd name="T35" fmla="*/ 0 h 30"/>
                <a:gd name="T36" fmla="*/ 15 w 720"/>
                <a:gd name="T37" fmla="*/ 0 h 30"/>
                <a:gd name="T38" fmla="*/ 11 w 720"/>
                <a:gd name="T39" fmla="*/ 0 h 30"/>
                <a:gd name="T40" fmla="*/ 8 w 720"/>
                <a:gd name="T41" fmla="*/ 1 h 30"/>
                <a:gd name="T42" fmla="*/ 6 w 720"/>
                <a:gd name="T43" fmla="*/ 2 h 30"/>
                <a:gd name="T44" fmla="*/ 4 w 720"/>
                <a:gd name="T45" fmla="*/ 4 h 30"/>
                <a:gd name="T46" fmla="*/ 2 w 720"/>
                <a:gd name="T47" fmla="*/ 7 h 30"/>
                <a:gd name="T48" fmla="*/ 1 w 720"/>
                <a:gd name="T49" fmla="*/ 10 h 30"/>
                <a:gd name="T50" fmla="*/ 0 w 720"/>
                <a:gd name="T51" fmla="*/ 12 h 30"/>
                <a:gd name="T52" fmla="*/ 0 w 720"/>
                <a:gd name="T53" fmla="*/ 15 h 30"/>
                <a:gd name="T54" fmla="*/ 0 w 720"/>
                <a:gd name="T55" fmla="*/ 18 h 30"/>
                <a:gd name="T56" fmla="*/ 1 w 720"/>
                <a:gd name="T57" fmla="*/ 22 h 30"/>
                <a:gd name="T58" fmla="*/ 2 w 720"/>
                <a:gd name="T59" fmla="*/ 24 h 30"/>
                <a:gd name="T60" fmla="*/ 4 w 720"/>
                <a:gd name="T61" fmla="*/ 26 h 30"/>
                <a:gd name="T62" fmla="*/ 6 w 720"/>
                <a:gd name="T63" fmla="*/ 28 h 30"/>
                <a:gd name="T64" fmla="*/ 8 w 720"/>
                <a:gd name="T65" fmla="*/ 29 h 30"/>
                <a:gd name="T66" fmla="*/ 11 w 720"/>
                <a:gd name="T67" fmla="*/ 30 h 30"/>
                <a:gd name="T68" fmla="*/ 15 w 7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30">
                  <a:moveTo>
                    <a:pt x="15" y="30"/>
                  </a:moveTo>
                  <a:lnTo>
                    <a:pt x="704" y="30"/>
                  </a:lnTo>
                  <a:lnTo>
                    <a:pt x="707" y="30"/>
                  </a:lnTo>
                  <a:lnTo>
                    <a:pt x="710" y="29"/>
                  </a:lnTo>
                  <a:lnTo>
                    <a:pt x="712" y="28"/>
                  </a:lnTo>
                  <a:lnTo>
                    <a:pt x="714" y="26"/>
                  </a:lnTo>
                  <a:lnTo>
                    <a:pt x="716" y="24"/>
                  </a:lnTo>
                  <a:lnTo>
                    <a:pt x="718" y="22"/>
                  </a:lnTo>
                  <a:lnTo>
                    <a:pt x="719" y="18"/>
                  </a:lnTo>
                  <a:lnTo>
                    <a:pt x="720" y="15"/>
                  </a:lnTo>
                  <a:lnTo>
                    <a:pt x="719" y="12"/>
                  </a:lnTo>
                  <a:lnTo>
                    <a:pt x="718" y="10"/>
                  </a:lnTo>
                  <a:lnTo>
                    <a:pt x="716" y="7"/>
                  </a:lnTo>
                  <a:lnTo>
                    <a:pt x="714" y="4"/>
                  </a:lnTo>
                  <a:lnTo>
                    <a:pt x="712" y="2"/>
                  </a:lnTo>
                  <a:lnTo>
                    <a:pt x="710" y="1"/>
                  </a:lnTo>
                  <a:lnTo>
                    <a:pt x="707" y="0"/>
                  </a:lnTo>
                  <a:lnTo>
                    <a:pt x="704" y="0"/>
                  </a:lnTo>
                  <a:lnTo>
                    <a:pt x="15" y="0"/>
                  </a:lnTo>
                  <a:lnTo>
                    <a:pt x="11" y="0"/>
                  </a:lnTo>
                  <a:lnTo>
                    <a:pt x="8" y="1"/>
                  </a:lnTo>
                  <a:lnTo>
                    <a:pt x="6" y="2"/>
                  </a:lnTo>
                  <a:lnTo>
                    <a:pt x="4" y="4"/>
                  </a:lnTo>
                  <a:lnTo>
                    <a:pt x="2" y="7"/>
                  </a:lnTo>
                  <a:lnTo>
                    <a:pt x="1" y="10"/>
                  </a:lnTo>
                  <a:lnTo>
                    <a:pt x="0" y="12"/>
                  </a:lnTo>
                  <a:lnTo>
                    <a:pt x="0" y="15"/>
                  </a:lnTo>
                  <a:lnTo>
                    <a:pt x="0" y="18"/>
                  </a:lnTo>
                  <a:lnTo>
                    <a:pt x="1" y="22"/>
                  </a:lnTo>
                  <a:lnTo>
                    <a:pt x="2" y="24"/>
                  </a:lnTo>
                  <a:lnTo>
                    <a:pt x="4" y="26"/>
                  </a:lnTo>
                  <a:lnTo>
                    <a:pt x="6" y="28"/>
                  </a:lnTo>
                  <a:lnTo>
                    <a:pt x="8" y="29"/>
                  </a:lnTo>
                  <a:lnTo>
                    <a:pt x="11"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60">
              <a:extLst>
                <a:ext uri="{FF2B5EF4-FFF2-40B4-BE49-F238E27FC236}">
                  <a16:creationId xmlns:a16="http://schemas.microsoft.com/office/drawing/2014/main" id="{D55534A5-FAC8-4A52-AE91-D0D1AC381F36}"/>
                </a:ext>
              </a:extLst>
            </p:cNvPr>
            <p:cNvSpPr>
              <a:spLocks/>
            </p:cNvSpPr>
            <p:nvPr/>
          </p:nvSpPr>
          <p:spPr bwMode="auto">
            <a:xfrm>
              <a:off x="8194675" y="2581275"/>
              <a:ext cx="228600" cy="9525"/>
            </a:xfrm>
            <a:custGeom>
              <a:avLst/>
              <a:gdLst>
                <a:gd name="T0" fmla="*/ 15 w 720"/>
                <a:gd name="T1" fmla="*/ 30 h 30"/>
                <a:gd name="T2" fmla="*/ 704 w 720"/>
                <a:gd name="T3" fmla="*/ 30 h 30"/>
                <a:gd name="T4" fmla="*/ 707 w 720"/>
                <a:gd name="T5" fmla="*/ 30 h 30"/>
                <a:gd name="T6" fmla="*/ 710 w 720"/>
                <a:gd name="T7" fmla="*/ 29 h 30"/>
                <a:gd name="T8" fmla="*/ 712 w 720"/>
                <a:gd name="T9" fmla="*/ 28 h 30"/>
                <a:gd name="T10" fmla="*/ 714 w 720"/>
                <a:gd name="T11" fmla="*/ 26 h 30"/>
                <a:gd name="T12" fmla="*/ 716 w 720"/>
                <a:gd name="T13" fmla="*/ 24 h 30"/>
                <a:gd name="T14" fmla="*/ 718 w 720"/>
                <a:gd name="T15" fmla="*/ 21 h 30"/>
                <a:gd name="T16" fmla="*/ 719 w 720"/>
                <a:gd name="T17" fmla="*/ 19 h 30"/>
                <a:gd name="T18" fmla="*/ 720 w 720"/>
                <a:gd name="T19" fmla="*/ 15 h 30"/>
                <a:gd name="T20" fmla="*/ 719 w 720"/>
                <a:gd name="T21" fmla="*/ 12 h 30"/>
                <a:gd name="T22" fmla="*/ 718 w 720"/>
                <a:gd name="T23" fmla="*/ 10 h 30"/>
                <a:gd name="T24" fmla="*/ 716 w 720"/>
                <a:gd name="T25" fmla="*/ 7 h 30"/>
                <a:gd name="T26" fmla="*/ 714 w 720"/>
                <a:gd name="T27" fmla="*/ 5 h 30"/>
                <a:gd name="T28" fmla="*/ 712 w 720"/>
                <a:gd name="T29" fmla="*/ 3 h 30"/>
                <a:gd name="T30" fmla="*/ 710 w 720"/>
                <a:gd name="T31" fmla="*/ 1 h 30"/>
                <a:gd name="T32" fmla="*/ 707 w 720"/>
                <a:gd name="T33" fmla="*/ 0 h 30"/>
                <a:gd name="T34" fmla="*/ 704 w 720"/>
                <a:gd name="T35" fmla="*/ 0 h 30"/>
                <a:gd name="T36" fmla="*/ 15 w 720"/>
                <a:gd name="T37" fmla="*/ 0 h 30"/>
                <a:gd name="T38" fmla="*/ 11 w 720"/>
                <a:gd name="T39" fmla="*/ 0 h 30"/>
                <a:gd name="T40" fmla="*/ 8 w 720"/>
                <a:gd name="T41" fmla="*/ 1 h 30"/>
                <a:gd name="T42" fmla="*/ 6 w 720"/>
                <a:gd name="T43" fmla="*/ 3 h 30"/>
                <a:gd name="T44" fmla="*/ 4 w 720"/>
                <a:gd name="T45" fmla="*/ 5 h 30"/>
                <a:gd name="T46" fmla="*/ 2 w 720"/>
                <a:gd name="T47" fmla="*/ 7 h 30"/>
                <a:gd name="T48" fmla="*/ 1 w 720"/>
                <a:gd name="T49" fmla="*/ 10 h 30"/>
                <a:gd name="T50" fmla="*/ 0 w 720"/>
                <a:gd name="T51" fmla="*/ 12 h 30"/>
                <a:gd name="T52" fmla="*/ 0 w 720"/>
                <a:gd name="T53" fmla="*/ 15 h 30"/>
                <a:gd name="T54" fmla="*/ 0 w 720"/>
                <a:gd name="T55" fmla="*/ 19 h 30"/>
                <a:gd name="T56" fmla="*/ 1 w 720"/>
                <a:gd name="T57" fmla="*/ 21 h 30"/>
                <a:gd name="T58" fmla="*/ 2 w 720"/>
                <a:gd name="T59" fmla="*/ 24 h 30"/>
                <a:gd name="T60" fmla="*/ 4 w 720"/>
                <a:gd name="T61" fmla="*/ 26 h 30"/>
                <a:gd name="T62" fmla="*/ 6 w 720"/>
                <a:gd name="T63" fmla="*/ 28 h 30"/>
                <a:gd name="T64" fmla="*/ 8 w 720"/>
                <a:gd name="T65" fmla="*/ 29 h 30"/>
                <a:gd name="T66" fmla="*/ 11 w 720"/>
                <a:gd name="T67" fmla="*/ 30 h 30"/>
                <a:gd name="T68" fmla="*/ 15 w 720"/>
                <a:gd name="T69" fmla="*/ 30 h 30"/>
                <a:gd name="T70" fmla="*/ 15 w 720"/>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0" h="30">
                  <a:moveTo>
                    <a:pt x="15" y="30"/>
                  </a:moveTo>
                  <a:lnTo>
                    <a:pt x="704" y="30"/>
                  </a:lnTo>
                  <a:lnTo>
                    <a:pt x="707" y="30"/>
                  </a:lnTo>
                  <a:lnTo>
                    <a:pt x="710" y="29"/>
                  </a:lnTo>
                  <a:lnTo>
                    <a:pt x="712" y="28"/>
                  </a:lnTo>
                  <a:lnTo>
                    <a:pt x="714" y="26"/>
                  </a:lnTo>
                  <a:lnTo>
                    <a:pt x="716" y="24"/>
                  </a:lnTo>
                  <a:lnTo>
                    <a:pt x="718" y="21"/>
                  </a:lnTo>
                  <a:lnTo>
                    <a:pt x="719" y="19"/>
                  </a:lnTo>
                  <a:lnTo>
                    <a:pt x="720" y="15"/>
                  </a:lnTo>
                  <a:lnTo>
                    <a:pt x="719" y="12"/>
                  </a:lnTo>
                  <a:lnTo>
                    <a:pt x="718" y="10"/>
                  </a:lnTo>
                  <a:lnTo>
                    <a:pt x="716" y="7"/>
                  </a:lnTo>
                  <a:lnTo>
                    <a:pt x="714" y="5"/>
                  </a:lnTo>
                  <a:lnTo>
                    <a:pt x="712" y="3"/>
                  </a:lnTo>
                  <a:lnTo>
                    <a:pt x="710" y="1"/>
                  </a:lnTo>
                  <a:lnTo>
                    <a:pt x="707" y="0"/>
                  </a:lnTo>
                  <a:lnTo>
                    <a:pt x="704" y="0"/>
                  </a:lnTo>
                  <a:lnTo>
                    <a:pt x="15" y="0"/>
                  </a:lnTo>
                  <a:lnTo>
                    <a:pt x="11" y="0"/>
                  </a:lnTo>
                  <a:lnTo>
                    <a:pt x="8" y="1"/>
                  </a:lnTo>
                  <a:lnTo>
                    <a:pt x="6" y="3"/>
                  </a:lnTo>
                  <a:lnTo>
                    <a:pt x="4" y="5"/>
                  </a:lnTo>
                  <a:lnTo>
                    <a:pt x="2" y="7"/>
                  </a:lnTo>
                  <a:lnTo>
                    <a:pt x="1" y="10"/>
                  </a:lnTo>
                  <a:lnTo>
                    <a:pt x="0" y="12"/>
                  </a:lnTo>
                  <a:lnTo>
                    <a:pt x="0" y="15"/>
                  </a:lnTo>
                  <a:lnTo>
                    <a:pt x="0" y="19"/>
                  </a:lnTo>
                  <a:lnTo>
                    <a:pt x="1" y="21"/>
                  </a:lnTo>
                  <a:lnTo>
                    <a:pt x="2" y="24"/>
                  </a:lnTo>
                  <a:lnTo>
                    <a:pt x="4" y="26"/>
                  </a:lnTo>
                  <a:lnTo>
                    <a:pt x="6" y="28"/>
                  </a:lnTo>
                  <a:lnTo>
                    <a:pt x="8" y="29"/>
                  </a:lnTo>
                  <a:lnTo>
                    <a:pt x="11" y="30"/>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61">
              <a:extLst>
                <a:ext uri="{FF2B5EF4-FFF2-40B4-BE49-F238E27FC236}">
                  <a16:creationId xmlns:a16="http://schemas.microsoft.com/office/drawing/2014/main" id="{D10A0BE1-236A-43EC-8D1D-DE40B1FD99C7}"/>
                </a:ext>
              </a:extLst>
            </p:cNvPr>
            <p:cNvSpPr>
              <a:spLocks noEditPoints="1"/>
            </p:cNvSpPr>
            <p:nvPr/>
          </p:nvSpPr>
          <p:spPr bwMode="auto">
            <a:xfrm>
              <a:off x="8166100" y="2676525"/>
              <a:ext cx="285750" cy="104775"/>
            </a:xfrm>
            <a:custGeom>
              <a:avLst/>
              <a:gdLst>
                <a:gd name="T0" fmla="*/ 30 w 899"/>
                <a:gd name="T1" fmla="*/ 299 h 329"/>
                <a:gd name="T2" fmla="*/ 269 w 899"/>
                <a:gd name="T3" fmla="*/ 29 h 329"/>
                <a:gd name="T4" fmla="*/ 270 w 899"/>
                <a:gd name="T5" fmla="*/ 78 h 329"/>
                <a:gd name="T6" fmla="*/ 272 w 899"/>
                <a:gd name="T7" fmla="*/ 83 h 329"/>
                <a:gd name="T8" fmla="*/ 275 w 899"/>
                <a:gd name="T9" fmla="*/ 86 h 329"/>
                <a:gd name="T10" fmla="*/ 281 w 899"/>
                <a:gd name="T11" fmla="*/ 89 h 329"/>
                <a:gd name="T12" fmla="*/ 614 w 899"/>
                <a:gd name="T13" fmla="*/ 89 h 329"/>
                <a:gd name="T14" fmla="*/ 621 w 899"/>
                <a:gd name="T15" fmla="*/ 88 h 329"/>
                <a:gd name="T16" fmla="*/ 625 w 899"/>
                <a:gd name="T17" fmla="*/ 85 h 329"/>
                <a:gd name="T18" fmla="*/ 628 w 899"/>
                <a:gd name="T19" fmla="*/ 80 h 329"/>
                <a:gd name="T20" fmla="*/ 629 w 899"/>
                <a:gd name="T21" fmla="*/ 74 h 329"/>
                <a:gd name="T22" fmla="*/ 870 w 899"/>
                <a:gd name="T23" fmla="*/ 29 h 329"/>
                <a:gd name="T24" fmla="*/ 884 w 899"/>
                <a:gd name="T25" fmla="*/ 0 h 329"/>
                <a:gd name="T26" fmla="*/ 611 w 899"/>
                <a:gd name="T27" fmla="*/ 0 h 329"/>
                <a:gd name="T28" fmla="*/ 606 w 899"/>
                <a:gd name="T29" fmla="*/ 2 h 329"/>
                <a:gd name="T30" fmla="*/ 601 w 899"/>
                <a:gd name="T31" fmla="*/ 6 h 329"/>
                <a:gd name="T32" fmla="*/ 599 w 899"/>
                <a:gd name="T33" fmla="*/ 11 h 329"/>
                <a:gd name="T34" fmla="*/ 599 w 899"/>
                <a:gd name="T35" fmla="*/ 59 h 329"/>
                <a:gd name="T36" fmla="*/ 299 w 899"/>
                <a:gd name="T37" fmla="*/ 15 h 329"/>
                <a:gd name="T38" fmla="*/ 298 w 899"/>
                <a:gd name="T39" fmla="*/ 8 h 329"/>
                <a:gd name="T40" fmla="*/ 295 w 899"/>
                <a:gd name="T41" fmla="*/ 4 h 329"/>
                <a:gd name="T42" fmla="*/ 290 w 899"/>
                <a:gd name="T43" fmla="*/ 1 h 329"/>
                <a:gd name="T44" fmla="*/ 284 w 899"/>
                <a:gd name="T45" fmla="*/ 0 h 329"/>
                <a:gd name="T46" fmla="*/ 12 w 899"/>
                <a:gd name="T47" fmla="*/ 0 h 329"/>
                <a:gd name="T48" fmla="*/ 6 w 899"/>
                <a:gd name="T49" fmla="*/ 2 h 329"/>
                <a:gd name="T50" fmla="*/ 2 w 899"/>
                <a:gd name="T51" fmla="*/ 6 h 329"/>
                <a:gd name="T52" fmla="*/ 0 w 899"/>
                <a:gd name="T53" fmla="*/ 11 h 329"/>
                <a:gd name="T54" fmla="*/ 0 w 899"/>
                <a:gd name="T55" fmla="*/ 314 h 329"/>
                <a:gd name="T56" fmla="*/ 1 w 899"/>
                <a:gd name="T57" fmla="*/ 320 h 329"/>
                <a:gd name="T58" fmla="*/ 4 w 899"/>
                <a:gd name="T59" fmla="*/ 324 h 329"/>
                <a:gd name="T60" fmla="*/ 8 w 899"/>
                <a:gd name="T61" fmla="*/ 328 h 329"/>
                <a:gd name="T62" fmla="*/ 15 w 899"/>
                <a:gd name="T63" fmla="*/ 329 h 329"/>
                <a:gd name="T64" fmla="*/ 888 w 899"/>
                <a:gd name="T65" fmla="*/ 329 h 329"/>
                <a:gd name="T66" fmla="*/ 893 w 899"/>
                <a:gd name="T67" fmla="*/ 327 h 329"/>
                <a:gd name="T68" fmla="*/ 896 w 899"/>
                <a:gd name="T69" fmla="*/ 322 h 329"/>
                <a:gd name="T70" fmla="*/ 898 w 899"/>
                <a:gd name="T71" fmla="*/ 317 h 329"/>
                <a:gd name="T72" fmla="*/ 899 w 899"/>
                <a:gd name="T73" fmla="*/ 15 h 329"/>
                <a:gd name="T74" fmla="*/ 898 w 899"/>
                <a:gd name="T75" fmla="*/ 8 h 329"/>
                <a:gd name="T76" fmla="*/ 895 w 899"/>
                <a:gd name="T77" fmla="*/ 4 h 329"/>
                <a:gd name="T78" fmla="*/ 890 w 899"/>
                <a:gd name="T79" fmla="*/ 1 h 329"/>
                <a:gd name="T80" fmla="*/ 884 w 899"/>
                <a:gd name="T8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9" h="329">
                  <a:moveTo>
                    <a:pt x="870" y="299"/>
                  </a:moveTo>
                  <a:lnTo>
                    <a:pt x="30" y="299"/>
                  </a:lnTo>
                  <a:lnTo>
                    <a:pt x="30" y="29"/>
                  </a:lnTo>
                  <a:lnTo>
                    <a:pt x="269" y="29"/>
                  </a:lnTo>
                  <a:lnTo>
                    <a:pt x="269" y="74"/>
                  </a:lnTo>
                  <a:lnTo>
                    <a:pt x="270" y="78"/>
                  </a:lnTo>
                  <a:lnTo>
                    <a:pt x="270" y="80"/>
                  </a:lnTo>
                  <a:lnTo>
                    <a:pt x="272" y="83"/>
                  </a:lnTo>
                  <a:lnTo>
                    <a:pt x="273" y="85"/>
                  </a:lnTo>
                  <a:lnTo>
                    <a:pt x="275" y="86"/>
                  </a:lnTo>
                  <a:lnTo>
                    <a:pt x="279" y="88"/>
                  </a:lnTo>
                  <a:lnTo>
                    <a:pt x="281" y="89"/>
                  </a:lnTo>
                  <a:lnTo>
                    <a:pt x="284" y="89"/>
                  </a:lnTo>
                  <a:lnTo>
                    <a:pt x="614" y="89"/>
                  </a:lnTo>
                  <a:lnTo>
                    <a:pt x="617" y="89"/>
                  </a:lnTo>
                  <a:lnTo>
                    <a:pt x="621" y="88"/>
                  </a:lnTo>
                  <a:lnTo>
                    <a:pt x="623" y="86"/>
                  </a:lnTo>
                  <a:lnTo>
                    <a:pt x="625" y="85"/>
                  </a:lnTo>
                  <a:lnTo>
                    <a:pt x="627" y="83"/>
                  </a:lnTo>
                  <a:lnTo>
                    <a:pt x="628" y="80"/>
                  </a:lnTo>
                  <a:lnTo>
                    <a:pt x="629" y="78"/>
                  </a:lnTo>
                  <a:lnTo>
                    <a:pt x="629" y="74"/>
                  </a:lnTo>
                  <a:lnTo>
                    <a:pt x="629" y="29"/>
                  </a:lnTo>
                  <a:lnTo>
                    <a:pt x="870" y="29"/>
                  </a:lnTo>
                  <a:lnTo>
                    <a:pt x="870" y="299"/>
                  </a:lnTo>
                  <a:close/>
                  <a:moveTo>
                    <a:pt x="884" y="0"/>
                  </a:moveTo>
                  <a:lnTo>
                    <a:pt x="614" y="0"/>
                  </a:lnTo>
                  <a:lnTo>
                    <a:pt x="611" y="0"/>
                  </a:lnTo>
                  <a:lnTo>
                    <a:pt x="609" y="1"/>
                  </a:lnTo>
                  <a:lnTo>
                    <a:pt x="606" y="2"/>
                  </a:lnTo>
                  <a:lnTo>
                    <a:pt x="603" y="4"/>
                  </a:lnTo>
                  <a:lnTo>
                    <a:pt x="601" y="6"/>
                  </a:lnTo>
                  <a:lnTo>
                    <a:pt x="600" y="8"/>
                  </a:lnTo>
                  <a:lnTo>
                    <a:pt x="599" y="11"/>
                  </a:lnTo>
                  <a:lnTo>
                    <a:pt x="599" y="15"/>
                  </a:lnTo>
                  <a:lnTo>
                    <a:pt x="599" y="59"/>
                  </a:lnTo>
                  <a:lnTo>
                    <a:pt x="299" y="59"/>
                  </a:lnTo>
                  <a:lnTo>
                    <a:pt x="299" y="15"/>
                  </a:lnTo>
                  <a:lnTo>
                    <a:pt x="299" y="11"/>
                  </a:lnTo>
                  <a:lnTo>
                    <a:pt x="298" y="8"/>
                  </a:lnTo>
                  <a:lnTo>
                    <a:pt x="297" y="6"/>
                  </a:lnTo>
                  <a:lnTo>
                    <a:pt x="295" y="4"/>
                  </a:lnTo>
                  <a:lnTo>
                    <a:pt x="293" y="2"/>
                  </a:lnTo>
                  <a:lnTo>
                    <a:pt x="290" y="1"/>
                  </a:lnTo>
                  <a:lnTo>
                    <a:pt x="287" y="0"/>
                  </a:lnTo>
                  <a:lnTo>
                    <a:pt x="284" y="0"/>
                  </a:lnTo>
                  <a:lnTo>
                    <a:pt x="15" y="0"/>
                  </a:lnTo>
                  <a:lnTo>
                    <a:pt x="12" y="0"/>
                  </a:lnTo>
                  <a:lnTo>
                    <a:pt x="8" y="1"/>
                  </a:lnTo>
                  <a:lnTo>
                    <a:pt x="6" y="2"/>
                  </a:lnTo>
                  <a:lnTo>
                    <a:pt x="4" y="4"/>
                  </a:lnTo>
                  <a:lnTo>
                    <a:pt x="2" y="6"/>
                  </a:lnTo>
                  <a:lnTo>
                    <a:pt x="1" y="8"/>
                  </a:lnTo>
                  <a:lnTo>
                    <a:pt x="0" y="11"/>
                  </a:lnTo>
                  <a:lnTo>
                    <a:pt x="0" y="15"/>
                  </a:lnTo>
                  <a:lnTo>
                    <a:pt x="0" y="314"/>
                  </a:lnTo>
                  <a:lnTo>
                    <a:pt x="0" y="317"/>
                  </a:lnTo>
                  <a:lnTo>
                    <a:pt x="1" y="320"/>
                  </a:lnTo>
                  <a:lnTo>
                    <a:pt x="2" y="322"/>
                  </a:lnTo>
                  <a:lnTo>
                    <a:pt x="4" y="324"/>
                  </a:lnTo>
                  <a:lnTo>
                    <a:pt x="6" y="327"/>
                  </a:lnTo>
                  <a:lnTo>
                    <a:pt x="8" y="328"/>
                  </a:lnTo>
                  <a:lnTo>
                    <a:pt x="12" y="329"/>
                  </a:lnTo>
                  <a:lnTo>
                    <a:pt x="15" y="329"/>
                  </a:lnTo>
                  <a:lnTo>
                    <a:pt x="884" y="329"/>
                  </a:lnTo>
                  <a:lnTo>
                    <a:pt x="888" y="329"/>
                  </a:lnTo>
                  <a:lnTo>
                    <a:pt x="890" y="328"/>
                  </a:lnTo>
                  <a:lnTo>
                    <a:pt x="893" y="327"/>
                  </a:lnTo>
                  <a:lnTo>
                    <a:pt x="895" y="324"/>
                  </a:lnTo>
                  <a:lnTo>
                    <a:pt x="896" y="322"/>
                  </a:lnTo>
                  <a:lnTo>
                    <a:pt x="898" y="320"/>
                  </a:lnTo>
                  <a:lnTo>
                    <a:pt x="898" y="317"/>
                  </a:lnTo>
                  <a:lnTo>
                    <a:pt x="899" y="314"/>
                  </a:lnTo>
                  <a:lnTo>
                    <a:pt x="899" y="15"/>
                  </a:lnTo>
                  <a:lnTo>
                    <a:pt x="898" y="11"/>
                  </a:lnTo>
                  <a:lnTo>
                    <a:pt x="898" y="8"/>
                  </a:lnTo>
                  <a:lnTo>
                    <a:pt x="896" y="6"/>
                  </a:lnTo>
                  <a:lnTo>
                    <a:pt x="895" y="4"/>
                  </a:lnTo>
                  <a:lnTo>
                    <a:pt x="893" y="2"/>
                  </a:lnTo>
                  <a:lnTo>
                    <a:pt x="890" y="1"/>
                  </a:lnTo>
                  <a:lnTo>
                    <a:pt x="888" y="0"/>
                  </a:lnTo>
                  <a:lnTo>
                    <a:pt x="884" y="0"/>
                  </a:lnTo>
                  <a:lnTo>
                    <a:pt x="8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箭头: V 形 1">
            <a:extLst>
              <a:ext uri="{FF2B5EF4-FFF2-40B4-BE49-F238E27FC236}">
                <a16:creationId xmlns:a16="http://schemas.microsoft.com/office/drawing/2014/main" id="{DF772696-A7FF-4A75-87D6-B9F51DCC995F}"/>
              </a:ext>
            </a:extLst>
          </p:cNvPr>
          <p:cNvSpPr/>
          <p:nvPr/>
        </p:nvSpPr>
        <p:spPr>
          <a:xfrm>
            <a:off x="430243" y="86412"/>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a:solidFill>
                  <a:schemeClr val="bg1"/>
                </a:solidFill>
                <a:latin typeface="Calibri"/>
                <a:cs typeface="Calibri Light"/>
              </a:rPr>
              <a:t>Business Case</a:t>
            </a:r>
          </a:p>
        </p:txBody>
      </p:sp>
      <p:sp>
        <p:nvSpPr>
          <p:cNvPr id="3" name="箭头: V 形 2">
            <a:extLst>
              <a:ext uri="{FF2B5EF4-FFF2-40B4-BE49-F238E27FC236}">
                <a16:creationId xmlns:a16="http://schemas.microsoft.com/office/drawing/2014/main" id="{B0094198-40CE-45AB-825E-B3353C4394B2}"/>
              </a:ext>
            </a:extLst>
          </p:cNvPr>
          <p:cNvSpPr/>
          <p:nvPr/>
        </p:nvSpPr>
        <p:spPr>
          <a:xfrm>
            <a:off x="1731217" y="86413"/>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a:solidFill>
                <a:schemeClr val="bg1"/>
              </a:solidFill>
              <a:latin typeface="Calibri"/>
              <a:cs typeface="Calibri"/>
            </a:endParaRPr>
          </a:p>
          <a:p>
            <a:pPr algn="ctr"/>
            <a:endParaRPr lang="en-US" altLang="zh-CN" sz="900" b="1">
              <a:solidFill>
                <a:schemeClr val="bg1"/>
              </a:solidFill>
              <a:latin typeface="Calibri"/>
              <a:cs typeface="Calibri"/>
            </a:endParaRPr>
          </a:p>
          <a:p>
            <a:pPr algn="ctr"/>
            <a:r>
              <a:rPr lang="en-US" altLang="zh-CN" sz="900" b="1">
                <a:solidFill>
                  <a:schemeClr val="bg1"/>
                </a:solidFill>
                <a:latin typeface="Calibri"/>
                <a:cs typeface="Calibri"/>
              </a:rPr>
              <a:t>M</a:t>
            </a:r>
            <a:r>
              <a:rPr lang="zh-CN" sz="900" b="1">
                <a:solidFill>
                  <a:schemeClr val="bg1"/>
                </a:solidFill>
                <a:latin typeface="Calibri"/>
                <a:cs typeface="Calibri"/>
              </a:rPr>
              <a:t>e</a:t>
            </a:r>
            <a:r>
              <a:rPr lang="en-US" altLang="zh-CN" sz="900" b="1" err="1">
                <a:solidFill>
                  <a:schemeClr val="bg1"/>
                </a:solidFill>
                <a:latin typeface="Calibri"/>
                <a:cs typeface="Calibri"/>
              </a:rPr>
              <a:t>thodology</a:t>
            </a:r>
            <a:endParaRPr lang="en-US" altLang="zh-CN" sz="900" b="1" err="1">
              <a:solidFill>
                <a:schemeClr val="bg1"/>
              </a:solidFill>
              <a:latin typeface="Calibri"/>
              <a:ea typeface="+mn-lt"/>
              <a:cs typeface="Calibri"/>
            </a:endParaRPr>
          </a:p>
          <a:p>
            <a:pPr algn="ctr"/>
            <a:endParaRPr lang="zh-CN" altLang="en-US">
              <a:solidFill>
                <a:schemeClr val="tx1"/>
              </a:solidFill>
              <a:cs typeface="Calibri Light"/>
            </a:endParaRPr>
          </a:p>
        </p:txBody>
      </p:sp>
      <p:sp>
        <p:nvSpPr>
          <p:cNvPr id="4" name="箭头: V 形 3">
            <a:extLst>
              <a:ext uri="{FF2B5EF4-FFF2-40B4-BE49-F238E27FC236}">
                <a16:creationId xmlns:a16="http://schemas.microsoft.com/office/drawing/2014/main" id="{434B5F96-51A5-4E26-8CBE-78B47E4EFEBA}"/>
              </a:ext>
            </a:extLst>
          </p:cNvPr>
          <p:cNvSpPr/>
          <p:nvPr/>
        </p:nvSpPr>
        <p:spPr>
          <a:xfrm>
            <a:off x="3022899"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5" name="箭头: V 形 4">
            <a:extLst>
              <a:ext uri="{FF2B5EF4-FFF2-40B4-BE49-F238E27FC236}">
                <a16:creationId xmlns:a16="http://schemas.microsoft.com/office/drawing/2014/main" id="{145C9C77-8B99-48F9-BD18-59D258F9FBDF}"/>
              </a:ext>
            </a:extLst>
          </p:cNvPr>
          <p:cNvSpPr/>
          <p:nvPr/>
        </p:nvSpPr>
        <p:spPr>
          <a:xfrm>
            <a:off x="4323875"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Analysis</a:t>
            </a:r>
            <a:endParaRPr lang="zh-CN" altLang="en-US" b="1">
              <a:solidFill>
                <a:schemeClr val="bg1"/>
              </a:solidFill>
            </a:endParaRPr>
          </a:p>
        </p:txBody>
      </p:sp>
      <p:sp>
        <p:nvSpPr>
          <p:cNvPr id="6" name="箭头: V 形 5">
            <a:extLst>
              <a:ext uri="{FF2B5EF4-FFF2-40B4-BE49-F238E27FC236}">
                <a16:creationId xmlns:a16="http://schemas.microsoft.com/office/drawing/2014/main" id="{EDED8A2F-4053-4786-BA9E-0D609D1A9B65}"/>
              </a:ext>
            </a:extLst>
          </p:cNvPr>
          <p:cNvSpPr/>
          <p:nvPr/>
        </p:nvSpPr>
        <p:spPr>
          <a:xfrm>
            <a:off x="5615557" y="86411"/>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Light"/>
              </a:rPr>
              <a:t>Business Finding</a:t>
            </a:r>
          </a:p>
        </p:txBody>
      </p:sp>
      <p:sp>
        <p:nvSpPr>
          <p:cNvPr id="7" name="箭头: V 形 6">
            <a:extLst>
              <a:ext uri="{FF2B5EF4-FFF2-40B4-BE49-F238E27FC236}">
                <a16:creationId xmlns:a16="http://schemas.microsoft.com/office/drawing/2014/main" id="{6AD7599F-12BF-4721-97B3-2EEE75A51D7A}"/>
              </a:ext>
            </a:extLst>
          </p:cNvPr>
          <p:cNvSpPr/>
          <p:nvPr/>
        </p:nvSpPr>
        <p:spPr>
          <a:xfrm>
            <a:off x="5615557" y="86411"/>
            <a:ext cx="1485009"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sp>
        <p:nvSpPr>
          <p:cNvPr id="70" name="Rectangle 81">
            <a:extLst>
              <a:ext uri="{FF2B5EF4-FFF2-40B4-BE49-F238E27FC236}">
                <a16:creationId xmlns:a16="http://schemas.microsoft.com/office/drawing/2014/main" id="{EEC7E65F-CD65-443C-8DA6-2BB666DB48AF}"/>
              </a:ext>
            </a:extLst>
          </p:cNvPr>
          <p:cNvSpPr/>
          <p:nvPr/>
        </p:nvSpPr>
        <p:spPr>
          <a:xfrm>
            <a:off x="1060201" y="3741709"/>
            <a:ext cx="2431888" cy="307777"/>
          </a:xfrm>
          <a:prstGeom prst="rect">
            <a:avLst/>
          </a:prstGeom>
        </p:spPr>
        <p:txBody>
          <a:bodyPr wrap="square" lIns="91440" tIns="45720" rIns="91440" bIns="45720" anchor="ctr">
            <a:spAutoFit/>
          </a:bodyPr>
          <a:lstStyle/>
          <a:p>
            <a:pPr algn="ctr"/>
            <a:endParaRPr lang="en-US" altLang="zh-CN" sz="1400">
              <a:solidFill>
                <a:schemeClr val="bg1"/>
              </a:solidFill>
              <a:cs typeface="Calibri Light"/>
            </a:endParaRPr>
          </a:p>
        </p:txBody>
      </p:sp>
      <p:sp>
        <p:nvSpPr>
          <p:cNvPr id="72" name="Rectangle 82">
            <a:extLst>
              <a:ext uri="{FF2B5EF4-FFF2-40B4-BE49-F238E27FC236}">
                <a16:creationId xmlns:a16="http://schemas.microsoft.com/office/drawing/2014/main" id="{05B79B85-6B43-47E0-BB49-97D8B190CFFC}"/>
              </a:ext>
            </a:extLst>
          </p:cNvPr>
          <p:cNvSpPr/>
          <p:nvPr/>
        </p:nvSpPr>
        <p:spPr>
          <a:xfrm>
            <a:off x="1060201" y="4571444"/>
            <a:ext cx="2431888" cy="523220"/>
          </a:xfrm>
          <a:prstGeom prst="rect">
            <a:avLst/>
          </a:prstGeom>
        </p:spPr>
        <p:txBody>
          <a:bodyPr wrap="square" lIns="91440" tIns="45720" rIns="91440" bIns="45720" anchor="ctr">
            <a:spAutoFit/>
          </a:bodyPr>
          <a:lstStyle/>
          <a:p>
            <a:pPr algn="ctr"/>
            <a:r>
              <a:rPr lang="en-US" sz="1400" dirty="0">
                <a:solidFill>
                  <a:schemeClr val="bg1"/>
                </a:solidFill>
              </a:rPr>
              <a:t>Precise </a:t>
            </a:r>
            <a:r>
              <a:rPr lang="en-US" sz="1400">
                <a:solidFill>
                  <a:schemeClr val="bg1"/>
                </a:solidFill>
              </a:rPr>
              <a:t>weather</a:t>
            </a:r>
            <a:r>
              <a:rPr lang="en-US" sz="1400" dirty="0">
                <a:solidFill>
                  <a:schemeClr val="bg1"/>
                </a:solidFill>
              </a:rPr>
              <a:t> data can help </a:t>
            </a:r>
            <a:r>
              <a:rPr lang="en-US" sz="1400">
                <a:solidFill>
                  <a:schemeClr val="bg1"/>
                </a:solidFill>
              </a:rPr>
              <a:t>eliminate </a:t>
            </a:r>
            <a:r>
              <a:rPr lang="en-US" sz="1400">
                <a:solidFill>
                  <a:schemeClr val="bg1"/>
                </a:solidFill>
                <a:latin typeface="Calibri Light"/>
                <a:cs typeface="Calibri"/>
              </a:rPr>
              <a:t>systematic</a:t>
            </a:r>
            <a:r>
              <a:rPr lang="en-US" sz="1400">
                <a:solidFill>
                  <a:schemeClr val="bg1"/>
                </a:solidFill>
              </a:rPr>
              <a:t> errors</a:t>
            </a:r>
            <a:endParaRPr lang="zh-CN" altLang="en-US">
              <a:solidFill>
                <a:schemeClr val="bg1"/>
              </a:solidFill>
            </a:endParaRPr>
          </a:p>
        </p:txBody>
      </p:sp>
      <p:sp>
        <p:nvSpPr>
          <p:cNvPr id="73" name="Rectangle 83">
            <a:extLst>
              <a:ext uri="{FF2B5EF4-FFF2-40B4-BE49-F238E27FC236}">
                <a16:creationId xmlns:a16="http://schemas.microsoft.com/office/drawing/2014/main" id="{8E76542D-15A7-4733-B1DA-5896700AE1C4}"/>
              </a:ext>
            </a:extLst>
          </p:cNvPr>
          <p:cNvSpPr/>
          <p:nvPr/>
        </p:nvSpPr>
        <p:spPr>
          <a:xfrm>
            <a:off x="1060201" y="5401177"/>
            <a:ext cx="2431888" cy="738664"/>
          </a:xfrm>
          <a:prstGeom prst="rect">
            <a:avLst/>
          </a:prstGeom>
        </p:spPr>
        <p:txBody>
          <a:bodyPr wrap="square" lIns="91440" tIns="45720" rIns="91440" bIns="45720" anchor="ctr">
            <a:spAutoFit/>
          </a:bodyPr>
          <a:lstStyle/>
          <a:p>
            <a:pPr algn="ctr"/>
            <a:r>
              <a:rPr lang="en-US" sz="1400">
                <a:solidFill>
                  <a:schemeClr val="bg1"/>
                </a:solidFill>
                <a:latin typeface="Calibri Light"/>
                <a:cs typeface="Calibri"/>
              </a:rPr>
              <a:t>Collaborate with weather stations across the city to collect richer data</a:t>
            </a:r>
          </a:p>
        </p:txBody>
      </p:sp>
      <p:sp>
        <p:nvSpPr>
          <p:cNvPr id="74" name="Rectangle 81">
            <a:extLst>
              <a:ext uri="{FF2B5EF4-FFF2-40B4-BE49-F238E27FC236}">
                <a16:creationId xmlns:a16="http://schemas.microsoft.com/office/drawing/2014/main" id="{560BF5BA-FFF6-4807-A0FC-574ACD574AB4}"/>
              </a:ext>
            </a:extLst>
          </p:cNvPr>
          <p:cNvSpPr/>
          <p:nvPr/>
        </p:nvSpPr>
        <p:spPr>
          <a:xfrm>
            <a:off x="1068484" y="3725144"/>
            <a:ext cx="2431888" cy="307777"/>
          </a:xfrm>
          <a:prstGeom prst="rect">
            <a:avLst/>
          </a:prstGeom>
        </p:spPr>
        <p:txBody>
          <a:bodyPr wrap="square" lIns="91440" tIns="45720" rIns="91440" bIns="45720" anchor="ctr">
            <a:spAutoFit/>
          </a:bodyPr>
          <a:lstStyle/>
          <a:p>
            <a:pPr algn="ctr"/>
            <a:endParaRPr lang="en-US" sz="1400">
              <a:solidFill>
                <a:schemeClr val="bg1"/>
              </a:solidFill>
              <a:cs typeface="Calibri Light"/>
            </a:endParaRPr>
          </a:p>
        </p:txBody>
      </p:sp>
      <p:sp>
        <p:nvSpPr>
          <p:cNvPr id="75" name="Rectangle 82">
            <a:extLst>
              <a:ext uri="{FF2B5EF4-FFF2-40B4-BE49-F238E27FC236}">
                <a16:creationId xmlns:a16="http://schemas.microsoft.com/office/drawing/2014/main" id="{C106DEBE-7E94-4E97-A25C-FA814B74782D}"/>
              </a:ext>
            </a:extLst>
          </p:cNvPr>
          <p:cNvSpPr/>
          <p:nvPr/>
        </p:nvSpPr>
        <p:spPr>
          <a:xfrm>
            <a:off x="1076766" y="3527787"/>
            <a:ext cx="2431888" cy="738664"/>
          </a:xfrm>
          <a:prstGeom prst="rect">
            <a:avLst/>
          </a:prstGeom>
        </p:spPr>
        <p:txBody>
          <a:bodyPr wrap="square" lIns="91440" tIns="45720" rIns="91440" bIns="45720" anchor="ctr">
            <a:spAutoFit/>
          </a:bodyPr>
          <a:lstStyle/>
          <a:p>
            <a:pPr algn="ctr"/>
            <a:r>
              <a:rPr lang="en-US" sz="1400" dirty="0">
                <a:solidFill>
                  <a:schemeClr val="bg1"/>
                </a:solidFill>
                <a:latin typeface="Calibri Light"/>
                <a:cs typeface="Calibri Light"/>
              </a:rPr>
              <a:t>With better weather reporting coverage, more relationships and patterns can be studied</a:t>
            </a:r>
            <a:endParaRPr lang="en-US" altLang="zh-CN" sz="1400" dirty="0">
              <a:solidFill>
                <a:schemeClr val="bg1"/>
              </a:solidFill>
              <a:latin typeface="Calibri Light"/>
              <a:cs typeface="Calibri Light"/>
            </a:endParaRPr>
          </a:p>
        </p:txBody>
      </p:sp>
      <p:grpSp>
        <p:nvGrpSpPr>
          <p:cNvPr id="8" name="Group 7">
            <a:extLst>
              <a:ext uri="{FF2B5EF4-FFF2-40B4-BE49-F238E27FC236}">
                <a16:creationId xmlns:a16="http://schemas.microsoft.com/office/drawing/2014/main" id="{094FD510-C613-4773-8A3C-3ED73329C9C3}"/>
              </a:ext>
            </a:extLst>
          </p:cNvPr>
          <p:cNvGrpSpPr/>
          <p:nvPr/>
        </p:nvGrpSpPr>
        <p:grpSpPr>
          <a:xfrm>
            <a:off x="430243" y="86410"/>
            <a:ext cx="6670323" cy="362417"/>
            <a:chOff x="430243" y="86410"/>
            <a:chExt cx="6670323" cy="362417"/>
          </a:xfrm>
        </p:grpSpPr>
        <p:sp>
          <p:nvSpPr>
            <p:cNvPr id="61" name="箭头: V 形 1">
              <a:extLst>
                <a:ext uri="{FF2B5EF4-FFF2-40B4-BE49-F238E27FC236}">
                  <a16:creationId xmlns:a16="http://schemas.microsoft.com/office/drawing/2014/main" id="{E58CE2F5-58EA-4496-9811-AE064DB2859F}"/>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62" name="箭头: V 形 2">
              <a:extLst>
                <a:ext uri="{FF2B5EF4-FFF2-40B4-BE49-F238E27FC236}">
                  <a16:creationId xmlns:a16="http://schemas.microsoft.com/office/drawing/2014/main" id="{B837CA2E-9156-43EE-A771-D60CBC836660}"/>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63" name="箭头: V 形 3">
              <a:extLst>
                <a:ext uri="{FF2B5EF4-FFF2-40B4-BE49-F238E27FC236}">
                  <a16:creationId xmlns:a16="http://schemas.microsoft.com/office/drawing/2014/main" id="{A5278BDD-5FFF-4F8E-A68E-F7E1FC980C63}"/>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Data Overview</a:t>
              </a:r>
            </a:p>
          </p:txBody>
        </p:sp>
        <p:sp>
          <p:nvSpPr>
            <p:cNvPr id="64" name="箭头: V 形 4">
              <a:extLst>
                <a:ext uri="{FF2B5EF4-FFF2-40B4-BE49-F238E27FC236}">
                  <a16:creationId xmlns:a16="http://schemas.microsoft.com/office/drawing/2014/main" id="{58D35A23-2935-4D3A-8307-4F048A35C8B7}"/>
                </a:ext>
              </a:extLst>
            </p:cNvPr>
            <p:cNvSpPr/>
            <p:nvPr/>
          </p:nvSpPr>
          <p:spPr>
            <a:xfrm>
              <a:off x="4323875"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a:solidFill>
                    <a:schemeClr val="bg1"/>
                  </a:solidFill>
                  <a:latin typeface="Calibri"/>
                  <a:cs typeface="Calibri"/>
                </a:rPr>
                <a:t>Analysis</a:t>
              </a:r>
              <a:endParaRPr lang="zh-CN" altLang="en-US" b="1">
                <a:solidFill>
                  <a:schemeClr val="bg1"/>
                </a:solidFill>
              </a:endParaRPr>
            </a:p>
          </p:txBody>
        </p:sp>
        <p:sp>
          <p:nvSpPr>
            <p:cNvPr id="65" name="箭头: V 形 6">
              <a:extLst>
                <a:ext uri="{FF2B5EF4-FFF2-40B4-BE49-F238E27FC236}">
                  <a16:creationId xmlns:a16="http://schemas.microsoft.com/office/drawing/2014/main" id="{30264938-C0AE-40C3-A1CE-7BB87663A663}"/>
                </a:ext>
              </a:extLst>
            </p:cNvPr>
            <p:cNvSpPr/>
            <p:nvPr/>
          </p:nvSpPr>
          <p:spPr>
            <a:xfrm>
              <a:off x="5615557" y="86410"/>
              <a:ext cx="1485009"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69" name="Date Placeholder 10">
            <a:extLst>
              <a:ext uri="{FF2B5EF4-FFF2-40B4-BE49-F238E27FC236}">
                <a16:creationId xmlns:a16="http://schemas.microsoft.com/office/drawing/2014/main" id="{6EBE690B-C641-4510-86B4-E9B1042845DC}"/>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F4935E8-2541-49A4-A8E9-394F200B8B49}" type="datetime1">
              <a:rPr lang="en-US" smtClean="0"/>
              <a:pPr/>
              <a:t>12/10/20</a:t>
            </a:fld>
            <a:endParaRPr lang="en-US" dirty="0"/>
          </a:p>
        </p:txBody>
      </p:sp>
      <p:sp>
        <p:nvSpPr>
          <p:cNvPr id="76" name="Slide Number Placeholder 11">
            <a:extLst>
              <a:ext uri="{FF2B5EF4-FFF2-40B4-BE49-F238E27FC236}">
                <a16:creationId xmlns:a16="http://schemas.microsoft.com/office/drawing/2014/main" id="{8FB7A917-CF3D-48F5-A9C3-03B968834041}"/>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32</a:t>
            </a:fld>
            <a:endParaRPr lang="en-US"/>
          </a:p>
        </p:txBody>
      </p:sp>
    </p:spTree>
    <p:extLst>
      <p:ext uri="{BB962C8B-B14F-4D97-AF65-F5344CB8AC3E}">
        <p14:creationId xmlns:p14="http://schemas.microsoft.com/office/powerpoint/2010/main" val="24993392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2" descr="建筑与房屋的城市空拍图&#10;&#10;已自动生成说明">
            <a:extLst>
              <a:ext uri="{FF2B5EF4-FFF2-40B4-BE49-F238E27FC236}">
                <a16:creationId xmlns:a16="http://schemas.microsoft.com/office/drawing/2014/main" id="{1DB92B99-ED14-434E-8E0A-EEB458C67978}"/>
              </a:ext>
            </a:extLst>
          </p:cNvPr>
          <p:cNvPicPr>
            <a:picLocks noChangeAspect="1"/>
          </p:cNvPicPr>
          <p:nvPr/>
        </p:nvPicPr>
        <p:blipFill rotWithShape="1">
          <a:blip r:embed="rId2">
            <a:alphaModFix amt="50000"/>
          </a:blip>
          <a:srcRect t="2866" b="12864"/>
          <a:stretch/>
        </p:blipFill>
        <p:spPr>
          <a:xfrm>
            <a:off x="20" y="1"/>
            <a:ext cx="12191980" cy="6857999"/>
          </a:xfrm>
          <a:prstGeom prst="rect">
            <a:avLst/>
          </a:prstGeom>
        </p:spPr>
      </p:pic>
      <p:sp>
        <p:nvSpPr>
          <p:cNvPr id="9" name="TextBox 8">
            <a:extLst>
              <a:ext uri="{FF2B5EF4-FFF2-40B4-BE49-F238E27FC236}">
                <a16:creationId xmlns:a16="http://schemas.microsoft.com/office/drawing/2014/main" id="{66006384-592F-477F-8EC0-BB2E615DF912}"/>
              </a:ext>
            </a:extLst>
          </p:cNvPr>
          <p:cNvSpPr txBox="1"/>
          <p:nvPr/>
        </p:nvSpPr>
        <p:spPr>
          <a:xfrm>
            <a:off x="1524000" y="1225684"/>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a:solidFill>
                  <a:srgbClr val="FFFFFF"/>
                </a:solidFill>
                <a:latin typeface="Georgia"/>
                <a:ea typeface="+mj-ea"/>
                <a:cs typeface="Times New Roman"/>
              </a:rPr>
              <a:t>THANK YOU</a:t>
            </a:r>
          </a:p>
        </p:txBody>
      </p:sp>
    </p:spTree>
    <p:extLst>
      <p:ext uri="{BB962C8B-B14F-4D97-AF65-F5344CB8AC3E}">
        <p14:creationId xmlns:p14="http://schemas.microsoft.com/office/powerpoint/2010/main" val="3132014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CA8121-06FC-4C1C-A105-01E863DFC715}"/>
              </a:ext>
            </a:extLst>
          </p:cNvPr>
          <p:cNvPicPr>
            <a:picLocks noChangeAspect="1"/>
          </p:cNvPicPr>
          <p:nvPr/>
        </p:nvPicPr>
        <p:blipFill rotWithShape="1">
          <a:blip r:embed="rId3">
            <a:extLst>
              <a:ext uri="{28A0092B-C50C-407E-A947-70E740481C1C}">
                <a14:useLocalDpi xmlns:a14="http://schemas.microsoft.com/office/drawing/2010/main" val="0"/>
              </a:ext>
            </a:extLst>
          </a:blip>
          <a:srcRect l="11943" t="743" r="4313" b="1"/>
          <a:stretch/>
        </p:blipFill>
        <p:spPr>
          <a:xfrm>
            <a:off x="-2" y="10"/>
            <a:ext cx="8668512" cy="6857990"/>
          </a:xfrm>
          <a:prstGeom prst="rect">
            <a:avLst/>
          </a:prstGeom>
        </p:spPr>
      </p:pic>
      <p:sp>
        <p:nvSpPr>
          <p:cNvPr id="59" name="Rectangle 5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51;p12">
            <a:extLst>
              <a:ext uri="{FF2B5EF4-FFF2-40B4-BE49-F238E27FC236}">
                <a16:creationId xmlns:a16="http://schemas.microsoft.com/office/drawing/2014/main" id="{06DCA816-BD53-4220-8049-CB84FF7688A8}"/>
              </a:ext>
            </a:extLst>
          </p:cNvPr>
          <p:cNvSpPr txBox="1">
            <a:spLocks/>
          </p:cNvSpPr>
          <p:nvPr/>
        </p:nvSpPr>
        <p:spPr>
          <a:xfrm>
            <a:off x="7661335" y="1245638"/>
            <a:ext cx="6918913" cy="3204134"/>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a:latin typeface="Georgia"/>
                <a:cs typeface="Times New Roman"/>
              </a:rPr>
              <a:t>Part 1 </a:t>
            </a:r>
            <a:endParaRPr lang="en-US" altLang="zh-CN" sz="3600">
              <a:latin typeface="Georgia"/>
              <a:cs typeface="Times New Roman"/>
            </a:endParaRPr>
          </a:p>
          <a:p>
            <a:pPr>
              <a:spcAft>
                <a:spcPts val="600"/>
              </a:spcAft>
            </a:pPr>
            <a:r>
              <a:rPr lang="en-US" sz="3600" b="1">
                <a:latin typeface="Georgia"/>
                <a:cs typeface="Times New Roman"/>
              </a:rPr>
              <a:t>Business Use Case</a:t>
            </a:r>
            <a:endParaRPr lang="en-US" sz="3600">
              <a:latin typeface="Georgia"/>
              <a:cs typeface="Times New Roman"/>
            </a:endParaRPr>
          </a:p>
        </p:txBody>
      </p:sp>
      <p:sp>
        <p:nvSpPr>
          <p:cNvPr id="61" name="Rectangle 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79655A-4D0C-49F4-A212-8BFD0EBF578F}"/>
              </a:ext>
            </a:extLst>
          </p:cNvPr>
          <p:cNvSpPr txBox="1"/>
          <p:nvPr/>
        </p:nvSpPr>
        <p:spPr>
          <a:xfrm>
            <a:off x="384048" y="539496"/>
            <a:ext cx="11430000"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Business Use Case</a:t>
            </a:r>
          </a:p>
        </p:txBody>
      </p:sp>
      <p:sp>
        <p:nvSpPr>
          <p:cNvPr id="66" name="Rectangle 65">
            <a:extLst>
              <a:ext uri="{FF2B5EF4-FFF2-40B4-BE49-F238E27FC236}">
                <a16:creationId xmlns:a16="http://schemas.microsoft.com/office/drawing/2014/main" id="{84BC4446-9691-4EAC-BFD5-4A255D515344}"/>
              </a:ext>
            </a:extLst>
          </p:cNvPr>
          <p:cNvSpPr/>
          <p:nvPr/>
        </p:nvSpPr>
        <p:spPr>
          <a:xfrm>
            <a:off x="1120394" y="2266150"/>
            <a:ext cx="2839453" cy="25516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Rectangle 66">
            <a:extLst>
              <a:ext uri="{FF2B5EF4-FFF2-40B4-BE49-F238E27FC236}">
                <a16:creationId xmlns:a16="http://schemas.microsoft.com/office/drawing/2014/main" id="{B1A82FB1-CF8C-4992-A8CC-DE6AED095679}"/>
              </a:ext>
            </a:extLst>
          </p:cNvPr>
          <p:cNvSpPr/>
          <p:nvPr/>
        </p:nvSpPr>
        <p:spPr>
          <a:xfrm>
            <a:off x="1120394" y="2266149"/>
            <a:ext cx="2839453" cy="5716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cs typeface="Calibri"/>
              </a:rPr>
              <a:t>Use Case 1</a:t>
            </a:r>
            <a:endParaRPr lang="id-ID" b="1">
              <a:latin typeface="Calibri"/>
              <a:cs typeface="Calibri"/>
            </a:endParaRPr>
          </a:p>
        </p:txBody>
      </p:sp>
      <p:sp>
        <p:nvSpPr>
          <p:cNvPr id="69" name="TextBox 68">
            <a:extLst>
              <a:ext uri="{FF2B5EF4-FFF2-40B4-BE49-F238E27FC236}">
                <a16:creationId xmlns:a16="http://schemas.microsoft.com/office/drawing/2014/main" id="{056B7103-5210-48EA-ADCE-086CE12F4B27}"/>
              </a:ext>
            </a:extLst>
          </p:cNvPr>
          <p:cNvSpPr txBox="1"/>
          <p:nvPr/>
        </p:nvSpPr>
        <p:spPr>
          <a:xfrm>
            <a:off x="1239331" y="3073753"/>
            <a:ext cx="2601580" cy="1292662"/>
          </a:xfrm>
          <a:prstGeom prst="rect">
            <a:avLst/>
          </a:prstGeom>
          <a:noFill/>
        </p:spPr>
        <p:txBody>
          <a:bodyPr wrap="square" lIns="0" tIns="0" rIns="0" bIns="0" rtlCol="0" anchor="t">
            <a:spAutoFit/>
          </a:bodyPr>
          <a:lstStyle/>
          <a:p>
            <a:pPr algn="ctr"/>
            <a:r>
              <a:rPr lang="en-US" sz="1400">
                <a:solidFill>
                  <a:schemeClr val="tx1">
                    <a:lumMod val="65000"/>
                    <a:lumOff val="35000"/>
                  </a:schemeClr>
                </a:solidFill>
                <a:latin typeface="Calibri"/>
                <a:cs typeface="Segoe UI"/>
              </a:rPr>
              <a:t>The system can be used by city police department and administration officials to plan patrol schedules by identifying crime patterns over time and variance with weather and location</a:t>
            </a:r>
          </a:p>
        </p:txBody>
      </p:sp>
      <p:sp>
        <p:nvSpPr>
          <p:cNvPr id="61" name="Rectangle 60">
            <a:extLst>
              <a:ext uri="{FF2B5EF4-FFF2-40B4-BE49-F238E27FC236}">
                <a16:creationId xmlns:a16="http://schemas.microsoft.com/office/drawing/2014/main" id="{12278359-6382-47AD-A8EE-10994A5871A5}"/>
              </a:ext>
            </a:extLst>
          </p:cNvPr>
          <p:cNvSpPr/>
          <p:nvPr/>
        </p:nvSpPr>
        <p:spPr>
          <a:xfrm>
            <a:off x="4676274" y="2266150"/>
            <a:ext cx="2839453" cy="25516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Rectangle 61">
            <a:extLst>
              <a:ext uri="{FF2B5EF4-FFF2-40B4-BE49-F238E27FC236}">
                <a16:creationId xmlns:a16="http://schemas.microsoft.com/office/drawing/2014/main" id="{A334A355-0F69-4912-BD01-A1841ABC7E82}"/>
              </a:ext>
            </a:extLst>
          </p:cNvPr>
          <p:cNvSpPr/>
          <p:nvPr/>
        </p:nvSpPr>
        <p:spPr>
          <a:xfrm>
            <a:off x="4676274" y="2266149"/>
            <a:ext cx="2839453" cy="5716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cs typeface="Calibri"/>
              </a:rPr>
              <a:t>Use Case 2</a:t>
            </a:r>
            <a:endParaRPr lang="id-ID" b="1">
              <a:latin typeface="Calibri"/>
              <a:cs typeface="Calibri"/>
            </a:endParaRPr>
          </a:p>
        </p:txBody>
      </p:sp>
      <p:sp>
        <p:nvSpPr>
          <p:cNvPr id="64" name="TextBox 63">
            <a:extLst>
              <a:ext uri="{FF2B5EF4-FFF2-40B4-BE49-F238E27FC236}">
                <a16:creationId xmlns:a16="http://schemas.microsoft.com/office/drawing/2014/main" id="{76081E1D-0870-41FA-A410-D2BD06B6D5A3}"/>
              </a:ext>
            </a:extLst>
          </p:cNvPr>
          <p:cNvSpPr txBox="1"/>
          <p:nvPr/>
        </p:nvSpPr>
        <p:spPr>
          <a:xfrm>
            <a:off x="4795211" y="3073753"/>
            <a:ext cx="2601580" cy="1508105"/>
          </a:xfrm>
          <a:prstGeom prst="rect">
            <a:avLst/>
          </a:prstGeom>
          <a:noFill/>
        </p:spPr>
        <p:txBody>
          <a:bodyPr wrap="square" lIns="0" tIns="0" rIns="0" bIns="0" rtlCol="0" anchor="t">
            <a:spAutoFit/>
          </a:bodyPr>
          <a:lstStyle/>
          <a:p>
            <a:pPr algn="ctr"/>
            <a:r>
              <a:rPr lang="en-US" sz="1400">
                <a:solidFill>
                  <a:schemeClr val="tx1">
                    <a:lumMod val="65000"/>
                    <a:lumOff val="35000"/>
                  </a:schemeClr>
                </a:solidFill>
                <a:latin typeface="Calibri"/>
                <a:cs typeface="Segoe UI"/>
              </a:rPr>
              <a:t>Ordinance violations and repairs can be forecast and planned proactively using insights and patterns from the system to avoid reactive repairs in untoward weather conditions, and unnecessary costs</a:t>
            </a:r>
          </a:p>
        </p:txBody>
      </p:sp>
      <p:sp>
        <p:nvSpPr>
          <p:cNvPr id="56" name="Rectangle 55">
            <a:extLst>
              <a:ext uri="{FF2B5EF4-FFF2-40B4-BE49-F238E27FC236}">
                <a16:creationId xmlns:a16="http://schemas.microsoft.com/office/drawing/2014/main" id="{3DB32E28-B97E-4FBE-8627-815B16E86FC9}"/>
              </a:ext>
            </a:extLst>
          </p:cNvPr>
          <p:cNvSpPr/>
          <p:nvPr/>
        </p:nvSpPr>
        <p:spPr>
          <a:xfrm>
            <a:off x="8232153" y="2266150"/>
            <a:ext cx="2839453" cy="25516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7" name="Rectangle 56">
            <a:extLst>
              <a:ext uri="{FF2B5EF4-FFF2-40B4-BE49-F238E27FC236}">
                <a16:creationId xmlns:a16="http://schemas.microsoft.com/office/drawing/2014/main" id="{90F6C151-9F67-4CF7-86F5-29C98F3DFF74}"/>
              </a:ext>
            </a:extLst>
          </p:cNvPr>
          <p:cNvSpPr/>
          <p:nvPr/>
        </p:nvSpPr>
        <p:spPr>
          <a:xfrm>
            <a:off x="8232153" y="2266149"/>
            <a:ext cx="2839453" cy="57165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cs typeface="Calibri"/>
              </a:rPr>
              <a:t>Use Case 3</a:t>
            </a:r>
            <a:endParaRPr lang="id-ID" altLang="zh-CN" b="1">
              <a:latin typeface="Calibri"/>
              <a:cs typeface="Calibri"/>
            </a:endParaRPr>
          </a:p>
        </p:txBody>
      </p:sp>
      <p:sp>
        <p:nvSpPr>
          <p:cNvPr id="4" name="Oval 3">
            <a:extLst>
              <a:ext uri="{FF2B5EF4-FFF2-40B4-BE49-F238E27FC236}">
                <a16:creationId xmlns:a16="http://schemas.microsoft.com/office/drawing/2014/main" id="{BBA38838-B884-48D7-B632-419171F249A6}"/>
              </a:ext>
            </a:extLst>
          </p:cNvPr>
          <p:cNvSpPr/>
          <p:nvPr/>
        </p:nvSpPr>
        <p:spPr>
          <a:xfrm>
            <a:off x="2448680" y="4724677"/>
            <a:ext cx="182880" cy="182880"/>
          </a:xfrm>
          <a:prstGeom prst="ellipse">
            <a:avLst/>
          </a:prstGeom>
          <a:solidFill>
            <a:schemeClr val="accent2"/>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93FFF98-4FEB-495F-AF6A-C10D6D00799E}"/>
              </a:ext>
            </a:extLst>
          </p:cNvPr>
          <p:cNvSpPr/>
          <p:nvPr/>
        </p:nvSpPr>
        <p:spPr>
          <a:xfrm>
            <a:off x="6004560" y="4724677"/>
            <a:ext cx="182880" cy="182880"/>
          </a:xfrm>
          <a:prstGeom prst="ellipse">
            <a:avLst/>
          </a:prstGeom>
          <a:solidFill>
            <a:schemeClr val="accent4"/>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6E296F7-9315-417B-91F8-DAA05D93FF40}"/>
              </a:ext>
            </a:extLst>
          </p:cNvPr>
          <p:cNvSpPr/>
          <p:nvPr/>
        </p:nvSpPr>
        <p:spPr>
          <a:xfrm>
            <a:off x="9560439" y="4724677"/>
            <a:ext cx="182880" cy="182880"/>
          </a:xfrm>
          <a:prstGeom prst="ellipse">
            <a:avLst/>
          </a:prstGeom>
          <a:solidFill>
            <a:schemeClr val="tx2"/>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505F22B-85A0-412D-A7F5-588534049F28}"/>
              </a:ext>
            </a:extLst>
          </p:cNvPr>
          <p:cNvSpPr txBox="1"/>
          <p:nvPr/>
        </p:nvSpPr>
        <p:spPr>
          <a:xfrm>
            <a:off x="8351089" y="3073753"/>
            <a:ext cx="2601580" cy="1292662"/>
          </a:xfrm>
          <a:prstGeom prst="rect">
            <a:avLst/>
          </a:prstGeom>
          <a:noFill/>
        </p:spPr>
        <p:txBody>
          <a:bodyPr wrap="square" lIns="0" tIns="0" rIns="0" bIns="0" rtlCol="0" anchor="t">
            <a:spAutoFit/>
          </a:bodyPr>
          <a:lstStyle/>
          <a:p>
            <a:pPr algn="ctr"/>
            <a:r>
              <a:rPr lang="en-US" sz="1400">
                <a:solidFill>
                  <a:schemeClr val="tx1">
                    <a:lumMod val="65000"/>
                    <a:lumOff val="35000"/>
                  </a:schemeClr>
                </a:solidFill>
                <a:latin typeface="Calibri"/>
                <a:cs typeface="Segoe UI"/>
              </a:rPr>
              <a:t>Issues related to environmental factors can be pinpointed and resolved using the system. Construction planning can include preventive actions against potential environmental problems</a:t>
            </a:r>
            <a:endParaRPr lang="en-US" sz="1400">
              <a:solidFill>
                <a:schemeClr val="tx1">
                  <a:lumMod val="65000"/>
                  <a:lumOff val="35000"/>
                </a:schemeClr>
              </a:solidFill>
              <a:latin typeface="Calibri"/>
              <a:cs typeface="Segoe UI" panose="020B0502040204020203" pitchFamily="34" charset="0"/>
            </a:endParaRPr>
          </a:p>
        </p:txBody>
      </p:sp>
      <p:grpSp>
        <p:nvGrpSpPr>
          <p:cNvPr id="23" name="Group 22">
            <a:extLst>
              <a:ext uri="{FF2B5EF4-FFF2-40B4-BE49-F238E27FC236}">
                <a16:creationId xmlns:a16="http://schemas.microsoft.com/office/drawing/2014/main" id="{64E908A2-194A-4EFC-BE50-358B8A531E8F}"/>
              </a:ext>
            </a:extLst>
          </p:cNvPr>
          <p:cNvGrpSpPr/>
          <p:nvPr/>
        </p:nvGrpSpPr>
        <p:grpSpPr>
          <a:xfrm>
            <a:off x="430243" y="86410"/>
            <a:ext cx="6670323" cy="362417"/>
            <a:chOff x="430243" y="86410"/>
            <a:chExt cx="6670323" cy="362417"/>
          </a:xfrm>
        </p:grpSpPr>
        <p:sp>
          <p:nvSpPr>
            <p:cNvPr id="24" name="箭头: V 形 1">
              <a:extLst>
                <a:ext uri="{FF2B5EF4-FFF2-40B4-BE49-F238E27FC236}">
                  <a16:creationId xmlns:a16="http://schemas.microsoft.com/office/drawing/2014/main" id="{0A8F35A0-EC8D-4839-9E44-8B57F54EA716}"/>
                </a:ext>
              </a:extLst>
            </p:cNvPr>
            <p:cNvSpPr/>
            <p:nvPr/>
          </p:nvSpPr>
          <p:spPr>
            <a:xfrm>
              <a:off x="430243" y="86411"/>
              <a:ext cx="1393900"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25" name="箭头: V 形 2">
              <a:extLst>
                <a:ext uri="{FF2B5EF4-FFF2-40B4-BE49-F238E27FC236}">
                  <a16:creationId xmlns:a16="http://schemas.microsoft.com/office/drawing/2014/main" id="{01EB6C3E-FDDE-4B93-B233-BCD3310D8DBC}"/>
                </a:ext>
              </a:extLst>
            </p:cNvPr>
            <p:cNvSpPr/>
            <p:nvPr/>
          </p:nvSpPr>
          <p:spPr>
            <a:xfrm>
              <a:off x="1731217" y="86412"/>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26" name="箭头: V 形 3">
              <a:extLst>
                <a:ext uri="{FF2B5EF4-FFF2-40B4-BE49-F238E27FC236}">
                  <a16:creationId xmlns:a16="http://schemas.microsoft.com/office/drawing/2014/main" id="{3ED3AF1F-B230-4BBC-8AD7-F5E13A511467}"/>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27" name="箭头: V 形 4">
              <a:extLst>
                <a:ext uri="{FF2B5EF4-FFF2-40B4-BE49-F238E27FC236}">
                  <a16:creationId xmlns:a16="http://schemas.microsoft.com/office/drawing/2014/main" id="{B6D7CBD6-125D-4C89-939F-1CC10B995E78}"/>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28" name="箭头: V 形 6">
              <a:extLst>
                <a:ext uri="{FF2B5EF4-FFF2-40B4-BE49-F238E27FC236}">
                  <a16:creationId xmlns:a16="http://schemas.microsoft.com/office/drawing/2014/main" id="{64C34739-B37E-443C-909F-940B35B66AF3}"/>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33" name="Date Placeholder 10">
            <a:extLst>
              <a:ext uri="{FF2B5EF4-FFF2-40B4-BE49-F238E27FC236}">
                <a16:creationId xmlns:a16="http://schemas.microsoft.com/office/drawing/2014/main" id="{5430A340-9FD3-4FB7-B6B0-19E0F1AF2EB0}"/>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34" name="Slide Number Placeholder 11">
            <a:extLst>
              <a:ext uri="{FF2B5EF4-FFF2-40B4-BE49-F238E27FC236}">
                <a16:creationId xmlns:a16="http://schemas.microsoft.com/office/drawing/2014/main" id="{36990DA7-4365-4FF4-9767-4B7A518E44EC}"/>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5</a:t>
            </a:fld>
            <a:endParaRPr lang="en-US"/>
          </a:p>
        </p:txBody>
      </p:sp>
    </p:spTree>
    <p:extLst>
      <p:ext uri="{BB962C8B-B14F-4D97-AF65-F5344CB8AC3E}">
        <p14:creationId xmlns:p14="http://schemas.microsoft.com/office/powerpoint/2010/main" val="40427827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CA8121-06FC-4C1C-A105-01E863DFC715}"/>
              </a:ext>
            </a:extLst>
          </p:cNvPr>
          <p:cNvPicPr>
            <a:picLocks noChangeAspect="1"/>
          </p:cNvPicPr>
          <p:nvPr/>
        </p:nvPicPr>
        <p:blipFill rotWithShape="1">
          <a:blip r:embed="rId3">
            <a:extLst>
              <a:ext uri="{28A0092B-C50C-407E-A947-70E740481C1C}">
                <a14:useLocalDpi xmlns:a14="http://schemas.microsoft.com/office/drawing/2010/main" val="0"/>
              </a:ext>
            </a:extLst>
          </a:blip>
          <a:srcRect l="11943" t="743" r="4313" b="1"/>
          <a:stretch/>
        </p:blipFill>
        <p:spPr>
          <a:xfrm>
            <a:off x="67517" y="10"/>
            <a:ext cx="8668512" cy="6857990"/>
          </a:xfrm>
          <a:prstGeom prst="rect">
            <a:avLst/>
          </a:prstGeom>
        </p:spPr>
      </p:pic>
      <p:sp>
        <p:nvSpPr>
          <p:cNvPr id="59" name="Rectangle 5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51;p12">
            <a:extLst>
              <a:ext uri="{FF2B5EF4-FFF2-40B4-BE49-F238E27FC236}">
                <a16:creationId xmlns:a16="http://schemas.microsoft.com/office/drawing/2014/main" id="{06DCA816-BD53-4220-8049-CB84FF7688A8}"/>
              </a:ext>
            </a:extLst>
          </p:cNvPr>
          <p:cNvSpPr txBox="1">
            <a:spLocks/>
          </p:cNvSpPr>
          <p:nvPr/>
        </p:nvSpPr>
        <p:spPr>
          <a:xfrm>
            <a:off x="7699917" y="1178119"/>
            <a:ext cx="6513799" cy="3204134"/>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a:latin typeface="Georgia"/>
                <a:cs typeface="Times New Roman"/>
              </a:rPr>
              <a:t>Part 2 </a:t>
            </a:r>
            <a:endParaRPr lang="en-US" altLang="zh-CN" sz="3600">
              <a:latin typeface="Georgia"/>
              <a:cs typeface="Times New Roman"/>
            </a:endParaRPr>
          </a:p>
          <a:p>
            <a:pPr>
              <a:spcAft>
                <a:spcPts val="600"/>
              </a:spcAft>
            </a:pPr>
            <a:r>
              <a:rPr lang="en-US" sz="3600" b="1">
                <a:latin typeface="Georgia"/>
                <a:cs typeface="Times New Roman"/>
              </a:rPr>
              <a:t>Methodology</a:t>
            </a:r>
            <a:endParaRPr lang="en-US" sz="3600">
              <a:latin typeface="Georgia"/>
              <a:cs typeface="Times New Roman"/>
            </a:endParaRPr>
          </a:p>
        </p:txBody>
      </p:sp>
      <p:sp>
        <p:nvSpPr>
          <p:cNvPr id="61" name="Rectangle 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119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79655A-4D0C-49F4-A212-8BFD0EBF578F}"/>
              </a:ext>
            </a:extLst>
          </p:cNvPr>
          <p:cNvSpPr txBox="1"/>
          <p:nvPr/>
        </p:nvSpPr>
        <p:spPr>
          <a:xfrm>
            <a:off x="381000" y="539496"/>
            <a:ext cx="11430000"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Project Outline</a:t>
            </a:r>
          </a:p>
        </p:txBody>
      </p:sp>
      <p:grpSp>
        <p:nvGrpSpPr>
          <p:cNvPr id="2" name="Group 1">
            <a:extLst>
              <a:ext uri="{FF2B5EF4-FFF2-40B4-BE49-F238E27FC236}">
                <a16:creationId xmlns:a16="http://schemas.microsoft.com/office/drawing/2014/main" id="{D8457ED5-075B-4504-9B15-7345A282C643}"/>
              </a:ext>
            </a:extLst>
          </p:cNvPr>
          <p:cNvGrpSpPr/>
          <p:nvPr/>
        </p:nvGrpSpPr>
        <p:grpSpPr>
          <a:xfrm>
            <a:off x="381001" y="1235841"/>
            <a:ext cx="2497428" cy="4875184"/>
            <a:chOff x="381000" y="1235841"/>
            <a:chExt cx="2839453" cy="4875184"/>
          </a:xfrm>
        </p:grpSpPr>
        <p:sp>
          <p:nvSpPr>
            <p:cNvPr id="17" name="Rectangle 16">
              <a:extLst>
                <a:ext uri="{FF2B5EF4-FFF2-40B4-BE49-F238E27FC236}">
                  <a16:creationId xmlns:a16="http://schemas.microsoft.com/office/drawing/2014/main" id="{8304855D-EA63-4786-8AD6-740927F8564A}"/>
                </a:ext>
              </a:extLst>
            </p:cNvPr>
            <p:cNvSpPr/>
            <p:nvPr/>
          </p:nvSpPr>
          <p:spPr>
            <a:xfrm>
              <a:off x="381000" y="1235841"/>
              <a:ext cx="2839453" cy="4875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le 17">
              <a:extLst>
                <a:ext uri="{FF2B5EF4-FFF2-40B4-BE49-F238E27FC236}">
                  <a16:creationId xmlns:a16="http://schemas.microsoft.com/office/drawing/2014/main" id="{504E198F-39DD-402E-A8D7-F127E2306DEB}"/>
                </a:ext>
              </a:extLst>
            </p:cNvPr>
            <p:cNvSpPr/>
            <p:nvPr/>
          </p:nvSpPr>
          <p:spPr>
            <a:xfrm>
              <a:off x="381000" y="1235841"/>
              <a:ext cx="2839453" cy="452942"/>
            </a:xfrm>
            <a:prstGeom prst="rect">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Raw Data</a:t>
              </a:r>
              <a:endParaRPr lang="id-ID"/>
            </a:p>
          </p:txBody>
        </p:sp>
        <p:sp>
          <p:nvSpPr>
            <p:cNvPr id="19" name="TextBox 18">
              <a:extLst>
                <a:ext uri="{FF2B5EF4-FFF2-40B4-BE49-F238E27FC236}">
                  <a16:creationId xmlns:a16="http://schemas.microsoft.com/office/drawing/2014/main" id="{41E10500-0EC2-4362-8F36-323870F6FE24}"/>
                </a:ext>
              </a:extLst>
            </p:cNvPr>
            <p:cNvSpPr txBox="1"/>
            <p:nvPr/>
          </p:nvSpPr>
          <p:spPr>
            <a:xfrm>
              <a:off x="499936" y="1931101"/>
              <a:ext cx="2601580" cy="800219"/>
            </a:xfrm>
            <a:prstGeom prst="rect">
              <a:avLst/>
            </a:prstGeom>
            <a:noFill/>
          </p:spPr>
          <p:txBody>
            <a:bodyPr wrap="square" lIns="0" tIns="0" rIns="0" bIns="0" rtlCol="0">
              <a:spAutoFit/>
            </a:bodyPr>
            <a:lstStyle/>
            <a:p>
              <a:r>
                <a:rPr lang="en-US" sz="1400" b="1">
                  <a:solidFill>
                    <a:schemeClr val="tx1">
                      <a:lumMod val="65000"/>
                      <a:lumOff val="35000"/>
                    </a:schemeClr>
                  </a:solidFill>
                  <a:latin typeface="Calibri"/>
                  <a:cs typeface="Calibri"/>
                </a:rPr>
                <a:t>Daily Weather Data</a:t>
              </a:r>
            </a:p>
            <a:p>
              <a:r>
                <a:rPr lang="en-US" sz="1200">
                  <a:solidFill>
                    <a:schemeClr val="tx1">
                      <a:lumMod val="65000"/>
                      <a:lumOff val="35000"/>
                    </a:schemeClr>
                  </a:solidFill>
                  <a:latin typeface="Calibri"/>
                  <a:cs typeface="Calibri"/>
                </a:rPr>
                <a:t>Day level weather summaries</a:t>
              </a:r>
            </a:p>
            <a:p>
              <a:r>
                <a:rPr lang="en-US" sz="1200">
                  <a:solidFill>
                    <a:schemeClr val="tx1">
                      <a:lumMod val="65000"/>
                      <a:lumOff val="35000"/>
                    </a:schemeClr>
                  </a:solidFill>
                  <a:latin typeface="Calibri"/>
                  <a:cs typeface="Calibri"/>
                </a:rPr>
                <a:t>Source - </a:t>
              </a:r>
              <a:r>
                <a:rPr lang="en-US" sz="1200">
                  <a:solidFill>
                    <a:schemeClr val="tx1">
                      <a:lumMod val="65000"/>
                      <a:lumOff val="35000"/>
                    </a:schemeClr>
                  </a:solidFill>
                  <a:latin typeface="Calibri"/>
                  <a:cs typeface="Calibri"/>
                  <a:hlinkClick r:id="rId2"/>
                </a:rPr>
                <a:t>NOAA</a:t>
              </a:r>
              <a:endParaRPr lang="en-US" sz="1200">
                <a:solidFill>
                  <a:schemeClr val="tx1">
                    <a:lumMod val="65000"/>
                    <a:lumOff val="35000"/>
                  </a:schemeClr>
                </a:solidFill>
                <a:latin typeface="Calibri"/>
                <a:cs typeface="Calibri"/>
              </a:endParaRPr>
            </a:p>
            <a:p>
              <a:endParaRPr lang="en-US" sz="1400">
                <a:solidFill>
                  <a:schemeClr val="tx1">
                    <a:lumMod val="65000"/>
                    <a:lumOff val="35000"/>
                  </a:schemeClr>
                </a:solidFill>
                <a:latin typeface="Calibri"/>
                <a:cs typeface="Calibri"/>
              </a:endParaRPr>
            </a:p>
          </p:txBody>
        </p:sp>
        <p:sp>
          <p:nvSpPr>
            <p:cNvPr id="21" name="TextBox 20">
              <a:extLst>
                <a:ext uri="{FF2B5EF4-FFF2-40B4-BE49-F238E27FC236}">
                  <a16:creationId xmlns:a16="http://schemas.microsoft.com/office/drawing/2014/main" id="{417DAC85-DDE2-4291-B499-D795362D13C0}"/>
                </a:ext>
              </a:extLst>
            </p:cNvPr>
            <p:cNvSpPr txBox="1"/>
            <p:nvPr/>
          </p:nvSpPr>
          <p:spPr>
            <a:xfrm>
              <a:off x="499936" y="2974942"/>
              <a:ext cx="2601580" cy="800219"/>
            </a:xfrm>
            <a:prstGeom prst="rect">
              <a:avLst/>
            </a:prstGeom>
            <a:noFill/>
          </p:spPr>
          <p:txBody>
            <a:bodyPr wrap="square" lIns="0" tIns="0" rIns="0" bIns="0" rtlCol="0">
              <a:spAutoFit/>
            </a:bodyPr>
            <a:lstStyle/>
            <a:p>
              <a:r>
                <a:rPr lang="en-US" sz="1400" b="1">
                  <a:solidFill>
                    <a:schemeClr val="tx1">
                      <a:lumMod val="65000"/>
                      <a:lumOff val="35000"/>
                    </a:schemeClr>
                  </a:solidFill>
                  <a:latin typeface="Calibri"/>
                  <a:cs typeface="Calibri"/>
                </a:rPr>
                <a:t>Crime Data</a:t>
              </a:r>
            </a:p>
            <a:p>
              <a:r>
                <a:rPr lang="en-US" sz="1200">
                  <a:solidFill>
                    <a:schemeClr val="tx1">
                      <a:lumMod val="65000"/>
                      <a:lumOff val="35000"/>
                    </a:schemeClr>
                  </a:solidFill>
                  <a:latin typeface="Calibri"/>
                  <a:cs typeface="Calibri"/>
                </a:rPr>
                <a:t>Reported crime data</a:t>
              </a:r>
            </a:p>
            <a:p>
              <a:r>
                <a:rPr lang="en-US" sz="1200">
                  <a:solidFill>
                    <a:schemeClr val="tx1">
                      <a:lumMod val="65000"/>
                      <a:lumOff val="35000"/>
                    </a:schemeClr>
                  </a:solidFill>
                  <a:latin typeface="Calibri"/>
                  <a:cs typeface="Calibri"/>
                </a:rPr>
                <a:t>Source - </a:t>
              </a:r>
              <a:r>
                <a:rPr lang="en-US" sz="1200">
                  <a:latin typeface="Calibri"/>
                  <a:cs typeface="Calibri"/>
                  <a:hlinkClick r:id="rId3"/>
                </a:rPr>
                <a:t>City of Chicago</a:t>
              </a:r>
              <a:endParaRPr lang="en-US" sz="1200">
                <a:solidFill>
                  <a:schemeClr val="tx1">
                    <a:lumMod val="65000"/>
                    <a:lumOff val="35000"/>
                  </a:schemeClr>
                </a:solidFill>
                <a:latin typeface="Calibri"/>
                <a:cs typeface="Calibri"/>
              </a:endParaRPr>
            </a:p>
            <a:p>
              <a:endParaRPr lang="en-US" sz="1400">
                <a:solidFill>
                  <a:schemeClr val="tx1">
                    <a:lumMod val="65000"/>
                    <a:lumOff val="35000"/>
                  </a:schemeClr>
                </a:solidFill>
                <a:latin typeface="Calibri"/>
                <a:cs typeface="Calibri"/>
              </a:endParaRPr>
            </a:p>
          </p:txBody>
        </p:sp>
        <p:sp>
          <p:nvSpPr>
            <p:cNvPr id="23" name="TextBox 22">
              <a:extLst>
                <a:ext uri="{FF2B5EF4-FFF2-40B4-BE49-F238E27FC236}">
                  <a16:creationId xmlns:a16="http://schemas.microsoft.com/office/drawing/2014/main" id="{5E3EA9E0-E67C-460D-A577-7B39238018A5}"/>
                </a:ext>
              </a:extLst>
            </p:cNvPr>
            <p:cNvSpPr txBox="1"/>
            <p:nvPr/>
          </p:nvSpPr>
          <p:spPr>
            <a:xfrm>
              <a:off x="499936" y="4018783"/>
              <a:ext cx="2601580" cy="800219"/>
            </a:xfrm>
            <a:prstGeom prst="rect">
              <a:avLst/>
            </a:prstGeom>
            <a:noFill/>
          </p:spPr>
          <p:txBody>
            <a:bodyPr wrap="square" lIns="0" tIns="0" rIns="0" bIns="0" rtlCol="0">
              <a:spAutoFit/>
            </a:bodyPr>
            <a:lstStyle/>
            <a:p>
              <a:r>
                <a:rPr lang="en-US" sz="1400" b="1" dirty="0">
                  <a:solidFill>
                    <a:schemeClr val="tx1">
                      <a:lumMod val="65000"/>
                      <a:lumOff val="35000"/>
                    </a:schemeClr>
                  </a:solidFill>
                  <a:latin typeface="Calibri"/>
                  <a:cs typeface="Calibri"/>
                </a:rPr>
                <a:t>Violations Data</a:t>
              </a:r>
            </a:p>
            <a:p>
              <a:r>
                <a:rPr lang="en-US" sz="1200" dirty="0">
                  <a:solidFill>
                    <a:schemeClr val="tx1">
                      <a:lumMod val="65000"/>
                      <a:lumOff val="35000"/>
                    </a:schemeClr>
                  </a:solidFill>
                  <a:latin typeface="Calibri"/>
                  <a:cs typeface="Calibri"/>
                </a:rPr>
                <a:t>Ordinance violations data</a:t>
              </a:r>
            </a:p>
            <a:p>
              <a:r>
                <a:rPr lang="en-US" sz="1200" dirty="0">
                  <a:solidFill>
                    <a:schemeClr val="tx1">
                      <a:lumMod val="65000"/>
                      <a:lumOff val="35000"/>
                    </a:schemeClr>
                  </a:solidFill>
                  <a:latin typeface="Calibri"/>
                  <a:cs typeface="Calibri"/>
                </a:rPr>
                <a:t>Source - </a:t>
              </a:r>
              <a:r>
                <a:rPr lang="en-US" sz="1200" dirty="0">
                  <a:latin typeface="Calibri"/>
                  <a:cs typeface="Calibri"/>
                  <a:hlinkClick r:id="rId4"/>
                </a:rPr>
                <a:t>City of Chicago</a:t>
              </a:r>
              <a:endParaRPr lang="en-US" sz="1200" dirty="0">
                <a:solidFill>
                  <a:schemeClr val="tx1">
                    <a:lumMod val="65000"/>
                    <a:lumOff val="35000"/>
                  </a:schemeClr>
                </a:solidFill>
                <a:latin typeface="Calibri"/>
                <a:cs typeface="Calibri"/>
              </a:endParaRPr>
            </a:p>
            <a:p>
              <a:endParaRPr lang="en-US" sz="1400" dirty="0">
                <a:solidFill>
                  <a:schemeClr val="tx1">
                    <a:lumMod val="65000"/>
                    <a:lumOff val="35000"/>
                  </a:schemeClr>
                </a:solidFill>
                <a:latin typeface="Calibri"/>
                <a:cs typeface="Calibri"/>
              </a:endParaRPr>
            </a:p>
          </p:txBody>
        </p:sp>
        <p:sp>
          <p:nvSpPr>
            <p:cNvPr id="24" name="TextBox 23">
              <a:extLst>
                <a:ext uri="{FF2B5EF4-FFF2-40B4-BE49-F238E27FC236}">
                  <a16:creationId xmlns:a16="http://schemas.microsoft.com/office/drawing/2014/main" id="{5A335F17-A8AC-4123-AE45-048777FF4AAB}"/>
                </a:ext>
              </a:extLst>
            </p:cNvPr>
            <p:cNvSpPr txBox="1"/>
            <p:nvPr/>
          </p:nvSpPr>
          <p:spPr>
            <a:xfrm>
              <a:off x="499936" y="5062623"/>
              <a:ext cx="2601580" cy="984885"/>
            </a:xfrm>
            <a:prstGeom prst="rect">
              <a:avLst/>
            </a:prstGeom>
            <a:noFill/>
          </p:spPr>
          <p:txBody>
            <a:bodyPr wrap="square" lIns="0" tIns="0" rIns="0" bIns="0" rtlCol="0">
              <a:spAutoFit/>
            </a:bodyPr>
            <a:lstStyle/>
            <a:p>
              <a:r>
                <a:rPr lang="en-US" sz="1400" b="1" dirty="0">
                  <a:solidFill>
                    <a:schemeClr val="tx1">
                      <a:lumMod val="65000"/>
                      <a:lumOff val="35000"/>
                    </a:schemeClr>
                  </a:solidFill>
                  <a:latin typeface="Calibri" panose="020F0502020204030204" pitchFamily="34" charset="0"/>
                  <a:cs typeface="Calibri" panose="020F0502020204030204" pitchFamily="34" charset="0"/>
                </a:rPr>
                <a:t>Environment Complaints Data</a:t>
              </a:r>
            </a:p>
            <a:p>
              <a:r>
                <a:rPr lang="en-US" sz="1200" dirty="0">
                  <a:solidFill>
                    <a:schemeClr val="tx1">
                      <a:lumMod val="65000"/>
                      <a:lumOff val="35000"/>
                    </a:schemeClr>
                  </a:solidFill>
                  <a:latin typeface="Calibri" panose="020F0502020204030204" pitchFamily="34" charset="0"/>
                  <a:cs typeface="Calibri" panose="020F0502020204030204" pitchFamily="34" charset="0"/>
                </a:rPr>
                <a:t>Complaints made for environment issues</a:t>
              </a:r>
            </a:p>
            <a:p>
              <a:r>
                <a:rPr lang="en-US" sz="1200" dirty="0">
                  <a:solidFill>
                    <a:schemeClr val="tx1">
                      <a:lumMod val="65000"/>
                      <a:lumOff val="35000"/>
                    </a:schemeClr>
                  </a:solidFill>
                  <a:latin typeface="Calibri" panose="020F0502020204030204" pitchFamily="34" charset="0"/>
                  <a:cs typeface="Calibri" panose="020F0502020204030204" pitchFamily="34" charset="0"/>
                </a:rPr>
                <a:t>Source - </a:t>
              </a:r>
              <a:r>
                <a:rPr lang="en-US" sz="1200" dirty="0">
                  <a:latin typeface="Calibri" panose="020F0502020204030204" pitchFamily="34" charset="0"/>
                  <a:cs typeface="Calibri" panose="020F0502020204030204" pitchFamily="34" charset="0"/>
                  <a:hlinkClick r:id="rId5"/>
                </a:rPr>
                <a:t>City of Chicago</a:t>
              </a:r>
              <a:endParaRPr lang="en-US" sz="1200" dirty="0">
                <a:solidFill>
                  <a:schemeClr val="tx1">
                    <a:lumMod val="65000"/>
                    <a:lumOff val="35000"/>
                  </a:schemeClr>
                </a:solidFill>
                <a:latin typeface="Calibri" panose="020F0502020204030204" pitchFamily="34" charset="0"/>
                <a:cs typeface="Calibri" panose="020F0502020204030204" pitchFamily="34" charset="0"/>
              </a:endParaRPr>
            </a:p>
            <a:p>
              <a:endParaRPr lang="en-US" sz="1400" dirty="0">
                <a:solidFill>
                  <a:schemeClr val="tx1">
                    <a:lumMod val="65000"/>
                    <a:lumOff val="35000"/>
                  </a:schemeClr>
                </a:solidFill>
                <a:latin typeface="Calibri" panose="020F0502020204030204" pitchFamily="34" charset="0"/>
                <a:cs typeface="Calibri" panose="020F0502020204030204" pitchFamily="34" charset="0"/>
              </a:endParaRPr>
            </a:p>
          </p:txBody>
        </p:sp>
      </p:grpSp>
      <p:sp>
        <p:nvSpPr>
          <p:cNvPr id="3" name="Isosceles Triangle 2">
            <a:extLst>
              <a:ext uri="{FF2B5EF4-FFF2-40B4-BE49-F238E27FC236}">
                <a16:creationId xmlns:a16="http://schemas.microsoft.com/office/drawing/2014/main" id="{58ED3B4E-832D-4F36-B26C-2B8F3C3FFBD6}"/>
              </a:ext>
            </a:extLst>
          </p:cNvPr>
          <p:cNvSpPr/>
          <p:nvPr/>
        </p:nvSpPr>
        <p:spPr>
          <a:xfrm rot="5400000">
            <a:off x="2172143" y="3668976"/>
            <a:ext cx="1860997" cy="212367"/>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DA2A0D8A-E9FF-40EF-BD51-5BE760180739}"/>
              </a:ext>
            </a:extLst>
          </p:cNvPr>
          <p:cNvGrpSpPr/>
          <p:nvPr/>
        </p:nvGrpSpPr>
        <p:grpSpPr>
          <a:xfrm>
            <a:off x="3326855" y="1235841"/>
            <a:ext cx="2497428" cy="4875184"/>
            <a:chOff x="3942347" y="1235841"/>
            <a:chExt cx="2839453" cy="4875184"/>
          </a:xfrm>
        </p:grpSpPr>
        <p:grpSp>
          <p:nvGrpSpPr>
            <p:cNvPr id="16" name="Group 15">
              <a:extLst>
                <a:ext uri="{FF2B5EF4-FFF2-40B4-BE49-F238E27FC236}">
                  <a16:creationId xmlns:a16="http://schemas.microsoft.com/office/drawing/2014/main" id="{B3CBC4B9-A539-41D5-95D5-906452AB8D8C}"/>
                </a:ext>
              </a:extLst>
            </p:cNvPr>
            <p:cNvGrpSpPr/>
            <p:nvPr/>
          </p:nvGrpSpPr>
          <p:grpSpPr>
            <a:xfrm>
              <a:off x="3942347" y="1235841"/>
              <a:ext cx="2839453" cy="4875184"/>
              <a:chOff x="3942347" y="1235841"/>
              <a:chExt cx="2839453" cy="4875184"/>
            </a:xfrm>
          </p:grpSpPr>
          <p:grpSp>
            <p:nvGrpSpPr>
              <p:cNvPr id="8" name="Group 7">
                <a:extLst>
                  <a:ext uri="{FF2B5EF4-FFF2-40B4-BE49-F238E27FC236}">
                    <a16:creationId xmlns:a16="http://schemas.microsoft.com/office/drawing/2014/main" id="{D6DD1226-15BA-4621-A306-B07D9E0EA9F3}"/>
                  </a:ext>
                </a:extLst>
              </p:cNvPr>
              <p:cNvGrpSpPr/>
              <p:nvPr/>
            </p:nvGrpSpPr>
            <p:grpSpPr>
              <a:xfrm>
                <a:off x="3942347" y="1235841"/>
                <a:ext cx="2839453" cy="4875184"/>
                <a:chOff x="3909811" y="1235841"/>
                <a:chExt cx="2839453" cy="4875184"/>
              </a:xfrm>
            </p:grpSpPr>
            <p:grpSp>
              <p:nvGrpSpPr>
                <p:cNvPr id="26" name="Group 25">
                  <a:extLst>
                    <a:ext uri="{FF2B5EF4-FFF2-40B4-BE49-F238E27FC236}">
                      <a16:creationId xmlns:a16="http://schemas.microsoft.com/office/drawing/2014/main" id="{BF38974A-B2FC-4BA8-9EF5-B2DEBC78884E}"/>
                    </a:ext>
                  </a:extLst>
                </p:cNvPr>
                <p:cNvGrpSpPr/>
                <p:nvPr/>
              </p:nvGrpSpPr>
              <p:grpSpPr>
                <a:xfrm>
                  <a:off x="3909811" y="1235841"/>
                  <a:ext cx="2839453" cy="4875184"/>
                  <a:chOff x="381000" y="1235841"/>
                  <a:chExt cx="2839453" cy="4875184"/>
                </a:xfrm>
              </p:grpSpPr>
              <p:sp>
                <p:nvSpPr>
                  <p:cNvPr id="27" name="Rectangle 26">
                    <a:extLst>
                      <a:ext uri="{FF2B5EF4-FFF2-40B4-BE49-F238E27FC236}">
                        <a16:creationId xmlns:a16="http://schemas.microsoft.com/office/drawing/2014/main" id="{72D8CA6F-ACE3-42D1-8EF7-6C89915A2F82}"/>
                      </a:ext>
                    </a:extLst>
                  </p:cNvPr>
                  <p:cNvSpPr/>
                  <p:nvPr/>
                </p:nvSpPr>
                <p:spPr>
                  <a:xfrm>
                    <a:off x="381000" y="1235841"/>
                    <a:ext cx="2839453" cy="4875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Rectangle 27">
                    <a:extLst>
                      <a:ext uri="{FF2B5EF4-FFF2-40B4-BE49-F238E27FC236}">
                        <a16:creationId xmlns:a16="http://schemas.microsoft.com/office/drawing/2014/main" id="{57E07E82-9152-471A-BDB7-4ED9897DB1D1}"/>
                      </a:ext>
                    </a:extLst>
                  </p:cNvPr>
                  <p:cNvSpPr/>
                  <p:nvPr/>
                </p:nvSpPr>
                <p:spPr>
                  <a:xfrm>
                    <a:off x="381000" y="1235841"/>
                    <a:ext cx="2839453" cy="452942"/>
                  </a:xfrm>
                  <a:prstGeom prst="rect">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Intermediate Processing</a:t>
                    </a:r>
                    <a:endParaRPr lang="id-ID"/>
                  </a:p>
                </p:txBody>
              </p:sp>
              <p:sp>
                <p:nvSpPr>
                  <p:cNvPr id="29" name="TextBox 28">
                    <a:extLst>
                      <a:ext uri="{FF2B5EF4-FFF2-40B4-BE49-F238E27FC236}">
                        <a16:creationId xmlns:a16="http://schemas.microsoft.com/office/drawing/2014/main" id="{747E7EB4-732F-46E9-9804-B0CDE59F5799}"/>
                      </a:ext>
                    </a:extLst>
                  </p:cNvPr>
                  <p:cNvSpPr txBox="1"/>
                  <p:nvPr/>
                </p:nvSpPr>
                <p:spPr>
                  <a:xfrm>
                    <a:off x="1233252" y="1931101"/>
                    <a:ext cx="1927732" cy="1107996"/>
                  </a:xfrm>
                  <a:prstGeom prst="rect">
                    <a:avLst/>
                  </a:prstGeom>
                  <a:noFill/>
                </p:spPr>
                <p:txBody>
                  <a:bodyPr wrap="square" lIns="0" tIns="0" rIns="0" bIns="0" rtlCol="0" anchor="t">
                    <a:spAutoFit/>
                  </a:bodyPr>
                  <a:lstStyle/>
                  <a:p>
                    <a:r>
                      <a:rPr lang="en-US" sz="1200" b="1">
                        <a:solidFill>
                          <a:schemeClr val="tx1">
                            <a:lumMod val="65000"/>
                            <a:lumOff val="35000"/>
                          </a:schemeClr>
                        </a:solidFill>
                        <a:cs typeface="Segoe UI"/>
                      </a:rPr>
                      <a:t>Datasets imported from csv in R to filter them from 2014 – </a:t>
                    </a:r>
                    <a:r>
                      <a:rPr lang="en-US" sz="1200" b="1">
                        <a:solidFill>
                          <a:schemeClr val="tx1">
                            <a:lumMod val="65000"/>
                            <a:lumOff val="35000"/>
                          </a:schemeClr>
                        </a:solidFill>
                        <a:latin typeface="Calibri"/>
                        <a:cs typeface="Segoe UI"/>
                      </a:rPr>
                      <a:t>2019</a:t>
                    </a:r>
                    <a:r>
                      <a:rPr lang="en-US" sz="1200" b="1" dirty="0">
                        <a:solidFill>
                          <a:schemeClr val="tx1">
                            <a:lumMod val="65000"/>
                            <a:lumOff val="35000"/>
                          </a:schemeClr>
                        </a:solidFill>
                        <a:latin typeface="Calibri"/>
                        <a:cs typeface="Segoe UI"/>
                      </a:rPr>
                      <a:t> </a:t>
                    </a:r>
                    <a:r>
                      <a:rPr lang="en-US" sz="1200" b="1">
                        <a:solidFill>
                          <a:schemeClr val="tx1">
                            <a:lumMod val="65000"/>
                            <a:lumOff val="35000"/>
                          </a:schemeClr>
                        </a:solidFill>
                        <a:cs typeface="Segoe UI"/>
                      </a:rPr>
                      <a:t>and recoding “NA” to “\\N” for MySQL ingestion</a:t>
                    </a:r>
                  </a:p>
                  <a:p>
                    <a:endParaRPr lang="en-US" sz="1200" b="1">
                      <a:solidFill>
                        <a:schemeClr val="tx1">
                          <a:lumMod val="65000"/>
                          <a:lumOff val="35000"/>
                        </a:schemeClr>
                      </a:solidFill>
                      <a:cs typeface="Segoe UI" panose="020B0502040204020203" pitchFamily="34" charset="0"/>
                    </a:endParaRPr>
                  </a:p>
                </p:txBody>
              </p:sp>
              <p:sp>
                <p:nvSpPr>
                  <p:cNvPr id="30" name="TextBox 29">
                    <a:extLst>
                      <a:ext uri="{FF2B5EF4-FFF2-40B4-BE49-F238E27FC236}">
                        <a16:creationId xmlns:a16="http://schemas.microsoft.com/office/drawing/2014/main" id="{36F7ECEA-90A5-4F58-A863-97F463A64625}"/>
                      </a:ext>
                    </a:extLst>
                  </p:cNvPr>
                  <p:cNvSpPr txBox="1"/>
                  <p:nvPr/>
                </p:nvSpPr>
                <p:spPr>
                  <a:xfrm>
                    <a:off x="1233252" y="3509984"/>
                    <a:ext cx="1927732" cy="923330"/>
                  </a:xfrm>
                  <a:prstGeom prst="rect">
                    <a:avLst/>
                  </a:prstGeom>
                  <a:noFill/>
                </p:spPr>
                <p:txBody>
                  <a:bodyPr wrap="square" lIns="0" tIns="0" rIns="0" bIns="0" rtlCol="0">
                    <a:spAutoFit/>
                  </a:bodyPr>
                  <a:lstStyle/>
                  <a:p>
                    <a:r>
                      <a:rPr lang="en-US" sz="1200" b="1">
                        <a:solidFill>
                          <a:schemeClr val="tx1">
                            <a:lumMod val="65000"/>
                            <a:lumOff val="35000"/>
                          </a:schemeClr>
                        </a:solidFill>
                        <a:latin typeface="Calibri"/>
                        <a:cs typeface="Calibri"/>
                      </a:rPr>
                      <a:t>Data standardization done in </a:t>
                    </a:r>
                    <a:r>
                      <a:rPr lang="en-US" sz="1200" b="1" err="1">
                        <a:solidFill>
                          <a:schemeClr val="tx1">
                            <a:lumMod val="65000"/>
                            <a:lumOff val="35000"/>
                          </a:schemeClr>
                        </a:solidFill>
                        <a:latin typeface="Calibri"/>
                        <a:cs typeface="Calibri"/>
                      </a:rPr>
                      <a:t>OpenRefine</a:t>
                    </a:r>
                    <a:r>
                      <a:rPr lang="en-US" sz="1200" b="1">
                        <a:solidFill>
                          <a:schemeClr val="tx1">
                            <a:lumMod val="65000"/>
                            <a:lumOff val="35000"/>
                          </a:schemeClr>
                        </a:solidFill>
                        <a:latin typeface="Calibri"/>
                        <a:cs typeface="Calibri"/>
                      </a:rPr>
                      <a:t> to combine similar categories and reformat dates</a:t>
                    </a:r>
                    <a:endParaRPr lang="en-US" sz="1200">
                      <a:solidFill>
                        <a:schemeClr val="tx1">
                          <a:lumMod val="65000"/>
                          <a:lumOff val="35000"/>
                        </a:schemeClr>
                      </a:solidFill>
                      <a:latin typeface="Calibri"/>
                      <a:cs typeface="Calibri"/>
                    </a:endParaRPr>
                  </a:p>
                  <a:p>
                    <a:endParaRPr lang="en-US" sz="1200">
                      <a:solidFill>
                        <a:schemeClr val="tx1">
                          <a:lumMod val="65000"/>
                          <a:lumOff val="35000"/>
                        </a:schemeClr>
                      </a:solidFill>
                      <a:latin typeface="Calibri"/>
                      <a:cs typeface="Calibri"/>
                    </a:endParaRPr>
                  </a:p>
                </p:txBody>
              </p:sp>
              <p:sp>
                <p:nvSpPr>
                  <p:cNvPr id="31" name="TextBox 30">
                    <a:extLst>
                      <a:ext uri="{FF2B5EF4-FFF2-40B4-BE49-F238E27FC236}">
                        <a16:creationId xmlns:a16="http://schemas.microsoft.com/office/drawing/2014/main" id="{FACB00C9-46D9-4E7F-B9A5-F93032937C81}"/>
                      </a:ext>
                    </a:extLst>
                  </p:cNvPr>
                  <p:cNvSpPr txBox="1"/>
                  <p:nvPr/>
                </p:nvSpPr>
                <p:spPr>
                  <a:xfrm>
                    <a:off x="1233252" y="5068161"/>
                    <a:ext cx="1927732" cy="738664"/>
                  </a:xfrm>
                  <a:prstGeom prst="rect">
                    <a:avLst/>
                  </a:prstGeom>
                  <a:noFill/>
                </p:spPr>
                <p:txBody>
                  <a:bodyPr wrap="square" lIns="0" tIns="0" rIns="0" bIns="0" rtlCol="0">
                    <a:spAutoFit/>
                  </a:bodyPr>
                  <a:lstStyle/>
                  <a:p>
                    <a:r>
                      <a:rPr lang="en-US" sz="1200" b="1" dirty="0">
                        <a:solidFill>
                          <a:schemeClr val="tx1">
                            <a:lumMod val="65000"/>
                            <a:lumOff val="35000"/>
                          </a:schemeClr>
                        </a:solidFill>
                        <a:latin typeface="Calibri"/>
                        <a:cs typeface="Calibri"/>
                      </a:rPr>
                      <a:t>Coordinates reverse geocoded in python to obtain zip codes for the location table</a:t>
                    </a:r>
                    <a:endParaRPr lang="en-US" sz="1200" dirty="0">
                      <a:solidFill>
                        <a:schemeClr val="tx1">
                          <a:lumMod val="65000"/>
                          <a:lumOff val="35000"/>
                        </a:schemeClr>
                      </a:solidFill>
                      <a:latin typeface="Calibri"/>
                      <a:cs typeface="Calibri"/>
                    </a:endParaRPr>
                  </a:p>
                </p:txBody>
              </p:sp>
            </p:grpSp>
            <p:pic>
              <p:nvPicPr>
                <p:cNvPr id="7" name="Graphic 6">
                  <a:extLst>
                    <a:ext uri="{FF2B5EF4-FFF2-40B4-BE49-F238E27FC236}">
                      <a16:creationId xmlns:a16="http://schemas.microsoft.com/office/drawing/2014/main" id="{FEFA99D4-CDA1-4D8A-A5AD-2D2804EBD9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53768" y="2037965"/>
                  <a:ext cx="684165" cy="530133"/>
                </a:xfrm>
                <a:prstGeom prst="rect">
                  <a:avLst/>
                </a:prstGeom>
              </p:spPr>
            </p:pic>
          </p:grpSp>
          <p:pic>
            <p:nvPicPr>
              <p:cNvPr id="15" name="Graphic 14">
                <a:extLst>
                  <a:ext uri="{FF2B5EF4-FFF2-40B4-BE49-F238E27FC236}">
                    <a16:creationId xmlns:a16="http://schemas.microsoft.com/office/drawing/2014/main" id="{C0A8ABC6-0A8F-4C99-A2CC-15A8EC2216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63210" y="5091807"/>
                <a:ext cx="530352" cy="530352"/>
              </a:xfrm>
              <a:prstGeom prst="rect">
                <a:avLst/>
              </a:prstGeom>
            </p:spPr>
          </p:pic>
        </p:grpSp>
        <p:pic>
          <p:nvPicPr>
            <p:cNvPr id="34" name="Graphic 33">
              <a:extLst>
                <a:ext uri="{FF2B5EF4-FFF2-40B4-BE49-F238E27FC236}">
                  <a16:creationId xmlns:a16="http://schemas.microsoft.com/office/drawing/2014/main" id="{572559E9-C3EB-4C57-AE15-67953C2B23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00970" y="3509984"/>
              <a:ext cx="566247" cy="530352"/>
            </a:xfrm>
            <a:prstGeom prst="rect">
              <a:avLst/>
            </a:prstGeom>
          </p:spPr>
        </p:pic>
      </p:grpSp>
      <p:sp>
        <p:nvSpPr>
          <p:cNvPr id="55" name="Isosceles Triangle 54">
            <a:extLst>
              <a:ext uri="{FF2B5EF4-FFF2-40B4-BE49-F238E27FC236}">
                <a16:creationId xmlns:a16="http://schemas.microsoft.com/office/drawing/2014/main" id="{75CE09E3-8CA7-49D9-8B5F-7519D1401FDD}"/>
              </a:ext>
            </a:extLst>
          </p:cNvPr>
          <p:cNvSpPr/>
          <p:nvPr/>
        </p:nvSpPr>
        <p:spPr>
          <a:xfrm rot="5400000">
            <a:off x="5117997" y="3668977"/>
            <a:ext cx="1860997" cy="212367"/>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8292A3C9-32B7-47E0-8072-6D39A6403B5C}"/>
              </a:ext>
            </a:extLst>
          </p:cNvPr>
          <p:cNvSpPr/>
          <p:nvPr/>
        </p:nvSpPr>
        <p:spPr>
          <a:xfrm rot="5400000">
            <a:off x="8054249" y="3649128"/>
            <a:ext cx="1860997" cy="212367"/>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29D3FD8E-426B-458A-804F-5C81844662A7}"/>
              </a:ext>
            </a:extLst>
          </p:cNvPr>
          <p:cNvGrpSpPr/>
          <p:nvPr/>
        </p:nvGrpSpPr>
        <p:grpSpPr>
          <a:xfrm>
            <a:off x="6272709" y="1235841"/>
            <a:ext cx="2544535" cy="4875184"/>
            <a:chOff x="6272709" y="1235841"/>
            <a:chExt cx="2544535" cy="4875184"/>
          </a:xfrm>
        </p:grpSpPr>
        <p:grpSp>
          <p:nvGrpSpPr>
            <p:cNvPr id="83" name="Group 82">
              <a:extLst>
                <a:ext uri="{FF2B5EF4-FFF2-40B4-BE49-F238E27FC236}">
                  <a16:creationId xmlns:a16="http://schemas.microsoft.com/office/drawing/2014/main" id="{D7D5EDF3-F24E-4946-B66A-BBE8FCBDFBAB}"/>
                </a:ext>
              </a:extLst>
            </p:cNvPr>
            <p:cNvGrpSpPr/>
            <p:nvPr/>
          </p:nvGrpSpPr>
          <p:grpSpPr>
            <a:xfrm>
              <a:off x="6272709" y="1235841"/>
              <a:ext cx="2544535" cy="4875184"/>
              <a:chOff x="381000" y="1235841"/>
              <a:chExt cx="2893011" cy="4875184"/>
            </a:xfrm>
          </p:grpSpPr>
          <p:sp>
            <p:nvSpPr>
              <p:cNvPr id="85" name="Rectangle 84">
                <a:extLst>
                  <a:ext uri="{FF2B5EF4-FFF2-40B4-BE49-F238E27FC236}">
                    <a16:creationId xmlns:a16="http://schemas.microsoft.com/office/drawing/2014/main" id="{C7A1D8C4-5B6A-4D0F-9DBF-80D6229B470A}"/>
                  </a:ext>
                </a:extLst>
              </p:cNvPr>
              <p:cNvSpPr/>
              <p:nvPr/>
            </p:nvSpPr>
            <p:spPr>
              <a:xfrm>
                <a:off x="381000" y="1235841"/>
                <a:ext cx="2839453" cy="4875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6" name="Rectangle 85">
                <a:extLst>
                  <a:ext uri="{FF2B5EF4-FFF2-40B4-BE49-F238E27FC236}">
                    <a16:creationId xmlns:a16="http://schemas.microsoft.com/office/drawing/2014/main" id="{9BC73247-9F76-4E8B-BE30-9AAB62E3EEE7}"/>
                  </a:ext>
                </a:extLst>
              </p:cNvPr>
              <p:cNvSpPr/>
              <p:nvPr/>
            </p:nvSpPr>
            <p:spPr>
              <a:xfrm>
                <a:off x="381000" y="1235841"/>
                <a:ext cx="2839453" cy="452942"/>
              </a:xfrm>
              <a:prstGeom prst="rect">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RDBMS Storage</a:t>
                </a:r>
                <a:endParaRPr lang="id-ID"/>
              </a:p>
            </p:txBody>
          </p:sp>
          <p:sp>
            <p:nvSpPr>
              <p:cNvPr id="87" name="TextBox 86">
                <a:extLst>
                  <a:ext uri="{FF2B5EF4-FFF2-40B4-BE49-F238E27FC236}">
                    <a16:creationId xmlns:a16="http://schemas.microsoft.com/office/drawing/2014/main" id="{F87897CC-CD12-4D7C-8C00-770F10B14B0B}"/>
                  </a:ext>
                </a:extLst>
              </p:cNvPr>
              <p:cNvSpPr txBox="1"/>
              <p:nvPr/>
            </p:nvSpPr>
            <p:spPr>
              <a:xfrm>
                <a:off x="482499" y="3268916"/>
                <a:ext cx="2791512" cy="2031325"/>
              </a:xfrm>
              <a:prstGeom prst="rect">
                <a:avLst/>
              </a:prstGeom>
              <a:noFill/>
            </p:spPr>
            <p:txBody>
              <a:bodyPr wrap="square" lIns="0" tIns="0" rIns="0" bIns="0" rtlCol="0" anchor="t">
                <a:spAutoFit/>
              </a:bodyPr>
              <a:lstStyle/>
              <a:p>
                <a:pPr marL="171450" indent="-171450">
                  <a:buFont typeface="Arial" panose="020B0604020202020204" pitchFamily="34" charset="0"/>
                  <a:buChar char="•"/>
                </a:pPr>
                <a:r>
                  <a:rPr lang="en-US" sz="1200" b="1" dirty="0">
                    <a:solidFill>
                      <a:schemeClr val="tx1">
                        <a:lumMod val="65000"/>
                        <a:lumOff val="35000"/>
                      </a:schemeClr>
                    </a:solidFill>
                    <a:latin typeface="Calibri"/>
                    <a:cs typeface="Segoe UI"/>
                  </a:rPr>
                  <a:t>MySQL 8.0 hosted on Google Cloud Platform for data storage, manipulation, availability and collaboration</a:t>
                </a:r>
              </a:p>
              <a:p>
                <a:pPr marL="171450" indent="-171450">
                  <a:buFont typeface="Arial" panose="020B0604020202020204" pitchFamily="34" charset="0"/>
                  <a:buChar char="•"/>
                </a:pPr>
                <a:endParaRPr lang="en-US" sz="1200" b="1" dirty="0">
                  <a:solidFill>
                    <a:schemeClr val="tx1">
                      <a:lumMod val="65000"/>
                      <a:lumOff val="35000"/>
                    </a:schemeClr>
                  </a:solidFill>
                  <a:latin typeface="Calibri"/>
                  <a:cs typeface="Segoe UI"/>
                </a:endParaRPr>
              </a:p>
              <a:p>
                <a:pPr marL="171450" indent="-171450">
                  <a:buFont typeface="Arial" panose="020B0604020202020204" pitchFamily="34" charset="0"/>
                  <a:buChar char="•"/>
                </a:pPr>
                <a:r>
                  <a:rPr lang="en-US" sz="1200" b="1" dirty="0">
                    <a:solidFill>
                      <a:schemeClr val="tx1">
                        <a:lumMod val="65000"/>
                        <a:lumOff val="35000"/>
                      </a:schemeClr>
                    </a:solidFill>
                    <a:latin typeface="Calibri"/>
                    <a:cs typeface="Segoe UI"/>
                  </a:rPr>
                  <a:t>Base tables for crime, weather, environment complaints and ordinance violations</a:t>
                </a:r>
              </a:p>
              <a:p>
                <a:pPr marL="171450" indent="-171450">
                  <a:buFont typeface="Arial" panose="020B0604020202020204" pitchFamily="34" charset="0"/>
                  <a:buChar char="•"/>
                </a:pPr>
                <a:endParaRPr lang="en-US" sz="1200" b="1" dirty="0">
                  <a:solidFill>
                    <a:schemeClr val="tx1">
                      <a:lumMod val="65000"/>
                      <a:lumOff val="35000"/>
                    </a:schemeClr>
                  </a:solidFill>
                  <a:latin typeface="Calibri"/>
                  <a:cs typeface="Segoe UI"/>
                </a:endParaRPr>
              </a:p>
              <a:p>
                <a:pPr marL="171450" indent="-171450">
                  <a:buFont typeface="Arial" panose="020B0604020202020204" pitchFamily="34" charset="0"/>
                  <a:buChar char="•"/>
                </a:pPr>
                <a:r>
                  <a:rPr lang="en-US" sz="1200" b="1" dirty="0">
                    <a:solidFill>
                      <a:schemeClr val="tx1">
                        <a:lumMod val="65000"/>
                        <a:lumOff val="35000"/>
                      </a:schemeClr>
                    </a:solidFill>
                    <a:latin typeface="Calibri"/>
                    <a:cs typeface="Segoe UI"/>
                  </a:rPr>
                  <a:t>Views created for analysis tables and visualizations</a:t>
                </a:r>
              </a:p>
            </p:txBody>
          </p:sp>
        </p:grpSp>
        <p:pic>
          <p:nvPicPr>
            <p:cNvPr id="37" name="Graphic 36">
              <a:extLst>
                <a:ext uri="{FF2B5EF4-FFF2-40B4-BE49-F238E27FC236}">
                  <a16:creationId xmlns:a16="http://schemas.microsoft.com/office/drawing/2014/main" id="{ECC3C60D-A526-4096-90BF-5E0666D5CC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21147" y="2246864"/>
              <a:ext cx="1048530" cy="726841"/>
            </a:xfrm>
            <a:prstGeom prst="rect">
              <a:avLst/>
            </a:prstGeom>
          </p:spPr>
        </p:pic>
        <p:pic>
          <p:nvPicPr>
            <p:cNvPr id="41" name="Graphic 40">
              <a:extLst>
                <a:ext uri="{FF2B5EF4-FFF2-40B4-BE49-F238E27FC236}">
                  <a16:creationId xmlns:a16="http://schemas.microsoft.com/office/drawing/2014/main" id="{C30C012E-9F80-496D-873A-666C6718B21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83684" y="2305501"/>
              <a:ext cx="823628" cy="662763"/>
            </a:xfrm>
            <a:prstGeom prst="rect">
              <a:avLst/>
            </a:prstGeom>
          </p:spPr>
        </p:pic>
      </p:grpSp>
      <p:grpSp>
        <p:nvGrpSpPr>
          <p:cNvPr id="53" name="Group 52">
            <a:extLst>
              <a:ext uri="{FF2B5EF4-FFF2-40B4-BE49-F238E27FC236}">
                <a16:creationId xmlns:a16="http://schemas.microsoft.com/office/drawing/2014/main" id="{400E3B1A-0D65-498E-9EF0-9757396D277E}"/>
              </a:ext>
            </a:extLst>
          </p:cNvPr>
          <p:cNvGrpSpPr/>
          <p:nvPr/>
        </p:nvGrpSpPr>
        <p:grpSpPr>
          <a:xfrm>
            <a:off x="9208961" y="1215992"/>
            <a:ext cx="2497428" cy="4875184"/>
            <a:chOff x="9208961" y="1215992"/>
            <a:chExt cx="2497428" cy="4875184"/>
          </a:xfrm>
        </p:grpSpPr>
        <p:grpSp>
          <p:nvGrpSpPr>
            <p:cNvPr id="96" name="Group 95">
              <a:extLst>
                <a:ext uri="{FF2B5EF4-FFF2-40B4-BE49-F238E27FC236}">
                  <a16:creationId xmlns:a16="http://schemas.microsoft.com/office/drawing/2014/main" id="{D840BB49-1041-41CE-B94B-7B3D00B8A9A1}"/>
                </a:ext>
              </a:extLst>
            </p:cNvPr>
            <p:cNvGrpSpPr/>
            <p:nvPr/>
          </p:nvGrpSpPr>
          <p:grpSpPr>
            <a:xfrm>
              <a:off x="9208961" y="1215992"/>
              <a:ext cx="2497428" cy="4875184"/>
              <a:chOff x="381000" y="1235841"/>
              <a:chExt cx="2839453" cy="4875184"/>
            </a:xfrm>
          </p:grpSpPr>
          <p:sp>
            <p:nvSpPr>
              <p:cNvPr id="98" name="Rectangle 97">
                <a:extLst>
                  <a:ext uri="{FF2B5EF4-FFF2-40B4-BE49-F238E27FC236}">
                    <a16:creationId xmlns:a16="http://schemas.microsoft.com/office/drawing/2014/main" id="{06A5DC76-93B0-427A-899C-B064C8C0FECF}"/>
                  </a:ext>
                </a:extLst>
              </p:cNvPr>
              <p:cNvSpPr/>
              <p:nvPr/>
            </p:nvSpPr>
            <p:spPr>
              <a:xfrm>
                <a:off x="381000" y="1235841"/>
                <a:ext cx="2839453" cy="4875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Rectangle 98">
                <a:extLst>
                  <a:ext uri="{FF2B5EF4-FFF2-40B4-BE49-F238E27FC236}">
                    <a16:creationId xmlns:a16="http://schemas.microsoft.com/office/drawing/2014/main" id="{8047061A-4619-40FD-A654-12D018901934}"/>
                  </a:ext>
                </a:extLst>
              </p:cNvPr>
              <p:cNvSpPr/>
              <p:nvPr/>
            </p:nvSpPr>
            <p:spPr>
              <a:xfrm>
                <a:off x="381000" y="1235841"/>
                <a:ext cx="2839453" cy="452942"/>
              </a:xfrm>
              <a:prstGeom prst="rect">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BI and Visualizations</a:t>
                </a:r>
                <a:endParaRPr lang="id-ID"/>
              </a:p>
            </p:txBody>
          </p:sp>
          <p:sp>
            <p:nvSpPr>
              <p:cNvPr id="102" name="TextBox 101">
                <a:extLst>
                  <a:ext uri="{FF2B5EF4-FFF2-40B4-BE49-F238E27FC236}">
                    <a16:creationId xmlns:a16="http://schemas.microsoft.com/office/drawing/2014/main" id="{C5A3B005-418E-44B0-AAEF-A682B9F56A99}"/>
                  </a:ext>
                </a:extLst>
              </p:cNvPr>
              <p:cNvSpPr txBox="1"/>
              <p:nvPr/>
            </p:nvSpPr>
            <p:spPr>
              <a:xfrm>
                <a:off x="745727" y="3756681"/>
                <a:ext cx="2314233" cy="954107"/>
              </a:xfrm>
              <a:prstGeom prst="rect">
                <a:avLst/>
              </a:prstGeom>
              <a:noFill/>
            </p:spPr>
            <p:txBody>
              <a:bodyPr wrap="square" lIns="0" tIns="0" rIns="0" bIns="0" rtlCol="0" anchor="t">
                <a:spAutoFit/>
              </a:bodyPr>
              <a:lstStyle/>
              <a:p>
                <a:r>
                  <a:rPr lang="en-US" sz="1400" b="1" dirty="0">
                    <a:solidFill>
                      <a:schemeClr val="tx1">
                        <a:lumMod val="65000"/>
                        <a:lumOff val="35000"/>
                      </a:schemeClr>
                    </a:solidFill>
                    <a:latin typeface="Calibri"/>
                    <a:cs typeface="Segoe UI"/>
                  </a:rPr>
                  <a:t>Tableau dashboards for:</a:t>
                </a:r>
              </a:p>
              <a:p>
                <a:pPr marL="171450" indent="-171450">
                  <a:buFont typeface="Arial" panose="020B0604020202020204" pitchFamily="34" charset="0"/>
                  <a:buChar char="•"/>
                </a:pPr>
                <a:r>
                  <a:rPr lang="en-US" sz="1200" dirty="0">
                    <a:solidFill>
                      <a:schemeClr val="tx1">
                        <a:lumMod val="65000"/>
                        <a:lumOff val="35000"/>
                      </a:schemeClr>
                    </a:solidFill>
                    <a:latin typeface="Calibri"/>
                    <a:cs typeface="Segoe UI"/>
                  </a:rPr>
                  <a:t>Observing trends across dimensions</a:t>
                </a:r>
              </a:p>
              <a:p>
                <a:pPr marL="171450" indent="-171450">
                  <a:buFont typeface="Arial" panose="020B0604020202020204" pitchFamily="34" charset="0"/>
                  <a:buChar char="•"/>
                </a:pPr>
                <a:r>
                  <a:rPr lang="en-US" sz="1200" dirty="0">
                    <a:solidFill>
                      <a:schemeClr val="tx1">
                        <a:lumMod val="65000"/>
                        <a:lumOff val="35000"/>
                      </a:schemeClr>
                    </a:solidFill>
                    <a:latin typeface="Calibri"/>
                    <a:cs typeface="Segoe UI"/>
                  </a:rPr>
                  <a:t>BI and deep dives</a:t>
                </a:r>
              </a:p>
              <a:p>
                <a:pPr marL="171450" indent="-171450">
                  <a:buFont typeface="Arial" panose="020B0604020202020204" pitchFamily="34" charset="0"/>
                  <a:buChar char="•"/>
                </a:pPr>
                <a:endParaRPr lang="en-US" sz="1200" dirty="0">
                  <a:solidFill>
                    <a:schemeClr val="tx1">
                      <a:lumMod val="65000"/>
                      <a:lumOff val="35000"/>
                    </a:schemeClr>
                  </a:solidFill>
                  <a:latin typeface="Calibri"/>
                  <a:cs typeface="Segoe UI" panose="020B0502040204020203" pitchFamily="34" charset="0"/>
                </a:endParaRPr>
              </a:p>
            </p:txBody>
          </p:sp>
        </p:grpSp>
        <p:pic>
          <p:nvPicPr>
            <p:cNvPr id="52" name="Graphic 51">
              <a:extLst>
                <a:ext uri="{FF2B5EF4-FFF2-40B4-BE49-F238E27FC236}">
                  <a16:creationId xmlns:a16="http://schemas.microsoft.com/office/drawing/2014/main" id="{38AB6E77-3556-4C9A-84EE-D06D92FAAE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753637" y="2022573"/>
              <a:ext cx="1378821" cy="1360620"/>
            </a:xfrm>
            <a:prstGeom prst="rect">
              <a:avLst/>
            </a:prstGeom>
          </p:spPr>
        </p:pic>
      </p:grpSp>
      <p:grpSp>
        <p:nvGrpSpPr>
          <p:cNvPr id="46" name="Group 45">
            <a:extLst>
              <a:ext uri="{FF2B5EF4-FFF2-40B4-BE49-F238E27FC236}">
                <a16:creationId xmlns:a16="http://schemas.microsoft.com/office/drawing/2014/main" id="{E94B4287-1445-4D19-B6CE-12EC0E73CA88}"/>
              </a:ext>
            </a:extLst>
          </p:cNvPr>
          <p:cNvGrpSpPr/>
          <p:nvPr/>
        </p:nvGrpSpPr>
        <p:grpSpPr>
          <a:xfrm>
            <a:off x="430243" y="86410"/>
            <a:ext cx="6670323" cy="362417"/>
            <a:chOff x="430243" y="86410"/>
            <a:chExt cx="6670323" cy="362417"/>
          </a:xfrm>
        </p:grpSpPr>
        <p:sp>
          <p:nvSpPr>
            <p:cNvPr id="47" name="箭头: V 形 1">
              <a:extLst>
                <a:ext uri="{FF2B5EF4-FFF2-40B4-BE49-F238E27FC236}">
                  <a16:creationId xmlns:a16="http://schemas.microsoft.com/office/drawing/2014/main" id="{C6B225BB-D647-424F-91AF-59B3E43DE4D8}"/>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48" name="箭头: V 形 2">
              <a:extLst>
                <a:ext uri="{FF2B5EF4-FFF2-40B4-BE49-F238E27FC236}">
                  <a16:creationId xmlns:a16="http://schemas.microsoft.com/office/drawing/2014/main" id="{4BC750B4-766E-4E2D-B71D-18C386D6E2FE}"/>
                </a:ext>
              </a:extLst>
            </p:cNvPr>
            <p:cNvSpPr/>
            <p:nvPr/>
          </p:nvSpPr>
          <p:spPr>
            <a:xfrm>
              <a:off x="1731217" y="86412"/>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49" name="箭头: V 形 3">
              <a:extLst>
                <a:ext uri="{FF2B5EF4-FFF2-40B4-BE49-F238E27FC236}">
                  <a16:creationId xmlns:a16="http://schemas.microsoft.com/office/drawing/2014/main" id="{92569454-67BF-48F5-A609-7940F71775B9}"/>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50" name="箭头: V 形 4">
              <a:extLst>
                <a:ext uri="{FF2B5EF4-FFF2-40B4-BE49-F238E27FC236}">
                  <a16:creationId xmlns:a16="http://schemas.microsoft.com/office/drawing/2014/main" id="{D4CC6A00-5705-4935-8EC6-51FE4B0E7E45}"/>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51" name="箭头: V 形 6">
              <a:extLst>
                <a:ext uri="{FF2B5EF4-FFF2-40B4-BE49-F238E27FC236}">
                  <a16:creationId xmlns:a16="http://schemas.microsoft.com/office/drawing/2014/main" id="{CD6A8CAA-0D5B-4115-B9DA-0D8099E9A4D2}"/>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56" name="Date Placeholder 10">
            <a:extLst>
              <a:ext uri="{FF2B5EF4-FFF2-40B4-BE49-F238E27FC236}">
                <a16:creationId xmlns:a16="http://schemas.microsoft.com/office/drawing/2014/main" id="{2ED77985-2C5B-4194-9185-87EE9BECF492}"/>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57" name="Slide Number Placeholder 11">
            <a:extLst>
              <a:ext uri="{FF2B5EF4-FFF2-40B4-BE49-F238E27FC236}">
                <a16:creationId xmlns:a16="http://schemas.microsoft.com/office/drawing/2014/main" id="{B90860DA-3F70-4B08-8985-BAEF140FA313}"/>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7</a:t>
            </a:fld>
            <a:endParaRPr lang="en-US"/>
          </a:p>
        </p:txBody>
      </p:sp>
    </p:spTree>
    <p:extLst>
      <p:ext uri="{BB962C8B-B14F-4D97-AF65-F5344CB8AC3E}">
        <p14:creationId xmlns:p14="http://schemas.microsoft.com/office/powerpoint/2010/main" val="31083415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8" name="TextBox 7">
            <a:extLst>
              <a:ext uri="{FF2B5EF4-FFF2-40B4-BE49-F238E27FC236}">
                <a16:creationId xmlns:a16="http://schemas.microsoft.com/office/drawing/2014/main" id="{706073F7-5569-4002-966D-62E0AE5FB2D1}"/>
              </a:ext>
            </a:extLst>
          </p:cNvPr>
          <p:cNvSpPr txBox="1"/>
          <p:nvPr/>
        </p:nvSpPr>
        <p:spPr>
          <a:xfrm>
            <a:off x="384048" y="539496"/>
            <a:ext cx="8250724"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ETL Overview</a:t>
            </a:r>
          </a:p>
        </p:txBody>
      </p:sp>
      <p:sp>
        <p:nvSpPr>
          <p:cNvPr id="29" name="Rectangle 28">
            <a:extLst>
              <a:ext uri="{FF2B5EF4-FFF2-40B4-BE49-F238E27FC236}">
                <a16:creationId xmlns:a16="http://schemas.microsoft.com/office/drawing/2014/main" id="{2536A406-A26C-4EEF-BB9A-C29C103003B2}"/>
              </a:ext>
            </a:extLst>
          </p:cNvPr>
          <p:cNvSpPr/>
          <p:nvPr/>
        </p:nvSpPr>
        <p:spPr>
          <a:xfrm>
            <a:off x="514800" y="1759800"/>
            <a:ext cx="1632000" cy="2124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r>
              <a:rPr lang="en-US" sz="1100">
                <a:latin typeface="Calibri"/>
                <a:ea typeface="+mn-lt"/>
                <a:cs typeface="+mn-lt"/>
              </a:rPr>
            </a:br>
            <a:br>
              <a:rPr lang="en-US" sz="1100">
                <a:latin typeface="Calibri"/>
                <a:ea typeface="+mn-lt"/>
                <a:cs typeface="+mn-lt"/>
              </a:rPr>
            </a:br>
            <a:br>
              <a:rPr lang="en-US" sz="1100">
                <a:latin typeface="Calibri"/>
                <a:ea typeface="+mn-lt"/>
                <a:cs typeface="+mn-lt"/>
              </a:rPr>
            </a:br>
            <a:br>
              <a:rPr lang="en-US" sz="1100">
                <a:latin typeface="Calibri"/>
                <a:ea typeface="+mn-lt"/>
                <a:cs typeface="+mn-lt"/>
              </a:rPr>
            </a:br>
            <a:r>
              <a:rPr lang="en-US" sz="1100">
                <a:solidFill>
                  <a:schemeClr val="tx1"/>
                </a:solidFill>
                <a:latin typeface="Calibri"/>
                <a:ea typeface="+mn-lt"/>
                <a:cs typeface="+mn-lt"/>
              </a:rPr>
              <a:t>Daily safety records of crime, violation, and complaint activity. Reference files for locations required to properly link the datasets. Daily, historical weather information. </a:t>
            </a:r>
            <a:endParaRPr lang="en-US" sz="1100">
              <a:solidFill>
                <a:schemeClr val="tx1"/>
              </a:solidFill>
              <a:latin typeface="Calibri"/>
              <a:cs typeface="Calibri Light"/>
            </a:endParaRPr>
          </a:p>
          <a:p>
            <a:pPr algn="ctr"/>
            <a:endParaRPr lang="en-US" sz="1100">
              <a:solidFill>
                <a:schemeClr val="tx1"/>
              </a:solidFill>
              <a:latin typeface="Calibri"/>
              <a:cs typeface="Calibri Light"/>
            </a:endParaRPr>
          </a:p>
        </p:txBody>
      </p:sp>
      <p:sp>
        <p:nvSpPr>
          <p:cNvPr id="30" name="Rectangle 29">
            <a:extLst>
              <a:ext uri="{FF2B5EF4-FFF2-40B4-BE49-F238E27FC236}">
                <a16:creationId xmlns:a16="http://schemas.microsoft.com/office/drawing/2014/main" id="{CD98AE87-1A60-46A0-A9FF-27760AFCE684}"/>
              </a:ext>
            </a:extLst>
          </p:cNvPr>
          <p:cNvSpPr/>
          <p:nvPr/>
        </p:nvSpPr>
        <p:spPr>
          <a:xfrm>
            <a:off x="513675" y="1764675"/>
            <a:ext cx="1632000" cy="5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cs typeface="Calibri Light"/>
              </a:rPr>
              <a:t>Data Files</a:t>
            </a:r>
            <a:endParaRPr lang="en-US" b="1">
              <a:latin typeface="Calibri"/>
              <a:cs typeface="Calibri"/>
            </a:endParaRPr>
          </a:p>
        </p:txBody>
      </p:sp>
      <p:sp>
        <p:nvSpPr>
          <p:cNvPr id="31" name="Rectangle 30">
            <a:extLst>
              <a:ext uri="{FF2B5EF4-FFF2-40B4-BE49-F238E27FC236}">
                <a16:creationId xmlns:a16="http://schemas.microsoft.com/office/drawing/2014/main" id="{94443BE4-2908-443A-A755-CF995F04CB71}"/>
              </a:ext>
            </a:extLst>
          </p:cNvPr>
          <p:cNvSpPr/>
          <p:nvPr/>
        </p:nvSpPr>
        <p:spPr>
          <a:xfrm>
            <a:off x="3418799" y="4375800"/>
            <a:ext cx="1776000" cy="1872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r>
              <a:rPr lang="en-US" sz="1100">
                <a:latin typeface="Calibri"/>
                <a:ea typeface="+mn-lt"/>
                <a:cs typeface="+mn-lt"/>
              </a:rPr>
            </a:br>
            <a:br>
              <a:rPr lang="en-US" sz="1100">
                <a:latin typeface="Calibri"/>
                <a:ea typeface="+mn-lt"/>
                <a:cs typeface="+mn-lt"/>
              </a:rPr>
            </a:br>
            <a:br>
              <a:rPr lang="en-US" sz="1100">
                <a:latin typeface="Calibri"/>
                <a:ea typeface="+mn-lt"/>
                <a:cs typeface="+mn-lt"/>
              </a:rPr>
            </a:br>
            <a:br>
              <a:rPr lang="en-US" sz="1100">
                <a:latin typeface="Calibri"/>
                <a:ea typeface="+mn-lt"/>
                <a:cs typeface="+mn-lt"/>
              </a:rPr>
            </a:br>
            <a:br>
              <a:rPr lang="en-US" sz="1100">
                <a:latin typeface="Calibri"/>
                <a:ea typeface="+mn-lt"/>
                <a:cs typeface="+mn-lt"/>
              </a:rPr>
            </a:br>
            <a:r>
              <a:rPr lang="en-US" sz="1100">
                <a:solidFill>
                  <a:schemeClr val="tx1"/>
                </a:solidFill>
                <a:latin typeface="Calibri"/>
                <a:ea typeface="+mn-lt"/>
                <a:cs typeface="+mn-lt"/>
              </a:rPr>
              <a:t>Zip Codes, Neighborhoods and Community Areas shape files required for reference information in production database schema </a:t>
            </a:r>
            <a:endParaRPr lang="en-US">
              <a:solidFill>
                <a:schemeClr val="tx1"/>
              </a:solidFill>
              <a:latin typeface="Calibri"/>
              <a:cs typeface="Calibri Light"/>
            </a:endParaRPr>
          </a:p>
          <a:p>
            <a:pPr algn="ctr"/>
            <a:endParaRPr lang="en-US" sz="1100">
              <a:solidFill>
                <a:schemeClr val="tx1"/>
              </a:solidFill>
              <a:latin typeface="Calibri"/>
              <a:cs typeface="Calibri Light"/>
            </a:endParaRPr>
          </a:p>
          <a:p>
            <a:pPr algn="ctr"/>
            <a:endParaRPr lang="en-US" sz="1100">
              <a:solidFill>
                <a:schemeClr val="tx1"/>
              </a:solidFill>
              <a:latin typeface="Calibri"/>
              <a:cs typeface="Calibri Light"/>
            </a:endParaRPr>
          </a:p>
        </p:txBody>
      </p:sp>
      <p:sp>
        <p:nvSpPr>
          <p:cNvPr id="32" name="Rectangle 31">
            <a:extLst>
              <a:ext uri="{FF2B5EF4-FFF2-40B4-BE49-F238E27FC236}">
                <a16:creationId xmlns:a16="http://schemas.microsoft.com/office/drawing/2014/main" id="{6C05CDB6-B28F-48B3-8EF0-5832E14A16AB}"/>
              </a:ext>
            </a:extLst>
          </p:cNvPr>
          <p:cNvSpPr/>
          <p:nvPr/>
        </p:nvSpPr>
        <p:spPr>
          <a:xfrm>
            <a:off x="3417674" y="4380675"/>
            <a:ext cx="1776000" cy="5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Calibri"/>
                <a:cs typeface="Calibri Light"/>
              </a:rPr>
              <a:t>Geography Files</a:t>
            </a:r>
            <a:endParaRPr lang="en-US" b="1" dirty="0">
              <a:latin typeface="Calibri"/>
              <a:cs typeface="Calibri"/>
            </a:endParaRPr>
          </a:p>
        </p:txBody>
      </p:sp>
      <p:sp>
        <p:nvSpPr>
          <p:cNvPr id="33" name="Rectangle 32">
            <a:extLst>
              <a:ext uri="{FF2B5EF4-FFF2-40B4-BE49-F238E27FC236}">
                <a16:creationId xmlns:a16="http://schemas.microsoft.com/office/drawing/2014/main" id="{E6DF6FFB-DDA4-473A-8596-2883C33B04BD}"/>
              </a:ext>
            </a:extLst>
          </p:cNvPr>
          <p:cNvSpPr/>
          <p:nvPr/>
        </p:nvSpPr>
        <p:spPr>
          <a:xfrm>
            <a:off x="3491809" y="1752046"/>
            <a:ext cx="1632000" cy="2124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r>
              <a:rPr lang="en-US" sz="1100">
                <a:latin typeface="Calibri"/>
                <a:ea typeface="+mn-lt"/>
                <a:cs typeface="+mn-lt"/>
              </a:rPr>
            </a:br>
            <a:br>
              <a:rPr lang="en-US" sz="1100">
                <a:latin typeface="Calibri"/>
                <a:ea typeface="+mn-lt"/>
                <a:cs typeface="+mn-lt"/>
              </a:rPr>
            </a:br>
            <a:br>
              <a:rPr lang="en-US" sz="1100">
                <a:latin typeface="Calibri"/>
                <a:ea typeface="+mn-lt"/>
                <a:cs typeface="+mn-lt"/>
              </a:rPr>
            </a:br>
            <a:br>
              <a:rPr lang="en-US" sz="1100">
                <a:latin typeface="Calibri"/>
                <a:ea typeface="+mn-lt"/>
                <a:cs typeface="+mn-lt"/>
              </a:rPr>
            </a:br>
            <a:r>
              <a:rPr lang="en-US" sz="1100">
                <a:solidFill>
                  <a:schemeClr val="tx1"/>
                </a:solidFill>
                <a:latin typeface="Calibri"/>
                <a:ea typeface="+mn-lt"/>
                <a:cs typeface="+mn-lt"/>
              </a:rPr>
              <a:t>Staging database schema created for raw dataset. Staging tables to be truncated and replaced with raw data (csv) files. </a:t>
            </a:r>
          </a:p>
          <a:p>
            <a:pPr algn="ctr"/>
            <a:endParaRPr lang="en-US" sz="1100">
              <a:latin typeface="Calibri"/>
              <a:ea typeface="+mn-lt"/>
              <a:cs typeface="+mn-lt"/>
            </a:endParaRPr>
          </a:p>
        </p:txBody>
      </p:sp>
      <p:sp>
        <p:nvSpPr>
          <p:cNvPr id="34" name="Rectangle 33">
            <a:extLst>
              <a:ext uri="{FF2B5EF4-FFF2-40B4-BE49-F238E27FC236}">
                <a16:creationId xmlns:a16="http://schemas.microsoft.com/office/drawing/2014/main" id="{1DE8812D-308B-4BE1-AF53-B2F46941B541}"/>
              </a:ext>
            </a:extLst>
          </p:cNvPr>
          <p:cNvSpPr/>
          <p:nvPr/>
        </p:nvSpPr>
        <p:spPr>
          <a:xfrm>
            <a:off x="3490684" y="1756921"/>
            <a:ext cx="1632000" cy="5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cs typeface="Calibri Light"/>
              </a:rPr>
              <a:t>Staging DB</a:t>
            </a:r>
            <a:endParaRPr lang="en-US" b="1">
              <a:latin typeface="Calibri"/>
              <a:cs typeface="Calibri"/>
            </a:endParaRPr>
          </a:p>
        </p:txBody>
      </p:sp>
      <p:sp>
        <p:nvSpPr>
          <p:cNvPr id="35" name="Rectangle 34">
            <a:extLst>
              <a:ext uri="{FF2B5EF4-FFF2-40B4-BE49-F238E27FC236}">
                <a16:creationId xmlns:a16="http://schemas.microsoft.com/office/drawing/2014/main" id="{15E74F30-BA76-4418-A48B-3471606BE947}"/>
              </a:ext>
            </a:extLst>
          </p:cNvPr>
          <p:cNvSpPr/>
          <p:nvPr/>
        </p:nvSpPr>
        <p:spPr>
          <a:xfrm>
            <a:off x="6790799" y="1771800"/>
            <a:ext cx="1824000" cy="2916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r>
              <a:rPr lang="en-US" sz="1100">
                <a:latin typeface="Calibri"/>
                <a:ea typeface="+mn-lt"/>
                <a:cs typeface="+mn-lt"/>
              </a:rPr>
            </a:br>
            <a:br>
              <a:rPr lang="en-US" sz="1100">
                <a:latin typeface="Calibri"/>
                <a:ea typeface="+mn-lt"/>
                <a:cs typeface="+mn-lt"/>
              </a:rPr>
            </a:br>
            <a:br>
              <a:rPr lang="en-US" sz="1100">
                <a:latin typeface="Calibri"/>
                <a:ea typeface="+mn-lt"/>
                <a:cs typeface="+mn-lt"/>
              </a:rPr>
            </a:br>
            <a:br>
              <a:rPr lang="en-US" sz="1100">
                <a:latin typeface="Calibri"/>
                <a:ea typeface="+mn-lt"/>
                <a:cs typeface="+mn-lt"/>
              </a:rPr>
            </a:br>
            <a:br>
              <a:rPr lang="en-US" sz="1100">
                <a:latin typeface="Calibri"/>
                <a:ea typeface="+mn-lt"/>
                <a:cs typeface="+mn-lt"/>
              </a:rPr>
            </a:br>
            <a:r>
              <a:rPr lang="en-US" sz="1100">
                <a:solidFill>
                  <a:schemeClr val="tx1"/>
                </a:solidFill>
                <a:latin typeface="Calibri"/>
                <a:ea typeface="+mn-lt"/>
                <a:cs typeface="+mn-lt"/>
              </a:rPr>
              <a:t>SQL scripts created to read from the staging schema. Will transform and transfer new records into the production database schema. Additional processing via Python Scripts required to update production database schema with information based on data and geography file </a:t>
            </a:r>
            <a:endParaRPr lang="en-US">
              <a:solidFill>
                <a:schemeClr val="tx1"/>
              </a:solidFill>
              <a:latin typeface="Calibri"/>
              <a:cs typeface="Calibri Light"/>
            </a:endParaRPr>
          </a:p>
          <a:p>
            <a:pPr algn="ctr"/>
            <a:endParaRPr lang="en-US" sz="1100">
              <a:solidFill>
                <a:schemeClr val="tx1"/>
              </a:solidFill>
              <a:latin typeface="Calibri"/>
              <a:cs typeface="Calibri Light"/>
            </a:endParaRPr>
          </a:p>
          <a:p>
            <a:pPr algn="ctr"/>
            <a:endParaRPr lang="en-US" sz="1100">
              <a:solidFill>
                <a:schemeClr val="tx1"/>
              </a:solidFill>
              <a:latin typeface="Calibri"/>
              <a:cs typeface="Calibri Light"/>
            </a:endParaRPr>
          </a:p>
        </p:txBody>
      </p:sp>
      <p:sp>
        <p:nvSpPr>
          <p:cNvPr id="36" name="Rectangle 35">
            <a:extLst>
              <a:ext uri="{FF2B5EF4-FFF2-40B4-BE49-F238E27FC236}">
                <a16:creationId xmlns:a16="http://schemas.microsoft.com/office/drawing/2014/main" id="{54289341-0F44-4C13-B22F-3247C8C51100}"/>
              </a:ext>
            </a:extLst>
          </p:cNvPr>
          <p:cNvSpPr/>
          <p:nvPr/>
        </p:nvSpPr>
        <p:spPr>
          <a:xfrm>
            <a:off x="6789674" y="1776675"/>
            <a:ext cx="1824000" cy="5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cs typeface="Calibri Light"/>
              </a:rPr>
              <a:t>Processing Tables</a:t>
            </a:r>
            <a:endParaRPr lang="en-US" b="1">
              <a:latin typeface="Calibri"/>
              <a:cs typeface="Calibri"/>
            </a:endParaRPr>
          </a:p>
        </p:txBody>
      </p:sp>
      <p:sp>
        <p:nvSpPr>
          <p:cNvPr id="37" name="Rectangle 36">
            <a:extLst>
              <a:ext uri="{FF2B5EF4-FFF2-40B4-BE49-F238E27FC236}">
                <a16:creationId xmlns:a16="http://schemas.microsoft.com/office/drawing/2014/main" id="{F779CAC6-649D-4F1A-AB5F-2DDF3543288F}"/>
              </a:ext>
            </a:extLst>
          </p:cNvPr>
          <p:cNvSpPr/>
          <p:nvPr/>
        </p:nvSpPr>
        <p:spPr>
          <a:xfrm>
            <a:off x="9934799" y="1783800"/>
            <a:ext cx="1632000" cy="2124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r>
              <a:rPr lang="en-US" sz="1100">
                <a:latin typeface="Calibri"/>
                <a:ea typeface="+mn-lt"/>
                <a:cs typeface="+mn-lt"/>
              </a:rPr>
            </a:br>
            <a:br>
              <a:rPr lang="en-US" sz="1100">
                <a:latin typeface="Calibri"/>
                <a:ea typeface="+mn-lt"/>
                <a:cs typeface="+mn-lt"/>
              </a:rPr>
            </a:br>
            <a:br>
              <a:rPr lang="en-US" sz="1100">
                <a:latin typeface="Calibri"/>
                <a:ea typeface="+mn-lt"/>
                <a:cs typeface="+mn-lt"/>
              </a:rPr>
            </a:br>
            <a:br>
              <a:rPr lang="en-US" sz="1100">
                <a:latin typeface="Calibri"/>
                <a:ea typeface="+mn-lt"/>
                <a:cs typeface="+mn-lt"/>
              </a:rPr>
            </a:br>
            <a:r>
              <a:rPr lang="en-US" sz="1100">
                <a:solidFill>
                  <a:schemeClr val="tx1"/>
                </a:solidFill>
                <a:latin typeface="Calibri"/>
                <a:ea typeface="+mn-lt"/>
                <a:cs typeface="+mn-lt"/>
              </a:rPr>
              <a:t>Normalized relational database containing daily public safety (crime, violation, complaint), location and weather information.</a:t>
            </a:r>
          </a:p>
          <a:p>
            <a:pPr algn="ctr"/>
            <a:endParaRPr lang="en-US" sz="1100">
              <a:solidFill>
                <a:schemeClr val="tx1"/>
              </a:solidFill>
              <a:latin typeface="Calibri"/>
              <a:cs typeface="Calibri Light"/>
            </a:endParaRPr>
          </a:p>
        </p:txBody>
      </p:sp>
      <p:sp>
        <p:nvSpPr>
          <p:cNvPr id="38" name="Rectangle 37">
            <a:extLst>
              <a:ext uri="{FF2B5EF4-FFF2-40B4-BE49-F238E27FC236}">
                <a16:creationId xmlns:a16="http://schemas.microsoft.com/office/drawing/2014/main" id="{66805683-AA85-44C4-B227-013BE24CB15D}"/>
              </a:ext>
            </a:extLst>
          </p:cNvPr>
          <p:cNvSpPr/>
          <p:nvPr/>
        </p:nvSpPr>
        <p:spPr>
          <a:xfrm>
            <a:off x="9933674" y="1788675"/>
            <a:ext cx="1632000" cy="5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cs typeface="Calibri Light"/>
              </a:rPr>
              <a:t>Production DB Schema</a:t>
            </a:r>
          </a:p>
        </p:txBody>
      </p:sp>
      <p:sp>
        <p:nvSpPr>
          <p:cNvPr id="4" name="Arrow: Right 3">
            <a:extLst>
              <a:ext uri="{FF2B5EF4-FFF2-40B4-BE49-F238E27FC236}">
                <a16:creationId xmlns:a16="http://schemas.microsoft.com/office/drawing/2014/main" id="{123494CD-028A-4BF2-AD84-C26BEB922EFD}"/>
              </a:ext>
            </a:extLst>
          </p:cNvPr>
          <p:cNvSpPr/>
          <p:nvPr/>
        </p:nvSpPr>
        <p:spPr>
          <a:xfrm>
            <a:off x="2245671" y="2675559"/>
            <a:ext cx="1206000" cy="3900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D00FF069-D3C4-4FB8-8D68-8F98A92DE111}"/>
              </a:ext>
            </a:extLst>
          </p:cNvPr>
          <p:cNvSpPr/>
          <p:nvPr/>
        </p:nvSpPr>
        <p:spPr>
          <a:xfrm>
            <a:off x="5245671" y="2579559"/>
            <a:ext cx="1464000" cy="3900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FBC1D9E2-E360-4EF0-A89A-28569B47F1A7}"/>
              </a:ext>
            </a:extLst>
          </p:cNvPr>
          <p:cNvSpPr/>
          <p:nvPr/>
        </p:nvSpPr>
        <p:spPr>
          <a:xfrm>
            <a:off x="8749671" y="2483559"/>
            <a:ext cx="1074000" cy="3900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Bent-Up 5">
            <a:extLst>
              <a:ext uri="{FF2B5EF4-FFF2-40B4-BE49-F238E27FC236}">
                <a16:creationId xmlns:a16="http://schemas.microsoft.com/office/drawing/2014/main" id="{31747544-964C-452E-AFB9-86C0D545E3D1}"/>
              </a:ext>
            </a:extLst>
          </p:cNvPr>
          <p:cNvSpPr/>
          <p:nvPr/>
        </p:nvSpPr>
        <p:spPr>
          <a:xfrm>
            <a:off x="5353933" y="2972704"/>
            <a:ext cx="852534" cy="2602870"/>
          </a:xfrm>
          <a:prstGeom prst="ben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45791C6-5429-4A92-B0B9-1E1B0BBAF8F1}"/>
              </a:ext>
            </a:extLst>
          </p:cNvPr>
          <p:cNvGrpSpPr/>
          <p:nvPr/>
        </p:nvGrpSpPr>
        <p:grpSpPr>
          <a:xfrm>
            <a:off x="430243" y="86410"/>
            <a:ext cx="6670323" cy="362417"/>
            <a:chOff x="430243" y="86410"/>
            <a:chExt cx="6670323" cy="362417"/>
          </a:xfrm>
        </p:grpSpPr>
        <p:sp>
          <p:nvSpPr>
            <p:cNvPr id="25" name="箭头: V 形 1">
              <a:extLst>
                <a:ext uri="{FF2B5EF4-FFF2-40B4-BE49-F238E27FC236}">
                  <a16:creationId xmlns:a16="http://schemas.microsoft.com/office/drawing/2014/main" id="{9267CDC0-5B5C-4A22-A2A1-FED3F6209A72}"/>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26" name="箭头: V 形 2">
              <a:extLst>
                <a:ext uri="{FF2B5EF4-FFF2-40B4-BE49-F238E27FC236}">
                  <a16:creationId xmlns:a16="http://schemas.microsoft.com/office/drawing/2014/main" id="{D290D293-582E-479A-8D48-8FB51EA5D9B6}"/>
                </a:ext>
              </a:extLst>
            </p:cNvPr>
            <p:cNvSpPr/>
            <p:nvPr/>
          </p:nvSpPr>
          <p:spPr>
            <a:xfrm>
              <a:off x="1731217" y="86412"/>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27" name="箭头: V 形 3">
              <a:extLst>
                <a:ext uri="{FF2B5EF4-FFF2-40B4-BE49-F238E27FC236}">
                  <a16:creationId xmlns:a16="http://schemas.microsoft.com/office/drawing/2014/main" id="{CA5D8A1A-C5C8-4070-8B2C-64DF5A964319}"/>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28" name="箭头: V 形 4">
              <a:extLst>
                <a:ext uri="{FF2B5EF4-FFF2-40B4-BE49-F238E27FC236}">
                  <a16:creationId xmlns:a16="http://schemas.microsoft.com/office/drawing/2014/main" id="{5105ABD0-848D-4DB1-BD54-6A960E9C1B34}"/>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39" name="箭头: V 形 6">
              <a:extLst>
                <a:ext uri="{FF2B5EF4-FFF2-40B4-BE49-F238E27FC236}">
                  <a16:creationId xmlns:a16="http://schemas.microsoft.com/office/drawing/2014/main" id="{07AD9658-0546-4C4B-A595-E0817E653E38}"/>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40" name="Date Placeholder 10">
            <a:extLst>
              <a:ext uri="{FF2B5EF4-FFF2-40B4-BE49-F238E27FC236}">
                <a16:creationId xmlns:a16="http://schemas.microsoft.com/office/drawing/2014/main" id="{B26A9B21-E44D-4AC1-8425-B41FB6C09C09}"/>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41" name="Slide Number Placeholder 11">
            <a:extLst>
              <a:ext uri="{FF2B5EF4-FFF2-40B4-BE49-F238E27FC236}">
                <a16:creationId xmlns:a16="http://schemas.microsoft.com/office/drawing/2014/main" id="{B7A74CE3-06B7-49CD-AE44-C8FEB0103EFD}"/>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8</a:t>
            </a:fld>
            <a:endParaRPr lang="en-US"/>
          </a:p>
        </p:txBody>
      </p:sp>
    </p:spTree>
    <p:extLst>
      <p:ext uri="{BB962C8B-B14F-4D97-AF65-F5344CB8AC3E}">
        <p14:creationId xmlns:p14="http://schemas.microsoft.com/office/powerpoint/2010/main" val="15320901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79655A-4D0C-49F4-A212-8BFD0EBF578F}"/>
              </a:ext>
            </a:extLst>
          </p:cNvPr>
          <p:cNvSpPr txBox="1"/>
          <p:nvPr/>
        </p:nvSpPr>
        <p:spPr>
          <a:xfrm>
            <a:off x="384048" y="539496"/>
            <a:ext cx="11430000" cy="492443"/>
          </a:xfrm>
          <a:prstGeom prst="rect">
            <a:avLst/>
          </a:prstGeom>
          <a:noFill/>
        </p:spPr>
        <p:txBody>
          <a:bodyPr wrap="square" lIns="0" tIns="0" rIns="0" bIns="0" rtlCol="0" anchor="t">
            <a:spAutoFit/>
          </a:bodyPr>
          <a:lstStyle>
            <a:defPPr>
              <a:defRPr lang="en-US"/>
            </a:defPPr>
            <a:lvl1pPr>
              <a:defRPr sz="3200" b="1">
                <a:solidFill>
                  <a:schemeClr val="tx1">
                    <a:lumMod val="85000"/>
                    <a:lumOff val="15000"/>
                  </a:schemeClr>
                </a:solidFill>
                <a:latin typeface="Century Gothic"/>
              </a:defRPr>
            </a:lvl1pPr>
          </a:lstStyle>
          <a:p>
            <a:r>
              <a:rPr lang="en-US" dirty="0"/>
              <a:t>Raw Data and Staging Tables</a:t>
            </a:r>
          </a:p>
        </p:txBody>
      </p:sp>
      <p:sp>
        <p:nvSpPr>
          <p:cNvPr id="4" name="Rectangle 3">
            <a:extLst>
              <a:ext uri="{FF2B5EF4-FFF2-40B4-BE49-F238E27FC236}">
                <a16:creationId xmlns:a16="http://schemas.microsoft.com/office/drawing/2014/main" id="{7AE8028F-7C29-42CF-A112-D79B1C6F1843}"/>
              </a:ext>
            </a:extLst>
          </p:cNvPr>
          <p:cNvSpPr/>
          <p:nvPr/>
        </p:nvSpPr>
        <p:spPr>
          <a:xfrm>
            <a:off x="796126" y="1448998"/>
            <a:ext cx="5213196" cy="2954655"/>
          </a:xfrm>
          <a:prstGeom prst="rect">
            <a:avLst/>
          </a:prstGeom>
        </p:spPr>
        <p:txBody>
          <a:bodyPr wrap="square" lIns="91440" tIns="45720" rIns="91440" bIns="45720" anchor="t">
            <a:spAutoFit/>
          </a:bodyPr>
          <a:lstStyle/>
          <a:p>
            <a:pPr>
              <a:lnSpc>
                <a:spcPct val="150000"/>
              </a:lnSpc>
            </a:pPr>
            <a:r>
              <a:rPr lang="en-US" sz="1200" b="1">
                <a:solidFill>
                  <a:srgbClr val="000000"/>
                </a:solidFill>
                <a:latin typeface="Calibri"/>
                <a:cs typeface="Segoe UI"/>
              </a:rPr>
              <a:t>Complaints, Crime, Weather, Violations:</a:t>
            </a:r>
            <a:endParaRPr lang="en-US" sz="1200" b="1">
              <a:solidFill>
                <a:srgbClr val="FFFFFF"/>
              </a:solidFill>
              <a:latin typeface="Calibri"/>
              <a:cs typeface="Segoe UI"/>
            </a:endParaRPr>
          </a:p>
          <a:p>
            <a:pPr marL="742950" lvl="1" indent="-285750">
              <a:lnSpc>
                <a:spcPct val="150000"/>
              </a:lnSpc>
              <a:buFont typeface="Arial"/>
              <a:buChar char="•"/>
            </a:pPr>
            <a:r>
              <a:rPr lang="en-US" sz="1200">
                <a:solidFill>
                  <a:srgbClr val="000000"/>
                </a:solidFill>
                <a:latin typeface="Calibri"/>
                <a:cs typeface="Segoe UI"/>
              </a:rPr>
              <a:t>CSVs filtered, cleaned and standardized using </a:t>
            </a:r>
            <a:r>
              <a:rPr lang="en-US" sz="1200" err="1">
                <a:solidFill>
                  <a:srgbClr val="000000"/>
                </a:solidFill>
                <a:latin typeface="Calibri"/>
                <a:cs typeface="Segoe UI"/>
              </a:rPr>
              <a:t>OpenRefine</a:t>
            </a:r>
            <a:r>
              <a:rPr lang="en-US" sz="1200">
                <a:solidFill>
                  <a:srgbClr val="000000"/>
                </a:solidFill>
                <a:latin typeface="Calibri"/>
                <a:cs typeface="Segoe UI"/>
              </a:rPr>
              <a:t> and R </a:t>
            </a:r>
            <a:endParaRPr lang="en-US" sz="1200">
              <a:solidFill>
                <a:srgbClr val="FFFFFF"/>
              </a:solidFill>
              <a:latin typeface="Calibri"/>
              <a:cs typeface="Segoe UI"/>
            </a:endParaRPr>
          </a:p>
          <a:p>
            <a:pPr marL="742950" lvl="1" indent="-285750">
              <a:lnSpc>
                <a:spcPct val="150000"/>
              </a:lnSpc>
              <a:buFont typeface="Arial"/>
              <a:buChar char="•"/>
            </a:pPr>
            <a:r>
              <a:rPr lang="en-US" sz="1200">
                <a:solidFill>
                  <a:srgbClr val="000000"/>
                </a:solidFill>
                <a:latin typeface="Calibri"/>
                <a:cs typeface="Segoe UI"/>
              </a:rPr>
              <a:t>Cleaned tables imported using SQL scripts into staging tables in local MySQL server, and database migrated to MySQL on GCP</a:t>
            </a:r>
          </a:p>
          <a:p>
            <a:pPr>
              <a:lnSpc>
                <a:spcPct val="150000"/>
              </a:lnSpc>
            </a:pPr>
            <a:r>
              <a:rPr lang="en-US" sz="1200" b="1">
                <a:solidFill>
                  <a:srgbClr val="000000"/>
                </a:solidFill>
                <a:latin typeface="Calibri"/>
                <a:cs typeface="Segoe UI"/>
              </a:rPr>
              <a:t>Location:</a:t>
            </a:r>
            <a:endParaRPr lang="en-US" sz="1200" b="1">
              <a:solidFill>
                <a:srgbClr val="000000"/>
              </a:solidFill>
              <a:latin typeface="Calibri Light"/>
              <a:cs typeface="Calibri Light"/>
            </a:endParaRPr>
          </a:p>
          <a:p>
            <a:pPr marL="742950" lvl="1" indent="-285750">
              <a:lnSpc>
                <a:spcPct val="150000"/>
              </a:lnSpc>
              <a:buFont typeface="Arial"/>
              <a:buChar char="•"/>
            </a:pPr>
            <a:r>
              <a:rPr lang="en-US" sz="1200">
                <a:latin typeface="Calibri"/>
                <a:cs typeface="Segoe UI"/>
              </a:rPr>
              <a:t>Used Python Uszipcode Library to get zip codes</a:t>
            </a:r>
          </a:p>
          <a:p>
            <a:pPr marL="742950" lvl="1" indent="-285750">
              <a:lnSpc>
                <a:spcPct val="150000"/>
              </a:lnSpc>
              <a:buFont typeface="Arial"/>
              <a:buChar char="•"/>
            </a:pPr>
            <a:r>
              <a:rPr lang="en-US" sz="1200">
                <a:solidFill>
                  <a:srgbClr val="000000"/>
                </a:solidFill>
                <a:latin typeface="Calibri"/>
                <a:cs typeface="Segoe UI"/>
              </a:rPr>
              <a:t>Imported into Staging Schema in MySQL</a:t>
            </a:r>
          </a:p>
          <a:p>
            <a:pPr>
              <a:lnSpc>
                <a:spcPct val="150000"/>
              </a:lnSpc>
            </a:pPr>
            <a:endParaRPr lang="en-US" sz="1200">
              <a:solidFill>
                <a:srgbClr val="000000"/>
              </a:solidFill>
              <a:latin typeface="Calibri"/>
              <a:cs typeface="Segoe UI"/>
            </a:endParaRPr>
          </a:p>
          <a:p>
            <a:pPr>
              <a:lnSpc>
                <a:spcPct val="150000"/>
              </a:lnSpc>
            </a:pPr>
            <a:endParaRPr lang="en-US" sz="1200">
              <a:solidFill>
                <a:srgbClr val="000000"/>
              </a:solidFill>
              <a:latin typeface="Calibri"/>
              <a:cs typeface="Segoe UI"/>
            </a:endParaRPr>
          </a:p>
          <a:p>
            <a:endParaRPr lang="en-US" sz="1200">
              <a:solidFill>
                <a:srgbClr val="FFFFFF"/>
              </a:solidFill>
              <a:latin typeface="Segoe UI"/>
              <a:cs typeface="Segoe UI"/>
            </a:endParaRPr>
          </a:p>
          <a:p>
            <a:endParaRPr lang="en-US" sz="1200">
              <a:solidFill>
                <a:srgbClr val="FFFFFF"/>
              </a:solidFill>
              <a:latin typeface="Segoe UI"/>
              <a:cs typeface="Segoe UI"/>
            </a:endParaRPr>
          </a:p>
        </p:txBody>
      </p:sp>
      <p:pic>
        <p:nvPicPr>
          <p:cNvPr id="2" name="图片 2" descr="文本&#10;&#10;已自动生成说明">
            <a:extLst>
              <a:ext uri="{FF2B5EF4-FFF2-40B4-BE49-F238E27FC236}">
                <a16:creationId xmlns:a16="http://schemas.microsoft.com/office/drawing/2014/main" id="{9C1DE5DF-2436-4AFB-8422-06AE403D72B0}"/>
              </a:ext>
            </a:extLst>
          </p:cNvPr>
          <p:cNvPicPr>
            <a:picLocks noChangeAspect="1"/>
          </p:cNvPicPr>
          <p:nvPr/>
        </p:nvPicPr>
        <p:blipFill rotWithShape="1">
          <a:blip r:embed="rId2"/>
          <a:srcRect t="45850" b="19565"/>
          <a:stretch/>
        </p:blipFill>
        <p:spPr>
          <a:xfrm>
            <a:off x="377136" y="3847488"/>
            <a:ext cx="6438180" cy="1867390"/>
          </a:xfrm>
          <a:prstGeom prst="rect">
            <a:avLst/>
          </a:prstGeom>
        </p:spPr>
      </p:pic>
      <p:grpSp>
        <p:nvGrpSpPr>
          <p:cNvPr id="13" name="组合 12">
            <a:extLst>
              <a:ext uri="{FF2B5EF4-FFF2-40B4-BE49-F238E27FC236}">
                <a16:creationId xmlns:a16="http://schemas.microsoft.com/office/drawing/2014/main" id="{69375514-6457-4F50-A390-00EF6020138D}"/>
              </a:ext>
            </a:extLst>
          </p:cNvPr>
          <p:cNvGrpSpPr/>
          <p:nvPr/>
        </p:nvGrpSpPr>
        <p:grpSpPr>
          <a:xfrm>
            <a:off x="7038710" y="1446311"/>
            <a:ext cx="5875578" cy="4999963"/>
            <a:chOff x="6942254" y="1446311"/>
            <a:chExt cx="5875578" cy="4999963"/>
          </a:xfrm>
        </p:grpSpPr>
        <p:pic>
          <p:nvPicPr>
            <p:cNvPr id="19" name="Picture 19" descr="Graphical user interface, table&#10;&#10;Description automatically generated">
              <a:extLst>
                <a:ext uri="{FF2B5EF4-FFF2-40B4-BE49-F238E27FC236}">
                  <a16:creationId xmlns:a16="http://schemas.microsoft.com/office/drawing/2014/main" id="{45F43257-046D-46FF-A796-5419239DD48B}"/>
                </a:ext>
              </a:extLst>
            </p:cNvPr>
            <p:cNvPicPr>
              <a:picLocks noChangeAspect="1"/>
            </p:cNvPicPr>
            <p:nvPr/>
          </p:nvPicPr>
          <p:blipFill>
            <a:blip r:embed="rId3"/>
            <a:stretch>
              <a:fillRect/>
            </a:stretch>
          </p:blipFill>
          <p:spPr>
            <a:xfrm>
              <a:off x="6942254" y="1446311"/>
              <a:ext cx="4347736" cy="4999963"/>
            </a:xfrm>
            <a:prstGeom prst="rect">
              <a:avLst/>
            </a:prstGeom>
            <a:ln>
              <a:solidFill>
                <a:schemeClr val="tx1"/>
              </a:solidFill>
            </a:ln>
          </p:spPr>
        </p:pic>
        <p:sp>
          <p:nvSpPr>
            <p:cNvPr id="5" name="TextBox 4">
              <a:extLst>
                <a:ext uri="{FF2B5EF4-FFF2-40B4-BE49-F238E27FC236}">
                  <a16:creationId xmlns:a16="http://schemas.microsoft.com/office/drawing/2014/main" id="{9E685AE6-BF81-4F4F-AA14-25AED16C34CB}"/>
                </a:ext>
              </a:extLst>
            </p:cNvPr>
            <p:cNvSpPr txBox="1"/>
            <p:nvPr/>
          </p:nvSpPr>
          <p:spPr>
            <a:xfrm>
              <a:off x="10074633" y="504607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cs typeface="Calibri"/>
                </a:rPr>
                <a:t>ER Model</a:t>
              </a:r>
            </a:p>
          </p:txBody>
        </p:sp>
      </p:grpSp>
      <p:grpSp>
        <p:nvGrpSpPr>
          <p:cNvPr id="17" name="Group 16">
            <a:extLst>
              <a:ext uri="{FF2B5EF4-FFF2-40B4-BE49-F238E27FC236}">
                <a16:creationId xmlns:a16="http://schemas.microsoft.com/office/drawing/2014/main" id="{80AD39C8-6A06-4D0E-9E95-CD5885994A37}"/>
              </a:ext>
            </a:extLst>
          </p:cNvPr>
          <p:cNvGrpSpPr/>
          <p:nvPr/>
        </p:nvGrpSpPr>
        <p:grpSpPr>
          <a:xfrm>
            <a:off x="430243" y="86410"/>
            <a:ext cx="6670323" cy="362417"/>
            <a:chOff x="430243" y="86410"/>
            <a:chExt cx="6670323" cy="362417"/>
          </a:xfrm>
        </p:grpSpPr>
        <p:sp>
          <p:nvSpPr>
            <p:cNvPr id="18" name="箭头: V 形 1">
              <a:extLst>
                <a:ext uri="{FF2B5EF4-FFF2-40B4-BE49-F238E27FC236}">
                  <a16:creationId xmlns:a16="http://schemas.microsoft.com/office/drawing/2014/main" id="{F7F8C8FC-ABC1-43C5-84D9-6FD1A9E3BC2B}"/>
                </a:ext>
              </a:extLst>
            </p:cNvPr>
            <p:cNvSpPr/>
            <p:nvPr/>
          </p:nvSpPr>
          <p:spPr>
            <a:xfrm>
              <a:off x="430243" y="86411"/>
              <a:ext cx="1393900"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bg1"/>
                  </a:solidFill>
                  <a:latin typeface="Calibri"/>
                  <a:cs typeface="Calibri Light"/>
                </a:rPr>
                <a:t>Business Case</a:t>
              </a:r>
            </a:p>
          </p:txBody>
        </p:sp>
        <p:sp>
          <p:nvSpPr>
            <p:cNvPr id="20" name="箭头: V 形 2">
              <a:extLst>
                <a:ext uri="{FF2B5EF4-FFF2-40B4-BE49-F238E27FC236}">
                  <a16:creationId xmlns:a16="http://schemas.microsoft.com/office/drawing/2014/main" id="{264DF54C-75A9-417C-94C2-F67A65B32075}"/>
                </a:ext>
              </a:extLst>
            </p:cNvPr>
            <p:cNvSpPr/>
            <p:nvPr/>
          </p:nvSpPr>
          <p:spPr>
            <a:xfrm>
              <a:off x="1731217" y="86412"/>
              <a:ext cx="1393901" cy="362415"/>
            </a:xfrm>
            <a:prstGeom prst="chevron">
              <a:avLst/>
            </a:prstGeom>
            <a:solidFill>
              <a:srgbClr val="FE543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CN" sz="900" b="1" dirty="0">
                <a:solidFill>
                  <a:schemeClr val="bg1"/>
                </a:solidFill>
                <a:latin typeface="Calibri"/>
                <a:cs typeface="Calibri"/>
              </a:endParaRPr>
            </a:p>
            <a:p>
              <a:pPr algn="ctr"/>
              <a:endParaRPr lang="en-US" altLang="zh-CN" sz="900" b="1" dirty="0">
                <a:solidFill>
                  <a:schemeClr val="bg1"/>
                </a:solidFill>
                <a:latin typeface="Calibri"/>
                <a:cs typeface="Calibri"/>
              </a:endParaRPr>
            </a:p>
            <a:p>
              <a:pPr algn="ctr"/>
              <a:r>
                <a:rPr lang="en-US" altLang="zh-CN" sz="900" b="1" dirty="0">
                  <a:solidFill>
                    <a:schemeClr val="bg1"/>
                  </a:solidFill>
                  <a:latin typeface="Calibri"/>
                  <a:cs typeface="Calibri"/>
                </a:rPr>
                <a:t>M</a:t>
              </a:r>
              <a:r>
                <a:rPr lang="zh-CN" sz="900" b="1" dirty="0">
                  <a:solidFill>
                    <a:schemeClr val="bg1"/>
                  </a:solidFill>
                  <a:latin typeface="Calibri"/>
                  <a:cs typeface="Calibri"/>
                </a:rPr>
                <a:t>e</a:t>
              </a:r>
              <a:r>
                <a:rPr lang="en-US" altLang="zh-CN" sz="900" b="1" dirty="0" err="1">
                  <a:solidFill>
                    <a:schemeClr val="bg1"/>
                  </a:solidFill>
                  <a:latin typeface="Calibri"/>
                  <a:cs typeface="Calibri"/>
                </a:rPr>
                <a:t>thodology</a:t>
              </a:r>
              <a:endParaRPr lang="en-US" altLang="zh-CN" sz="900" b="1" dirty="0">
                <a:solidFill>
                  <a:schemeClr val="bg1"/>
                </a:solidFill>
                <a:latin typeface="Calibri"/>
                <a:ea typeface="+mn-lt"/>
                <a:cs typeface="Calibri"/>
              </a:endParaRPr>
            </a:p>
            <a:p>
              <a:pPr algn="ctr"/>
              <a:endParaRPr lang="zh-CN" altLang="en-US" dirty="0">
                <a:solidFill>
                  <a:schemeClr val="tx1"/>
                </a:solidFill>
                <a:cs typeface="Calibri Light"/>
              </a:endParaRPr>
            </a:p>
          </p:txBody>
        </p:sp>
        <p:sp>
          <p:nvSpPr>
            <p:cNvPr id="21" name="箭头: V 形 3">
              <a:extLst>
                <a:ext uri="{FF2B5EF4-FFF2-40B4-BE49-F238E27FC236}">
                  <a16:creationId xmlns:a16="http://schemas.microsoft.com/office/drawing/2014/main" id="{1FC8907C-A299-439A-9DDD-271FB1D00138}"/>
                </a:ext>
              </a:extLst>
            </p:cNvPr>
            <p:cNvSpPr/>
            <p:nvPr/>
          </p:nvSpPr>
          <p:spPr>
            <a:xfrm>
              <a:off x="3022899" y="86411"/>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Data Overview</a:t>
              </a:r>
            </a:p>
          </p:txBody>
        </p:sp>
        <p:sp>
          <p:nvSpPr>
            <p:cNvPr id="22" name="箭头: V 形 4">
              <a:extLst>
                <a:ext uri="{FF2B5EF4-FFF2-40B4-BE49-F238E27FC236}">
                  <a16:creationId xmlns:a16="http://schemas.microsoft.com/office/drawing/2014/main" id="{07AEB3D6-8E89-4FF3-B7FC-B8342DD7B1FD}"/>
                </a:ext>
              </a:extLst>
            </p:cNvPr>
            <p:cNvSpPr/>
            <p:nvPr/>
          </p:nvSpPr>
          <p:spPr>
            <a:xfrm>
              <a:off x="4323874" y="86410"/>
              <a:ext cx="1393901"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a:rPr>
                <a:t>Analysis</a:t>
              </a:r>
              <a:endParaRPr lang="zh-CN" altLang="en-US" b="1" dirty="0">
                <a:solidFill>
                  <a:schemeClr val="bg1"/>
                </a:solidFill>
              </a:endParaRPr>
            </a:p>
          </p:txBody>
        </p:sp>
        <p:sp>
          <p:nvSpPr>
            <p:cNvPr id="23" name="箭头: V 形 6">
              <a:extLst>
                <a:ext uri="{FF2B5EF4-FFF2-40B4-BE49-F238E27FC236}">
                  <a16:creationId xmlns:a16="http://schemas.microsoft.com/office/drawing/2014/main" id="{6A532C70-7489-4581-ABED-5638EAC0C546}"/>
                </a:ext>
              </a:extLst>
            </p:cNvPr>
            <p:cNvSpPr/>
            <p:nvPr/>
          </p:nvSpPr>
          <p:spPr>
            <a:xfrm>
              <a:off x="5615557" y="86410"/>
              <a:ext cx="1485009" cy="362415"/>
            </a:xfrm>
            <a:prstGeom prst="chevron">
              <a:avLst/>
            </a:prstGeom>
            <a:solidFill>
              <a:srgbClr val="326E7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900" b="1" dirty="0">
                  <a:solidFill>
                    <a:schemeClr val="bg1"/>
                  </a:solidFill>
                  <a:latin typeface="Calibri"/>
                  <a:cs typeface="Calibri Light"/>
                </a:rPr>
                <a:t>Findings and Recommendations</a:t>
              </a:r>
              <a:endParaRPr lang="zh-CN" dirty="0">
                <a:solidFill>
                  <a:schemeClr val="bg1"/>
                </a:solidFill>
              </a:endParaRPr>
            </a:p>
          </p:txBody>
        </p:sp>
      </p:grpSp>
      <p:sp>
        <p:nvSpPr>
          <p:cNvPr id="24" name="Date Placeholder 10">
            <a:extLst>
              <a:ext uri="{FF2B5EF4-FFF2-40B4-BE49-F238E27FC236}">
                <a16:creationId xmlns:a16="http://schemas.microsoft.com/office/drawing/2014/main" id="{06D8B79F-617B-49CE-8B0B-DF2B6393FAA4}"/>
              </a:ext>
            </a:extLst>
          </p:cNvPr>
          <p:cNvSpPr>
            <a:spLocks noGrp="1"/>
          </p:cNvSpPr>
          <p:nvPr>
            <p:ph type="dt" sz="half" idx="10"/>
          </p:nvPr>
        </p:nvSpPr>
        <p:spPr>
          <a:xfrm>
            <a:off x="838200" y="6356350"/>
            <a:ext cx="2743200" cy="365125"/>
          </a:xfrm>
        </p:spPr>
        <p:txBody>
          <a:bodyPr/>
          <a:lstStyle/>
          <a:p>
            <a:fld id="{5F4935E8-2541-49A4-A8E9-394F200B8B49}" type="datetime1">
              <a:rPr lang="en-US" smtClean="0"/>
              <a:t>12/10/20</a:t>
            </a:fld>
            <a:endParaRPr lang="en-US" dirty="0"/>
          </a:p>
        </p:txBody>
      </p:sp>
      <p:sp>
        <p:nvSpPr>
          <p:cNvPr id="25" name="Slide Number Placeholder 11">
            <a:extLst>
              <a:ext uri="{FF2B5EF4-FFF2-40B4-BE49-F238E27FC236}">
                <a16:creationId xmlns:a16="http://schemas.microsoft.com/office/drawing/2014/main" id="{441B6A8C-D858-4C34-8D25-FD31152BEF6F}"/>
              </a:ext>
            </a:extLst>
          </p:cNvPr>
          <p:cNvSpPr>
            <a:spLocks noGrp="1"/>
          </p:cNvSpPr>
          <p:nvPr>
            <p:ph type="sldNum" sz="quarter" idx="12"/>
          </p:nvPr>
        </p:nvSpPr>
        <p:spPr>
          <a:xfrm>
            <a:off x="8610600" y="6356350"/>
            <a:ext cx="2743200" cy="365125"/>
          </a:xfrm>
        </p:spPr>
        <p:txBody>
          <a:bodyPr/>
          <a:lstStyle/>
          <a:p>
            <a:fld id="{76E01AEF-6400-440A-BA2A-CA6B5BA5D071}" type="slidenum">
              <a:rPr lang="en-US" smtClean="0"/>
              <a:t>9</a:t>
            </a:fld>
            <a:endParaRPr lang="en-US"/>
          </a:p>
        </p:txBody>
      </p:sp>
    </p:spTree>
    <p:extLst>
      <p:ext uri="{BB962C8B-B14F-4D97-AF65-F5344CB8AC3E}">
        <p14:creationId xmlns:p14="http://schemas.microsoft.com/office/powerpoint/2010/main" val="19124757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Office Theme">
  <a:themeElements>
    <a:clrScheme name="Custom 93">
      <a:dk1>
        <a:sysClr val="windowText" lastClr="000000"/>
      </a:dk1>
      <a:lt1>
        <a:sysClr val="window" lastClr="FFFFFF"/>
      </a:lt1>
      <a:dk2>
        <a:srgbClr val="44546A"/>
      </a:dk2>
      <a:lt2>
        <a:srgbClr val="E7E6E6"/>
      </a:lt2>
      <a:accent1>
        <a:srgbClr val="B59D83"/>
      </a:accent1>
      <a:accent2>
        <a:srgbClr val="326E78"/>
      </a:accent2>
      <a:accent3>
        <a:srgbClr val="3A434C"/>
      </a:accent3>
      <a:accent4>
        <a:srgbClr val="FE543A"/>
      </a:accent4>
      <a:accent5>
        <a:srgbClr val="FFC000"/>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2402</Words>
  <Application>Microsoft Macintosh PowerPoint</Application>
  <PresentationFormat>Widescreen</PresentationFormat>
  <Paragraphs>563</Paragraphs>
  <Slides>33</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Arial,Sans-Serif</vt:lpstr>
      <vt:lpstr>Meiryo</vt:lpstr>
      <vt:lpstr>Arial</vt:lpstr>
      <vt:lpstr>Calibri</vt:lpstr>
      <vt:lpstr>Calibri Light</vt:lpstr>
      <vt:lpstr>Century Gothic</vt:lpstr>
      <vt:lpstr>Georgia</vt:lpstr>
      <vt:lpstr>Montserrat</vt:lpstr>
      <vt:lpstr>Segoe UI</vt:lpstr>
      <vt:lpstr>Times New Roman</vt:lpstr>
      <vt:lpstr>Office Theme</vt:lpstr>
      <vt:lpstr>City of Chicago  – Admin Reporting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DDL and DML Queries for Data Processing </vt:lpstr>
      <vt:lpstr>Production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Crime Goes Down as Temperature Goes Down; Winter Months See Significantly Less Crime</vt:lpstr>
      <vt:lpstr>PowerPoint Presentation</vt:lpstr>
      <vt:lpstr>Crime goes down as temperature goes down, winter months see significantly less crime</vt:lpstr>
      <vt:lpstr>Narcotics Crime Has An Arrest Rate of 100%, While Arrest Rate for Crime in Other Categories is 17%</vt:lpstr>
      <vt:lpstr>Zip Codes with High Drug Crime Cases and Their Surroundings Have High Theft and Robbery Rate.</vt:lpstr>
      <vt:lpstr>PowerPoint Presentation</vt:lpstr>
      <vt:lpstr>Number of Violations Go Down With Temperature, But Resolution Time Doesn’t Follow It Closely</vt:lpstr>
      <vt:lpstr>Number of Violations Go Down With Temperature, But Resolution Time Doesn’t Follow It Closely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of Chicago – Admin Reporting System</dc:title>
  <dc:creator>Arpit Parihar</dc:creator>
  <cp:lastModifiedBy>JIEKAI.MA@baruchmail.cuny.edu</cp:lastModifiedBy>
  <cp:revision>827</cp:revision>
  <dcterms:created xsi:type="dcterms:W3CDTF">2020-12-09T14:19:19Z</dcterms:created>
  <dcterms:modified xsi:type="dcterms:W3CDTF">2020-12-11T01:01:33Z</dcterms:modified>
</cp:coreProperties>
</file>